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4"/>
  </p:sldMasterIdLst>
  <p:notesMasterIdLst>
    <p:notesMasterId r:id="rId201"/>
  </p:notesMasterIdLst>
  <p:handoutMasterIdLst>
    <p:handoutMasterId r:id="rId202"/>
  </p:handoutMasterIdLst>
  <p:sldIdLst>
    <p:sldId id="594" r:id="rId5"/>
    <p:sldId id="394" r:id="rId6"/>
    <p:sldId id="396" r:id="rId7"/>
    <p:sldId id="416" r:id="rId8"/>
    <p:sldId id="417" r:id="rId9"/>
    <p:sldId id="420" r:id="rId10"/>
    <p:sldId id="429" r:id="rId11"/>
    <p:sldId id="430" r:id="rId12"/>
    <p:sldId id="421" r:id="rId13"/>
    <p:sldId id="426" r:id="rId14"/>
    <p:sldId id="428" r:id="rId15"/>
    <p:sldId id="427" r:id="rId16"/>
    <p:sldId id="431" r:id="rId17"/>
    <p:sldId id="418" r:id="rId18"/>
    <p:sldId id="419" r:id="rId19"/>
    <p:sldId id="422" r:id="rId20"/>
    <p:sldId id="423" r:id="rId21"/>
    <p:sldId id="424" r:id="rId22"/>
    <p:sldId id="425" r:id="rId23"/>
    <p:sldId id="451" r:id="rId24"/>
    <p:sldId id="456" r:id="rId25"/>
    <p:sldId id="455" r:id="rId26"/>
    <p:sldId id="457" r:id="rId27"/>
    <p:sldId id="567" r:id="rId28"/>
    <p:sldId id="569" r:id="rId29"/>
    <p:sldId id="570" r:id="rId30"/>
    <p:sldId id="571" r:id="rId31"/>
    <p:sldId id="572" r:id="rId32"/>
    <p:sldId id="449" r:id="rId33"/>
    <p:sldId id="450" r:id="rId34"/>
    <p:sldId id="452" r:id="rId35"/>
    <p:sldId id="458" r:id="rId36"/>
    <p:sldId id="454" r:id="rId37"/>
    <p:sldId id="573" r:id="rId38"/>
    <p:sldId id="467" r:id="rId39"/>
    <p:sldId id="574" r:id="rId40"/>
    <p:sldId id="575" r:id="rId41"/>
    <p:sldId id="576" r:id="rId42"/>
    <p:sldId id="577" r:id="rId43"/>
    <p:sldId id="578" r:id="rId44"/>
    <p:sldId id="582" r:id="rId45"/>
    <p:sldId id="589" r:id="rId46"/>
    <p:sldId id="591" r:id="rId47"/>
    <p:sldId id="585" r:id="rId48"/>
    <p:sldId id="586" r:id="rId49"/>
    <p:sldId id="592" r:id="rId50"/>
    <p:sldId id="483" r:id="rId51"/>
    <p:sldId id="485" r:id="rId52"/>
    <p:sldId id="486" r:id="rId53"/>
    <p:sldId id="487" r:id="rId54"/>
    <p:sldId id="506" r:id="rId55"/>
    <p:sldId id="507" r:id="rId56"/>
    <p:sldId id="508" r:id="rId57"/>
    <p:sldId id="509" r:id="rId58"/>
    <p:sldId id="510" r:id="rId59"/>
    <p:sldId id="511" r:id="rId60"/>
    <p:sldId id="512" r:id="rId61"/>
    <p:sldId id="518" r:id="rId62"/>
    <p:sldId id="520" r:id="rId63"/>
    <p:sldId id="519" r:id="rId64"/>
    <p:sldId id="484" r:id="rId65"/>
    <p:sldId id="284" r:id="rId66"/>
    <p:sldId id="285" r:id="rId67"/>
    <p:sldId id="286" r:id="rId68"/>
    <p:sldId id="287" r:id="rId69"/>
    <p:sldId id="288" r:id="rId70"/>
    <p:sldId id="289" r:id="rId71"/>
    <p:sldId id="290" r:id="rId72"/>
    <p:sldId id="291" r:id="rId73"/>
    <p:sldId id="292" r:id="rId74"/>
    <p:sldId id="293" r:id="rId75"/>
    <p:sldId id="294" r:id="rId76"/>
    <p:sldId id="295" r:id="rId77"/>
    <p:sldId id="296" r:id="rId78"/>
    <p:sldId id="297" r:id="rId79"/>
    <p:sldId id="298" r:id="rId80"/>
    <p:sldId id="299" r:id="rId81"/>
    <p:sldId id="300" r:id="rId82"/>
    <p:sldId id="301" r:id="rId83"/>
    <p:sldId id="565" r:id="rId84"/>
    <p:sldId id="303" r:id="rId85"/>
    <p:sldId id="304" r:id="rId86"/>
    <p:sldId id="305" r:id="rId87"/>
    <p:sldId id="306" r:id="rId88"/>
    <p:sldId id="307" r:id="rId89"/>
    <p:sldId id="308" r:id="rId90"/>
    <p:sldId id="309" r:id="rId91"/>
    <p:sldId id="310" r:id="rId92"/>
    <p:sldId id="311" r:id="rId93"/>
    <p:sldId id="312" r:id="rId94"/>
    <p:sldId id="314" r:id="rId95"/>
    <p:sldId id="315" r:id="rId96"/>
    <p:sldId id="313" r:id="rId97"/>
    <p:sldId id="316" r:id="rId98"/>
    <p:sldId id="317" r:id="rId99"/>
    <p:sldId id="318" r:id="rId100"/>
    <p:sldId id="319" r:id="rId101"/>
    <p:sldId id="320" r:id="rId102"/>
    <p:sldId id="321" r:id="rId103"/>
    <p:sldId id="322" r:id="rId104"/>
    <p:sldId id="323" r:id="rId105"/>
    <p:sldId id="324" r:id="rId106"/>
    <p:sldId id="325" r:id="rId107"/>
    <p:sldId id="326" r:id="rId108"/>
    <p:sldId id="564" r:id="rId109"/>
    <p:sldId id="521" r:id="rId110"/>
    <p:sldId id="522" r:id="rId111"/>
    <p:sldId id="523" r:id="rId112"/>
    <p:sldId id="524" r:id="rId113"/>
    <p:sldId id="525" r:id="rId114"/>
    <p:sldId id="526" r:id="rId115"/>
    <p:sldId id="527" r:id="rId116"/>
    <p:sldId id="513" r:id="rId117"/>
    <p:sldId id="514" r:id="rId118"/>
    <p:sldId id="515" r:id="rId119"/>
    <p:sldId id="516" r:id="rId120"/>
    <p:sldId id="517" r:id="rId121"/>
    <p:sldId id="528" r:id="rId122"/>
    <p:sldId id="529" r:id="rId123"/>
    <p:sldId id="530" r:id="rId124"/>
    <p:sldId id="531" r:id="rId125"/>
    <p:sldId id="532" r:id="rId126"/>
    <p:sldId id="533" r:id="rId127"/>
    <p:sldId id="534" r:id="rId128"/>
    <p:sldId id="535" r:id="rId129"/>
    <p:sldId id="536" r:id="rId130"/>
    <p:sldId id="537" r:id="rId131"/>
    <p:sldId id="538" r:id="rId132"/>
    <p:sldId id="539" r:id="rId133"/>
    <p:sldId id="540" r:id="rId134"/>
    <p:sldId id="541" r:id="rId135"/>
    <p:sldId id="554" r:id="rId136"/>
    <p:sldId id="555" r:id="rId137"/>
    <p:sldId id="556" r:id="rId138"/>
    <p:sldId id="557" r:id="rId139"/>
    <p:sldId id="558" r:id="rId140"/>
    <p:sldId id="559" r:id="rId141"/>
    <p:sldId id="560" r:id="rId142"/>
    <p:sldId id="561" r:id="rId143"/>
    <p:sldId id="562" r:id="rId144"/>
    <p:sldId id="563" r:id="rId145"/>
    <p:sldId id="542" r:id="rId146"/>
    <p:sldId id="543" r:id="rId147"/>
    <p:sldId id="544" r:id="rId148"/>
    <p:sldId id="545" r:id="rId149"/>
    <p:sldId id="546" r:id="rId150"/>
    <p:sldId id="547" r:id="rId151"/>
    <p:sldId id="548" r:id="rId152"/>
    <p:sldId id="549" r:id="rId153"/>
    <p:sldId id="550" r:id="rId154"/>
    <p:sldId id="551" r:id="rId155"/>
    <p:sldId id="552" r:id="rId156"/>
    <p:sldId id="553" r:id="rId157"/>
    <p:sldId id="439" r:id="rId158"/>
    <p:sldId id="438" r:id="rId159"/>
    <p:sldId id="437" r:id="rId160"/>
    <p:sldId id="436" r:id="rId161"/>
    <p:sldId id="435" r:id="rId162"/>
    <p:sldId id="434" r:id="rId163"/>
    <p:sldId id="433" r:id="rId164"/>
    <p:sldId id="432" r:id="rId165"/>
    <p:sldId id="440" r:id="rId166"/>
    <p:sldId id="441" r:id="rId167"/>
    <p:sldId id="442" r:id="rId168"/>
    <p:sldId id="443" r:id="rId169"/>
    <p:sldId id="444" r:id="rId170"/>
    <p:sldId id="445" r:id="rId171"/>
    <p:sldId id="446" r:id="rId172"/>
    <p:sldId id="447" r:id="rId173"/>
    <p:sldId id="448" r:id="rId174"/>
    <p:sldId id="302" r:id="rId175"/>
    <p:sldId id="397" r:id="rId176"/>
    <p:sldId id="398" r:id="rId177"/>
    <p:sldId id="399" r:id="rId178"/>
    <p:sldId id="400" r:id="rId179"/>
    <p:sldId id="401" r:id="rId180"/>
    <p:sldId id="402" r:id="rId181"/>
    <p:sldId id="403" r:id="rId182"/>
    <p:sldId id="404" r:id="rId183"/>
    <p:sldId id="405" r:id="rId184"/>
    <p:sldId id="406" r:id="rId185"/>
    <p:sldId id="408" r:id="rId186"/>
    <p:sldId id="409" r:id="rId187"/>
    <p:sldId id="410" r:id="rId188"/>
    <p:sldId id="411" r:id="rId189"/>
    <p:sldId id="412" r:id="rId190"/>
    <p:sldId id="413" r:id="rId191"/>
    <p:sldId id="414" r:id="rId192"/>
    <p:sldId id="415" r:id="rId193"/>
    <p:sldId id="387" r:id="rId194"/>
    <p:sldId id="388" r:id="rId195"/>
    <p:sldId id="389" r:id="rId196"/>
    <p:sldId id="390" r:id="rId197"/>
    <p:sldId id="391" r:id="rId198"/>
    <p:sldId id="392" r:id="rId199"/>
    <p:sldId id="393" r:id="rId200"/>
  </p:sldIdLst>
  <p:sldSz cx="12188825" cy="6858000"/>
  <p:notesSz cx="6858000" cy="9144000"/>
  <p:defaultTextStyle>
    <a:defPPr rtl="0">
      <a:defRPr lang="tr-T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5" pos="383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8D1F"/>
    <a:srgbClr val="718412"/>
    <a:srgbClr val="70811D"/>
    <a:srgbClr val="65741A"/>
    <a:srgbClr val="394404"/>
    <a:srgbClr val="5F6F0F"/>
    <a:srgbClr val="839721"/>
    <a:srgbClr val="95AB25"/>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4" autoAdjust="0"/>
    <p:restoredTop sz="96727" autoAdjust="0"/>
  </p:normalViewPr>
  <p:slideViewPr>
    <p:cSldViewPr>
      <p:cViewPr varScale="1">
        <p:scale>
          <a:sx n="109" d="100"/>
          <a:sy n="109" d="100"/>
        </p:scale>
        <p:origin x="-276" y="-84"/>
      </p:cViewPr>
      <p:guideLst>
        <p:guide orient="horz" pos="2160"/>
        <p:guide pos="3839"/>
      </p:guideLst>
    </p:cSldViewPr>
  </p:slideViewPr>
  <p:outlineViewPr>
    <p:cViewPr>
      <p:scale>
        <a:sx n="33" d="100"/>
        <a:sy n="33" d="100"/>
      </p:scale>
      <p:origin x="0" y="-58464"/>
    </p:cViewPr>
  </p:outlin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181" Type="http://schemas.openxmlformats.org/officeDocument/2006/relationships/slide" Target="slides/slide177.xml"/><Relationship Id="rId186" Type="http://schemas.openxmlformats.org/officeDocument/2006/relationships/slide" Target="slides/slide182.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92" Type="http://schemas.openxmlformats.org/officeDocument/2006/relationships/slide" Target="slides/slide188.xml"/><Relationship Id="rId197" Type="http://schemas.openxmlformats.org/officeDocument/2006/relationships/slide" Target="slides/slide193.xml"/><Relationship Id="rId206" Type="http://schemas.openxmlformats.org/officeDocument/2006/relationships/tableStyles" Target="tableStyles.xml"/><Relationship Id="rId201"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slide" Target="slides/slide183.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172" Type="http://schemas.openxmlformats.org/officeDocument/2006/relationships/slide" Target="slides/slide168.xml"/><Relationship Id="rId193" Type="http://schemas.openxmlformats.org/officeDocument/2006/relationships/slide" Target="slides/slide189.xml"/><Relationship Id="rId202" Type="http://schemas.openxmlformats.org/officeDocument/2006/relationships/handoutMaster" Target="handoutMasters/handout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190" Type="http://schemas.openxmlformats.org/officeDocument/2006/relationships/slide" Target="slides/slide186.xml"/><Relationship Id="rId204"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078344-28D6-4D70-9AE1-D59F97A64D53}" type="doc">
      <dgm:prSet loTypeId="urn:microsoft.com/office/officeart/2008/layout/HorizontalMultiLevelHierarchy" loCatId="hierarchy" qsTypeId="urn:microsoft.com/office/officeart/2005/8/quickstyle/3d4" qsCatId="3D" csTypeId="urn:microsoft.com/office/officeart/2005/8/colors/accent1_2" csCatId="accent1" phldr="1"/>
      <dgm:spPr/>
      <dgm:t>
        <a:bodyPr/>
        <a:lstStyle/>
        <a:p>
          <a:endParaRPr lang="tr-TR"/>
        </a:p>
      </dgm:t>
    </dgm:pt>
    <dgm:pt modelId="{F1201B14-706A-4C6C-81ED-6CD50F8FAC88}">
      <dgm:prSet phldrT="[Metin]" custT="1"/>
      <dgm:spPr>
        <a:solidFill>
          <a:srgbClr val="C00000"/>
        </a:solidFill>
      </dgm:spPr>
      <dgm:t>
        <a:bodyPr/>
        <a:lstStyle/>
        <a:p>
          <a:r>
            <a:rPr lang="tr-TR" sz="2400" b="1" dirty="0"/>
            <a:t>DİŞ HEKİMLİĞİ VE SİSTEMİK HASTALIKLAR</a:t>
          </a:r>
        </a:p>
      </dgm:t>
    </dgm:pt>
    <dgm:pt modelId="{92C2CCE0-8254-4DB0-9D12-59150F251E0F}" type="parTrans" cxnId="{C611FDAD-84FF-4427-AE87-8387AC8B86A9}">
      <dgm:prSet/>
      <dgm:spPr/>
      <dgm:t>
        <a:bodyPr/>
        <a:lstStyle/>
        <a:p>
          <a:endParaRPr lang="tr-TR"/>
        </a:p>
      </dgm:t>
    </dgm:pt>
    <dgm:pt modelId="{9280C0F7-AC05-4F83-8555-D144B0F88BAA}" type="sibTrans" cxnId="{C611FDAD-84FF-4427-AE87-8387AC8B86A9}">
      <dgm:prSet/>
      <dgm:spPr/>
      <dgm:t>
        <a:bodyPr/>
        <a:lstStyle/>
        <a:p>
          <a:endParaRPr lang="tr-TR"/>
        </a:p>
      </dgm:t>
    </dgm:pt>
    <dgm:pt modelId="{399DE7F9-0FA3-41A9-A3EE-7BB1EFD649FF}">
      <dgm:prSet phldrT="[Metin]" custT="1"/>
      <dgm:spPr/>
      <dgm:t>
        <a:bodyPr/>
        <a:lstStyle/>
        <a:p>
          <a:r>
            <a:rPr lang="tr-TR" sz="2000" b="1" dirty="0"/>
            <a:t>KALP DAMAR SİSTEMİ HASTALIKLARI</a:t>
          </a:r>
        </a:p>
      </dgm:t>
    </dgm:pt>
    <dgm:pt modelId="{BD18C678-FE69-405F-9064-9687CE2E9015}" type="parTrans" cxnId="{8A9C0107-8CE3-42F5-9327-D54938F4FB6C}">
      <dgm:prSet/>
      <dgm:spPr/>
      <dgm:t>
        <a:bodyPr/>
        <a:lstStyle/>
        <a:p>
          <a:endParaRPr lang="tr-TR"/>
        </a:p>
      </dgm:t>
    </dgm:pt>
    <dgm:pt modelId="{3F8DDBB3-AB68-4849-9021-0F0194D6E4DF}" type="sibTrans" cxnId="{8A9C0107-8CE3-42F5-9327-D54938F4FB6C}">
      <dgm:prSet/>
      <dgm:spPr/>
      <dgm:t>
        <a:bodyPr/>
        <a:lstStyle/>
        <a:p>
          <a:endParaRPr lang="tr-TR"/>
        </a:p>
      </dgm:t>
    </dgm:pt>
    <dgm:pt modelId="{A37A4D8F-0BAC-44D9-AE24-0D8FEA35CE60}">
      <dgm:prSet phldrT="[Metin]" custT="1"/>
      <dgm:spPr/>
      <dgm:t>
        <a:bodyPr/>
        <a:lstStyle/>
        <a:p>
          <a:r>
            <a:rPr lang="tr-TR" sz="2000" b="1" dirty="0"/>
            <a:t>SOLUNUM SİSTEMİ HASTALIKLARI</a:t>
          </a:r>
        </a:p>
      </dgm:t>
    </dgm:pt>
    <dgm:pt modelId="{8BEAE54F-A09D-4655-AC6A-4A2F326D4CF9}" type="parTrans" cxnId="{DA2AF651-9185-4650-A23C-6E6E85F949F6}">
      <dgm:prSet/>
      <dgm:spPr/>
      <dgm:t>
        <a:bodyPr/>
        <a:lstStyle/>
        <a:p>
          <a:endParaRPr lang="tr-TR"/>
        </a:p>
      </dgm:t>
    </dgm:pt>
    <dgm:pt modelId="{0F28892A-FEEB-49F6-80C9-DFAE061CB89E}" type="sibTrans" cxnId="{DA2AF651-9185-4650-A23C-6E6E85F949F6}">
      <dgm:prSet/>
      <dgm:spPr/>
      <dgm:t>
        <a:bodyPr/>
        <a:lstStyle/>
        <a:p>
          <a:endParaRPr lang="tr-TR"/>
        </a:p>
      </dgm:t>
    </dgm:pt>
    <dgm:pt modelId="{B3D72079-C45E-45A0-B125-42DECFC419AE}">
      <dgm:prSet phldrT="[Metin]" custT="1"/>
      <dgm:spPr/>
      <dgm:t>
        <a:bodyPr/>
        <a:lstStyle/>
        <a:p>
          <a:r>
            <a:rPr lang="tr-TR" sz="2000" b="1" dirty="0"/>
            <a:t>ENDOKRİN SİSTEM HASTALIKLARI</a:t>
          </a:r>
        </a:p>
      </dgm:t>
    </dgm:pt>
    <dgm:pt modelId="{E5D5E508-7EC8-4A50-87B0-BDF6A92EA674}" type="parTrans" cxnId="{FF185368-B4A3-4DDC-9FC3-465B2F60E08D}">
      <dgm:prSet/>
      <dgm:spPr/>
      <dgm:t>
        <a:bodyPr/>
        <a:lstStyle/>
        <a:p>
          <a:endParaRPr lang="tr-TR"/>
        </a:p>
      </dgm:t>
    </dgm:pt>
    <dgm:pt modelId="{2E280FE4-936C-423C-9AF3-15930110863A}" type="sibTrans" cxnId="{FF185368-B4A3-4DDC-9FC3-465B2F60E08D}">
      <dgm:prSet/>
      <dgm:spPr/>
      <dgm:t>
        <a:bodyPr/>
        <a:lstStyle/>
        <a:p>
          <a:endParaRPr lang="tr-TR"/>
        </a:p>
      </dgm:t>
    </dgm:pt>
    <dgm:pt modelId="{5C6EC593-A2F4-4F36-90F6-82A149FC42EA}">
      <dgm:prSet custT="1"/>
      <dgm:spPr/>
      <dgm:t>
        <a:bodyPr/>
        <a:lstStyle/>
        <a:p>
          <a:r>
            <a:rPr lang="tr-TR" sz="2000" b="1" dirty="0"/>
            <a:t>KAN HASTALIKLARI</a:t>
          </a:r>
        </a:p>
      </dgm:t>
    </dgm:pt>
    <dgm:pt modelId="{6BC99212-F7F0-4E51-8C84-F875220E6768}" type="parTrans" cxnId="{F1B16CB6-0067-48B7-A8C5-428B697AFC9A}">
      <dgm:prSet/>
      <dgm:spPr/>
      <dgm:t>
        <a:bodyPr/>
        <a:lstStyle/>
        <a:p>
          <a:endParaRPr lang="tr-TR"/>
        </a:p>
      </dgm:t>
    </dgm:pt>
    <dgm:pt modelId="{3B6F2518-CCE0-48BD-B33C-C4A705BAC59C}" type="sibTrans" cxnId="{F1B16CB6-0067-48B7-A8C5-428B697AFC9A}">
      <dgm:prSet/>
      <dgm:spPr/>
      <dgm:t>
        <a:bodyPr/>
        <a:lstStyle/>
        <a:p>
          <a:endParaRPr lang="tr-TR"/>
        </a:p>
      </dgm:t>
    </dgm:pt>
    <dgm:pt modelId="{3ED9C069-8213-4F89-B6E0-79A056BA0E3E}">
      <dgm:prSet custT="1"/>
      <dgm:spPr>
        <a:solidFill>
          <a:srgbClr val="FFC000"/>
        </a:solidFill>
      </dgm:spPr>
      <dgm:t>
        <a:bodyPr/>
        <a:lstStyle/>
        <a:p>
          <a:pPr marL="0" indent="0" algn="l"/>
          <a:r>
            <a:rPr lang="tr-TR" sz="2000" b="1" dirty="0"/>
            <a:t>  </a:t>
          </a:r>
          <a:r>
            <a:rPr lang="tr-TR" sz="1400" b="1" dirty="0"/>
            <a:t>- ATEROSKLEROZ</a:t>
          </a:r>
        </a:p>
        <a:p>
          <a:pPr marL="0" indent="0" algn="l"/>
          <a:r>
            <a:rPr lang="tr-TR" sz="1400" b="1" dirty="0"/>
            <a:t>  - KALP YETMEZLİĞİ</a:t>
          </a:r>
        </a:p>
        <a:p>
          <a:pPr marL="0" algn="l"/>
          <a:r>
            <a:rPr lang="tr-TR" sz="1400" b="1" dirty="0"/>
            <a:t>  - HİPERTANSİYON</a:t>
          </a:r>
        </a:p>
        <a:p>
          <a:pPr marL="0" algn="l"/>
          <a:r>
            <a:rPr lang="tr-TR" sz="1400" b="1" dirty="0"/>
            <a:t>  - ENDOKARDİT</a:t>
          </a:r>
        </a:p>
      </dgm:t>
    </dgm:pt>
    <dgm:pt modelId="{9E6D0F2A-BD3D-48F6-9755-420E1B7BCEDA}" type="parTrans" cxnId="{1D2FA2CE-0FD4-4C6B-B38E-341D099D061F}">
      <dgm:prSet/>
      <dgm:spPr/>
      <dgm:t>
        <a:bodyPr/>
        <a:lstStyle/>
        <a:p>
          <a:endParaRPr lang="tr-TR"/>
        </a:p>
      </dgm:t>
    </dgm:pt>
    <dgm:pt modelId="{2E03A9EF-E639-4818-9DDF-5DDA47C6A0A8}" type="sibTrans" cxnId="{1D2FA2CE-0FD4-4C6B-B38E-341D099D061F}">
      <dgm:prSet/>
      <dgm:spPr/>
      <dgm:t>
        <a:bodyPr/>
        <a:lstStyle/>
        <a:p>
          <a:endParaRPr lang="tr-TR"/>
        </a:p>
      </dgm:t>
    </dgm:pt>
    <dgm:pt modelId="{FF8BA56E-3110-48D7-8334-6000DAA3CFAF}">
      <dgm:prSet custT="1"/>
      <dgm:spPr>
        <a:solidFill>
          <a:srgbClr val="FFC000"/>
        </a:solidFill>
      </dgm:spPr>
      <dgm:t>
        <a:bodyPr/>
        <a:lstStyle/>
        <a:p>
          <a:pPr algn="l"/>
          <a:r>
            <a:rPr lang="tr-TR" sz="2000" b="1" dirty="0"/>
            <a:t>  </a:t>
          </a:r>
          <a:r>
            <a:rPr lang="tr-TR" sz="1400" b="1" dirty="0"/>
            <a:t>- KRONİK OBSTRÜKTİF AKCİĞER HAS.</a:t>
          </a:r>
        </a:p>
        <a:p>
          <a:pPr algn="l"/>
          <a:r>
            <a:rPr lang="tr-TR" sz="1400" b="1" dirty="0"/>
            <a:t>  - ASTMA</a:t>
          </a:r>
        </a:p>
        <a:p>
          <a:pPr algn="l"/>
          <a:r>
            <a:rPr lang="tr-TR" sz="1400" b="1" dirty="0"/>
            <a:t>  - TÜBERKÜLOZ</a:t>
          </a:r>
        </a:p>
      </dgm:t>
    </dgm:pt>
    <dgm:pt modelId="{A9B28537-A645-4424-89C9-BB76BE1E8C6F}" type="parTrans" cxnId="{8F716FC3-6D16-4BDC-B1DA-850ADFB80C97}">
      <dgm:prSet/>
      <dgm:spPr/>
      <dgm:t>
        <a:bodyPr/>
        <a:lstStyle/>
        <a:p>
          <a:endParaRPr lang="tr-TR"/>
        </a:p>
      </dgm:t>
    </dgm:pt>
    <dgm:pt modelId="{B4D5798E-273E-47AD-8BCA-8D2E0B46D2DF}" type="sibTrans" cxnId="{8F716FC3-6D16-4BDC-B1DA-850ADFB80C97}">
      <dgm:prSet/>
      <dgm:spPr/>
      <dgm:t>
        <a:bodyPr/>
        <a:lstStyle/>
        <a:p>
          <a:endParaRPr lang="tr-TR"/>
        </a:p>
      </dgm:t>
    </dgm:pt>
    <dgm:pt modelId="{48C65F3B-F040-42AE-AF2D-D2A26BC889E6}">
      <dgm:prSet custT="1"/>
      <dgm:spPr>
        <a:solidFill>
          <a:srgbClr val="FFC000"/>
        </a:solidFill>
      </dgm:spPr>
      <dgm:t>
        <a:bodyPr/>
        <a:lstStyle/>
        <a:p>
          <a:pPr algn="l"/>
          <a:r>
            <a:rPr lang="tr-TR" sz="1800" b="1" dirty="0"/>
            <a:t>  </a:t>
          </a:r>
          <a:r>
            <a:rPr lang="tr-TR" sz="1400" b="1" dirty="0"/>
            <a:t>- HEMORAJİK HASTALIKLAR</a:t>
          </a:r>
        </a:p>
        <a:p>
          <a:pPr algn="l"/>
          <a:r>
            <a:rPr lang="tr-TR" sz="1400" b="1" dirty="0"/>
            <a:t>   - ANEMİLER</a:t>
          </a:r>
        </a:p>
      </dgm:t>
    </dgm:pt>
    <dgm:pt modelId="{BB03437A-59C5-4DAF-8534-479317470108}" type="parTrans" cxnId="{67A0A0A8-C221-4D32-A528-289075E5BC80}">
      <dgm:prSet/>
      <dgm:spPr/>
      <dgm:t>
        <a:bodyPr/>
        <a:lstStyle/>
        <a:p>
          <a:endParaRPr lang="tr-TR"/>
        </a:p>
      </dgm:t>
    </dgm:pt>
    <dgm:pt modelId="{43C4E878-E4D1-4B1A-8345-573ABE4C4053}" type="sibTrans" cxnId="{67A0A0A8-C221-4D32-A528-289075E5BC80}">
      <dgm:prSet/>
      <dgm:spPr/>
      <dgm:t>
        <a:bodyPr/>
        <a:lstStyle/>
        <a:p>
          <a:endParaRPr lang="tr-TR"/>
        </a:p>
      </dgm:t>
    </dgm:pt>
    <dgm:pt modelId="{4764D275-861B-4282-A7C4-4614CE6D9C47}">
      <dgm:prSet custT="1"/>
      <dgm:spPr>
        <a:solidFill>
          <a:srgbClr val="FFC000"/>
        </a:solidFill>
      </dgm:spPr>
      <dgm:t>
        <a:bodyPr/>
        <a:lstStyle/>
        <a:p>
          <a:pPr algn="l"/>
          <a:r>
            <a:rPr lang="tr-TR" sz="1400" b="1" dirty="0"/>
            <a:t>  - TİROİD BEZİ HASTALIKLARI</a:t>
          </a:r>
        </a:p>
        <a:p>
          <a:pPr algn="l"/>
          <a:r>
            <a:rPr lang="tr-TR" sz="1400" b="1" dirty="0"/>
            <a:t>  - DİABETES MELLİTUS</a:t>
          </a:r>
        </a:p>
        <a:p>
          <a:pPr algn="l"/>
          <a:r>
            <a:rPr lang="tr-TR" sz="1400" b="1" dirty="0"/>
            <a:t>  - KORTİKOSTEROİD TEDAVİSİ</a:t>
          </a:r>
        </a:p>
      </dgm:t>
    </dgm:pt>
    <dgm:pt modelId="{2445118F-A3A6-4390-8631-A9B59A3E6C2D}" type="parTrans" cxnId="{444BEA14-06FF-45C2-B088-993AB9496E05}">
      <dgm:prSet/>
      <dgm:spPr/>
      <dgm:t>
        <a:bodyPr/>
        <a:lstStyle/>
        <a:p>
          <a:endParaRPr lang="tr-TR"/>
        </a:p>
      </dgm:t>
    </dgm:pt>
    <dgm:pt modelId="{99CE3374-B710-435C-8A7D-E32A463EF669}" type="sibTrans" cxnId="{444BEA14-06FF-45C2-B088-993AB9496E05}">
      <dgm:prSet/>
      <dgm:spPr/>
      <dgm:t>
        <a:bodyPr/>
        <a:lstStyle/>
        <a:p>
          <a:endParaRPr lang="tr-TR"/>
        </a:p>
      </dgm:t>
    </dgm:pt>
    <dgm:pt modelId="{8A9EC753-31A8-4439-B5F3-C793226437B8}">
      <dgm:prSet custT="1"/>
      <dgm:spPr/>
      <dgm:t>
        <a:bodyPr/>
        <a:lstStyle/>
        <a:p>
          <a:r>
            <a:rPr lang="tr-TR" sz="2000" b="1" dirty="0"/>
            <a:t>GEBELİK</a:t>
          </a:r>
        </a:p>
      </dgm:t>
    </dgm:pt>
    <dgm:pt modelId="{44B2A17F-F0DD-4098-B906-5A4EA2DEA2E8}" type="parTrans" cxnId="{8A9CB2AE-0C57-48A1-8A29-F43F423F8383}">
      <dgm:prSet/>
      <dgm:spPr/>
      <dgm:t>
        <a:bodyPr/>
        <a:lstStyle/>
        <a:p>
          <a:endParaRPr lang="tr-TR"/>
        </a:p>
      </dgm:t>
    </dgm:pt>
    <dgm:pt modelId="{B10D517F-7A13-419A-AEB9-33D8C76F4DA3}" type="sibTrans" cxnId="{8A9CB2AE-0C57-48A1-8A29-F43F423F8383}">
      <dgm:prSet/>
      <dgm:spPr/>
      <dgm:t>
        <a:bodyPr/>
        <a:lstStyle/>
        <a:p>
          <a:endParaRPr lang="tr-TR"/>
        </a:p>
      </dgm:t>
    </dgm:pt>
    <dgm:pt modelId="{91543218-45A2-4F24-B935-D93CF09FFDD8}">
      <dgm:prSet custT="1"/>
      <dgm:spPr/>
      <dgm:t>
        <a:bodyPr/>
        <a:lstStyle/>
        <a:p>
          <a:r>
            <a:rPr lang="tr-TR" sz="2000" b="1" dirty="0"/>
            <a:t>GASTROİNTESTİNAL SİSTEM HASTALIKLARI</a:t>
          </a:r>
        </a:p>
      </dgm:t>
    </dgm:pt>
    <dgm:pt modelId="{77ACDD89-DF84-41BF-A875-509A45B542FC}" type="parTrans" cxnId="{4889AB34-FB82-4084-AF43-8D4D923FCBD4}">
      <dgm:prSet/>
      <dgm:spPr/>
      <dgm:t>
        <a:bodyPr/>
        <a:lstStyle/>
        <a:p>
          <a:endParaRPr lang="tr-TR"/>
        </a:p>
      </dgm:t>
    </dgm:pt>
    <dgm:pt modelId="{42D42B23-F951-4986-A30A-234581F06230}" type="sibTrans" cxnId="{4889AB34-FB82-4084-AF43-8D4D923FCBD4}">
      <dgm:prSet/>
      <dgm:spPr/>
      <dgm:t>
        <a:bodyPr/>
        <a:lstStyle/>
        <a:p>
          <a:endParaRPr lang="tr-TR"/>
        </a:p>
      </dgm:t>
    </dgm:pt>
    <dgm:pt modelId="{33122603-431A-4E89-B68A-D1222DCDB30B}">
      <dgm:prSet custT="1"/>
      <dgm:spPr/>
      <dgm:t>
        <a:bodyPr/>
        <a:lstStyle/>
        <a:p>
          <a:r>
            <a:rPr lang="tr-TR" sz="1800" b="1" dirty="0"/>
            <a:t>NÖROLOJİK HASTALIKLAR</a:t>
          </a:r>
        </a:p>
      </dgm:t>
    </dgm:pt>
    <dgm:pt modelId="{382731BF-C352-45ED-AED8-4C9A82341213}" type="parTrans" cxnId="{7DF0838E-6075-43E9-AD08-CCDAD5FFBC9B}">
      <dgm:prSet/>
      <dgm:spPr/>
      <dgm:t>
        <a:bodyPr/>
        <a:lstStyle/>
        <a:p>
          <a:endParaRPr lang="tr-TR"/>
        </a:p>
      </dgm:t>
    </dgm:pt>
    <dgm:pt modelId="{C7CC4A08-D33C-4CD3-9452-44F6C70FE2A0}" type="sibTrans" cxnId="{7DF0838E-6075-43E9-AD08-CCDAD5FFBC9B}">
      <dgm:prSet/>
      <dgm:spPr/>
      <dgm:t>
        <a:bodyPr/>
        <a:lstStyle/>
        <a:p>
          <a:endParaRPr lang="tr-TR"/>
        </a:p>
      </dgm:t>
    </dgm:pt>
    <dgm:pt modelId="{5B47C59F-777B-427F-B198-0F561758E915}">
      <dgm:prSet custT="1"/>
      <dgm:spPr/>
      <dgm:t>
        <a:bodyPr/>
        <a:lstStyle/>
        <a:p>
          <a:r>
            <a:rPr lang="tr-TR" sz="2000" b="1" dirty="0"/>
            <a:t>VENERAL HASTALIKLAR</a:t>
          </a:r>
        </a:p>
      </dgm:t>
    </dgm:pt>
    <dgm:pt modelId="{237A636B-7DF0-4E46-A57C-72324AB9EBBB}" type="parTrans" cxnId="{4C334388-E634-4377-AB02-309711D122E5}">
      <dgm:prSet/>
      <dgm:spPr/>
      <dgm:t>
        <a:bodyPr/>
        <a:lstStyle/>
        <a:p>
          <a:endParaRPr lang="tr-TR"/>
        </a:p>
      </dgm:t>
    </dgm:pt>
    <dgm:pt modelId="{B23FC2C2-39A2-4611-9A6E-D7A5B9203A42}" type="sibTrans" cxnId="{4C334388-E634-4377-AB02-309711D122E5}">
      <dgm:prSet/>
      <dgm:spPr/>
      <dgm:t>
        <a:bodyPr/>
        <a:lstStyle/>
        <a:p>
          <a:endParaRPr lang="tr-TR"/>
        </a:p>
      </dgm:t>
    </dgm:pt>
    <dgm:pt modelId="{09FF67BC-3150-4145-94F5-60F7BFFF9F10}">
      <dgm:prSet custT="1"/>
      <dgm:spPr/>
      <dgm:t>
        <a:bodyPr/>
        <a:lstStyle/>
        <a:p>
          <a:r>
            <a:rPr lang="tr-TR" sz="2000" b="1" dirty="0"/>
            <a:t>AİDS</a:t>
          </a:r>
        </a:p>
      </dgm:t>
    </dgm:pt>
    <dgm:pt modelId="{DB72B099-710E-4343-AB46-37EC63E4B78B}" type="parTrans" cxnId="{AF5899FC-B87E-4174-AB33-EC370E3DFBC4}">
      <dgm:prSet/>
      <dgm:spPr/>
      <dgm:t>
        <a:bodyPr/>
        <a:lstStyle/>
        <a:p>
          <a:endParaRPr lang="tr-TR"/>
        </a:p>
      </dgm:t>
    </dgm:pt>
    <dgm:pt modelId="{68FE3D9B-5B12-4B05-BFE0-C2C046A7FAA4}" type="sibTrans" cxnId="{AF5899FC-B87E-4174-AB33-EC370E3DFBC4}">
      <dgm:prSet/>
      <dgm:spPr/>
      <dgm:t>
        <a:bodyPr/>
        <a:lstStyle/>
        <a:p>
          <a:endParaRPr lang="tr-TR"/>
        </a:p>
      </dgm:t>
    </dgm:pt>
    <dgm:pt modelId="{581455B7-D8BF-4318-ABD0-23131FE398ED}">
      <dgm:prSet custT="1"/>
      <dgm:spPr/>
      <dgm:t>
        <a:bodyPr/>
        <a:lstStyle/>
        <a:p>
          <a:r>
            <a:rPr lang="tr-TR" sz="2000" b="1" dirty="0"/>
            <a:t>RADYASYON</a:t>
          </a:r>
        </a:p>
      </dgm:t>
    </dgm:pt>
    <dgm:pt modelId="{0063E1AA-67D8-495F-B310-D82E15789839}" type="parTrans" cxnId="{D551BC20-6126-4020-BF41-05196C5D9819}">
      <dgm:prSet/>
      <dgm:spPr/>
      <dgm:t>
        <a:bodyPr/>
        <a:lstStyle/>
        <a:p>
          <a:endParaRPr lang="tr-TR"/>
        </a:p>
      </dgm:t>
    </dgm:pt>
    <dgm:pt modelId="{0717BA3F-E23A-4C49-82C2-54804A71AD16}" type="sibTrans" cxnId="{D551BC20-6126-4020-BF41-05196C5D9819}">
      <dgm:prSet/>
      <dgm:spPr/>
      <dgm:t>
        <a:bodyPr/>
        <a:lstStyle/>
        <a:p>
          <a:endParaRPr lang="tr-TR"/>
        </a:p>
      </dgm:t>
    </dgm:pt>
    <dgm:pt modelId="{848901CE-9460-4C47-AB29-94A094E3AA59}">
      <dgm:prSet custT="1"/>
      <dgm:spPr>
        <a:solidFill>
          <a:srgbClr val="FFC000"/>
        </a:solidFill>
      </dgm:spPr>
      <dgm:t>
        <a:bodyPr/>
        <a:lstStyle/>
        <a:p>
          <a:pPr algn="l"/>
          <a:r>
            <a:rPr lang="tr-TR" sz="1400" b="1" dirty="0"/>
            <a:t>  - PEPTİK ÜLSER</a:t>
          </a:r>
        </a:p>
        <a:p>
          <a:pPr algn="l"/>
          <a:r>
            <a:rPr lang="tr-TR" sz="1400" b="1" dirty="0"/>
            <a:t>  - HEPATİT</a:t>
          </a:r>
        </a:p>
        <a:p>
          <a:pPr algn="l"/>
          <a:r>
            <a:rPr lang="tr-TR" sz="1400" b="1" dirty="0"/>
            <a:t>  - KARACİĞER SİROZU</a:t>
          </a:r>
        </a:p>
      </dgm:t>
    </dgm:pt>
    <dgm:pt modelId="{3A72DB66-0C8D-4128-ABD9-B59FB25E1246}" type="parTrans" cxnId="{9BAB163E-988B-4D21-AA3A-A4602469D858}">
      <dgm:prSet/>
      <dgm:spPr/>
      <dgm:t>
        <a:bodyPr/>
        <a:lstStyle/>
        <a:p>
          <a:endParaRPr lang="tr-TR"/>
        </a:p>
      </dgm:t>
    </dgm:pt>
    <dgm:pt modelId="{21C32BA9-8E6A-4827-A454-98BF3CB38F0E}" type="sibTrans" cxnId="{9BAB163E-988B-4D21-AA3A-A4602469D858}">
      <dgm:prSet/>
      <dgm:spPr/>
      <dgm:t>
        <a:bodyPr/>
        <a:lstStyle/>
        <a:p>
          <a:endParaRPr lang="tr-TR"/>
        </a:p>
      </dgm:t>
    </dgm:pt>
    <dgm:pt modelId="{88CC36CE-1856-4E2A-8F6C-B0BBDD36E79A}">
      <dgm:prSet custT="1"/>
      <dgm:spPr>
        <a:solidFill>
          <a:srgbClr val="FFC000"/>
        </a:solidFill>
      </dgm:spPr>
      <dgm:t>
        <a:bodyPr/>
        <a:lstStyle/>
        <a:p>
          <a:pPr algn="l"/>
          <a:r>
            <a:rPr lang="tr-TR" sz="1400" b="1" dirty="0"/>
            <a:t> - EPİLEPSİ</a:t>
          </a:r>
        </a:p>
      </dgm:t>
    </dgm:pt>
    <dgm:pt modelId="{A52FEFFF-89C0-4F30-BBCE-E886A3DD3512}" type="parTrans" cxnId="{C12A8F30-EE33-465E-9CFC-6836EBBF49AF}">
      <dgm:prSet/>
      <dgm:spPr/>
      <dgm:t>
        <a:bodyPr/>
        <a:lstStyle/>
        <a:p>
          <a:endParaRPr lang="tr-TR"/>
        </a:p>
      </dgm:t>
    </dgm:pt>
    <dgm:pt modelId="{5E254C7A-3B22-4F01-A649-E2D71D60552E}" type="sibTrans" cxnId="{C12A8F30-EE33-465E-9CFC-6836EBBF49AF}">
      <dgm:prSet/>
      <dgm:spPr/>
      <dgm:t>
        <a:bodyPr/>
        <a:lstStyle/>
        <a:p>
          <a:endParaRPr lang="tr-TR"/>
        </a:p>
      </dgm:t>
    </dgm:pt>
    <dgm:pt modelId="{B220B537-F9A4-4397-A154-36CCE0CBF189}">
      <dgm:prSet custT="1"/>
      <dgm:spPr>
        <a:solidFill>
          <a:srgbClr val="FFC000"/>
        </a:solidFill>
      </dgm:spPr>
      <dgm:t>
        <a:bodyPr/>
        <a:lstStyle/>
        <a:p>
          <a:pPr algn="l"/>
          <a:r>
            <a:rPr lang="tr-TR" sz="1400" b="1" dirty="0"/>
            <a:t> - SİFİLİZ</a:t>
          </a:r>
        </a:p>
        <a:p>
          <a:pPr algn="l"/>
          <a:r>
            <a:rPr lang="tr-TR" sz="1400" b="1" dirty="0"/>
            <a:t> - GONORE</a:t>
          </a:r>
        </a:p>
        <a:p>
          <a:pPr algn="l"/>
          <a:r>
            <a:rPr lang="tr-TR" sz="1400" b="1" dirty="0"/>
            <a:t> - HERPES SİMPLEKS</a:t>
          </a:r>
        </a:p>
      </dgm:t>
    </dgm:pt>
    <dgm:pt modelId="{D335080C-065D-4C54-8AF2-718EE3F26DAF}" type="parTrans" cxnId="{29DA51AA-87FC-4DD8-B725-89E624E4EF6E}">
      <dgm:prSet/>
      <dgm:spPr/>
      <dgm:t>
        <a:bodyPr/>
        <a:lstStyle/>
        <a:p>
          <a:endParaRPr lang="tr-TR"/>
        </a:p>
      </dgm:t>
    </dgm:pt>
    <dgm:pt modelId="{54BB88C0-D0C5-4E5F-813C-C8D8E78B45B5}" type="sibTrans" cxnId="{29DA51AA-87FC-4DD8-B725-89E624E4EF6E}">
      <dgm:prSet/>
      <dgm:spPr/>
      <dgm:t>
        <a:bodyPr/>
        <a:lstStyle/>
        <a:p>
          <a:endParaRPr lang="tr-TR"/>
        </a:p>
      </dgm:t>
    </dgm:pt>
    <dgm:pt modelId="{D4FA5255-BD9A-4209-BA83-2A022D62FB3F}" type="pres">
      <dgm:prSet presAssocID="{E1078344-28D6-4D70-9AE1-D59F97A64D53}" presName="Name0" presStyleCnt="0">
        <dgm:presLayoutVars>
          <dgm:chPref val="1"/>
          <dgm:dir/>
          <dgm:animOne val="branch"/>
          <dgm:animLvl val="lvl"/>
          <dgm:resizeHandles val="exact"/>
        </dgm:presLayoutVars>
      </dgm:prSet>
      <dgm:spPr/>
      <dgm:t>
        <a:bodyPr/>
        <a:lstStyle/>
        <a:p>
          <a:endParaRPr lang="tr-TR"/>
        </a:p>
      </dgm:t>
    </dgm:pt>
    <dgm:pt modelId="{9466ADC1-92ED-4E45-82A8-4ABB3C03921E}" type="pres">
      <dgm:prSet presAssocID="{F1201B14-706A-4C6C-81ED-6CD50F8FAC88}" presName="root1" presStyleCnt="0"/>
      <dgm:spPr/>
    </dgm:pt>
    <dgm:pt modelId="{132CFC77-65F2-4D99-BAD8-B5DB1E87961C}" type="pres">
      <dgm:prSet presAssocID="{F1201B14-706A-4C6C-81ED-6CD50F8FAC88}" presName="LevelOneTextNode" presStyleLbl="node0" presStyleIdx="0" presStyleCnt="1" custScaleX="206876" custScaleY="352517" custLinFactX="-300000" custLinFactNeighborX="-301036" custLinFactNeighborY="138">
        <dgm:presLayoutVars>
          <dgm:chPref val="3"/>
        </dgm:presLayoutVars>
      </dgm:prSet>
      <dgm:spPr/>
      <dgm:t>
        <a:bodyPr/>
        <a:lstStyle/>
        <a:p>
          <a:endParaRPr lang="tr-TR"/>
        </a:p>
      </dgm:t>
    </dgm:pt>
    <dgm:pt modelId="{47449C85-C379-4185-8580-19314860EEBC}" type="pres">
      <dgm:prSet presAssocID="{F1201B14-706A-4C6C-81ED-6CD50F8FAC88}" presName="level2hierChild" presStyleCnt="0"/>
      <dgm:spPr/>
    </dgm:pt>
    <dgm:pt modelId="{75953957-079B-48C2-A98A-5025778C2634}" type="pres">
      <dgm:prSet presAssocID="{BD18C678-FE69-405F-9064-9687CE2E9015}" presName="conn2-1" presStyleLbl="parChTrans1D2" presStyleIdx="0" presStyleCnt="10"/>
      <dgm:spPr/>
      <dgm:t>
        <a:bodyPr/>
        <a:lstStyle/>
        <a:p>
          <a:endParaRPr lang="tr-TR"/>
        </a:p>
      </dgm:t>
    </dgm:pt>
    <dgm:pt modelId="{29868DAB-E81D-4E87-A6A1-CAD1E7674703}" type="pres">
      <dgm:prSet presAssocID="{BD18C678-FE69-405F-9064-9687CE2E9015}" presName="connTx" presStyleLbl="parChTrans1D2" presStyleIdx="0" presStyleCnt="10"/>
      <dgm:spPr/>
      <dgm:t>
        <a:bodyPr/>
        <a:lstStyle/>
        <a:p>
          <a:endParaRPr lang="tr-TR"/>
        </a:p>
      </dgm:t>
    </dgm:pt>
    <dgm:pt modelId="{FD9CD83F-D040-4A36-A890-FC5F396A8C54}" type="pres">
      <dgm:prSet presAssocID="{399DE7F9-0FA3-41A9-A3EE-7BB1EFD649FF}" presName="root2" presStyleCnt="0"/>
      <dgm:spPr/>
    </dgm:pt>
    <dgm:pt modelId="{E927C5E7-C446-4974-8DE9-C71B9F7344BB}" type="pres">
      <dgm:prSet presAssocID="{399DE7F9-0FA3-41A9-A3EE-7BB1EFD649FF}" presName="LevelTwoTextNode" presStyleLbl="node2" presStyleIdx="0" presStyleCnt="10" custScaleX="322621" custScaleY="213154" custLinFactX="-52191" custLinFactNeighborX="-100000" custLinFactNeighborY="27885">
        <dgm:presLayoutVars>
          <dgm:chPref val="3"/>
        </dgm:presLayoutVars>
      </dgm:prSet>
      <dgm:spPr/>
      <dgm:t>
        <a:bodyPr/>
        <a:lstStyle/>
        <a:p>
          <a:endParaRPr lang="tr-TR"/>
        </a:p>
      </dgm:t>
    </dgm:pt>
    <dgm:pt modelId="{C0357CD0-56ED-4560-85CF-124C2B26638F}" type="pres">
      <dgm:prSet presAssocID="{399DE7F9-0FA3-41A9-A3EE-7BB1EFD649FF}" presName="level3hierChild" presStyleCnt="0"/>
      <dgm:spPr/>
    </dgm:pt>
    <dgm:pt modelId="{5EBE3CBD-DFDE-48B0-94C8-18ADC4794B21}" type="pres">
      <dgm:prSet presAssocID="{9E6D0F2A-BD3D-48F6-9755-420E1B7BCEDA}" presName="conn2-1" presStyleLbl="parChTrans1D3" presStyleIdx="0" presStyleCnt="7"/>
      <dgm:spPr/>
      <dgm:t>
        <a:bodyPr/>
        <a:lstStyle/>
        <a:p>
          <a:endParaRPr lang="tr-TR"/>
        </a:p>
      </dgm:t>
    </dgm:pt>
    <dgm:pt modelId="{9DD5A8D1-B4DA-4387-B7AA-6456C9AFDF47}" type="pres">
      <dgm:prSet presAssocID="{9E6D0F2A-BD3D-48F6-9755-420E1B7BCEDA}" presName="connTx" presStyleLbl="parChTrans1D3" presStyleIdx="0" presStyleCnt="7"/>
      <dgm:spPr/>
      <dgm:t>
        <a:bodyPr/>
        <a:lstStyle/>
        <a:p>
          <a:endParaRPr lang="tr-TR"/>
        </a:p>
      </dgm:t>
    </dgm:pt>
    <dgm:pt modelId="{E8FACFB5-0A78-4D34-B242-6D55E545ACCA}" type="pres">
      <dgm:prSet presAssocID="{3ED9C069-8213-4F89-B6E0-79A056BA0E3E}" presName="root2" presStyleCnt="0"/>
      <dgm:spPr/>
    </dgm:pt>
    <dgm:pt modelId="{AD669E7A-034C-43DE-87A8-027A110BBF7F}" type="pres">
      <dgm:prSet presAssocID="{3ED9C069-8213-4F89-B6E0-79A056BA0E3E}" presName="LevelTwoTextNode" presStyleLbl="node3" presStyleIdx="0" presStyleCnt="7" custScaleX="267599" custScaleY="356803" custLinFactX="-23305" custLinFactNeighborX="-100000" custLinFactNeighborY="26550">
        <dgm:presLayoutVars>
          <dgm:chPref val="3"/>
        </dgm:presLayoutVars>
      </dgm:prSet>
      <dgm:spPr/>
      <dgm:t>
        <a:bodyPr/>
        <a:lstStyle/>
        <a:p>
          <a:endParaRPr lang="tr-TR"/>
        </a:p>
      </dgm:t>
    </dgm:pt>
    <dgm:pt modelId="{6F4A20D3-F285-463A-A273-AB6001355C06}" type="pres">
      <dgm:prSet presAssocID="{3ED9C069-8213-4F89-B6E0-79A056BA0E3E}" presName="level3hierChild" presStyleCnt="0"/>
      <dgm:spPr/>
    </dgm:pt>
    <dgm:pt modelId="{DEC4D8FB-4A85-491B-8574-EA017B6AFB34}" type="pres">
      <dgm:prSet presAssocID="{8BEAE54F-A09D-4655-AC6A-4A2F326D4CF9}" presName="conn2-1" presStyleLbl="parChTrans1D2" presStyleIdx="1" presStyleCnt="10"/>
      <dgm:spPr/>
      <dgm:t>
        <a:bodyPr/>
        <a:lstStyle/>
        <a:p>
          <a:endParaRPr lang="tr-TR"/>
        </a:p>
      </dgm:t>
    </dgm:pt>
    <dgm:pt modelId="{5CFB0EE6-0E9F-44B2-9AA2-5503460D66C2}" type="pres">
      <dgm:prSet presAssocID="{8BEAE54F-A09D-4655-AC6A-4A2F326D4CF9}" presName="connTx" presStyleLbl="parChTrans1D2" presStyleIdx="1" presStyleCnt="10"/>
      <dgm:spPr/>
      <dgm:t>
        <a:bodyPr/>
        <a:lstStyle/>
        <a:p>
          <a:endParaRPr lang="tr-TR"/>
        </a:p>
      </dgm:t>
    </dgm:pt>
    <dgm:pt modelId="{6FD7C7A1-0877-42EE-ACC8-176099E55498}" type="pres">
      <dgm:prSet presAssocID="{A37A4D8F-0BAC-44D9-AE24-0D8FEA35CE60}" presName="root2" presStyleCnt="0"/>
      <dgm:spPr/>
    </dgm:pt>
    <dgm:pt modelId="{EA731955-4B8F-4BA8-96A4-4B9F072777F5}" type="pres">
      <dgm:prSet presAssocID="{A37A4D8F-0BAC-44D9-AE24-0D8FEA35CE60}" presName="LevelTwoTextNode" presStyleLbl="node2" presStyleIdx="1" presStyleCnt="10" custScaleX="322584" custScaleY="249551" custLinFactX="-53261" custLinFactY="100000" custLinFactNeighborX="-100000" custLinFactNeighborY="135602">
        <dgm:presLayoutVars>
          <dgm:chPref val="3"/>
        </dgm:presLayoutVars>
      </dgm:prSet>
      <dgm:spPr/>
      <dgm:t>
        <a:bodyPr/>
        <a:lstStyle/>
        <a:p>
          <a:endParaRPr lang="tr-TR"/>
        </a:p>
      </dgm:t>
    </dgm:pt>
    <dgm:pt modelId="{17C22FC9-FD51-4E6D-B3E6-D5D1EC2CBFDE}" type="pres">
      <dgm:prSet presAssocID="{A37A4D8F-0BAC-44D9-AE24-0D8FEA35CE60}" presName="level3hierChild" presStyleCnt="0"/>
      <dgm:spPr/>
    </dgm:pt>
    <dgm:pt modelId="{19ABCDC3-DE18-4FCC-9C03-B92CCBB2E596}" type="pres">
      <dgm:prSet presAssocID="{A9B28537-A645-4424-89C9-BB76BE1E8C6F}" presName="conn2-1" presStyleLbl="parChTrans1D3" presStyleIdx="1" presStyleCnt="7"/>
      <dgm:spPr/>
      <dgm:t>
        <a:bodyPr/>
        <a:lstStyle/>
        <a:p>
          <a:endParaRPr lang="tr-TR"/>
        </a:p>
      </dgm:t>
    </dgm:pt>
    <dgm:pt modelId="{C126CA92-2785-43F7-8BDC-A78070F760D8}" type="pres">
      <dgm:prSet presAssocID="{A9B28537-A645-4424-89C9-BB76BE1E8C6F}" presName="connTx" presStyleLbl="parChTrans1D3" presStyleIdx="1" presStyleCnt="7"/>
      <dgm:spPr/>
      <dgm:t>
        <a:bodyPr/>
        <a:lstStyle/>
        <a:p>
          <a:endParaRPr lang="tr-TR"/>
        </a:p>
      </dgm:t>
    </dgm:pt>
    <dgm:pt modelId="{FCA0D76C-2A2A-4C14-92F8-E296B9F3AEC1}" type="pres">
      <dgm:prSet presAssocID="{FF8BA56E-3110-48D7-8334-6000DAA3CFAF}" presName="root2" presStyleCnt="0"/>
      <dgm:spPr/>
    </dgm:pt>
    <dgm:pt modelId="{C84214D8-4746-43AD-9194-C8DCDDD82679}" type="pres">
      <dgm:prSet presAssocID="{FF8BA56E-3110-48D7-8334-6000DAA3CFAF}" presName="LevelTwoTextNode" presStyleLbl="node3" presStyleIdx="1" presStyleCnt="7" custScaleX="268558" custScaleY="266170" custLinFactX="-24264" custLinFactY="100000" custLinFactNeighborX="-100000" custLinFactNeighborY="127145">
        <dgm:presLayoutVars>
          <dgm:chPref val="3"/>
        </dgm:presLayoutVars>
      </dgm:prSet>
      <dgm:spPr/>
      <dgm:t>
        <a:bodyPr/>
        <a:lstStyle/>
        <a:p>
          <a:endParaRPr lang="tr-TR"/>
        </a:p>
      </dgm:t>
    </dgm:pt>
    <dgm:pt modelId="{09F28501-5834-4231-8F23-88BF45BF8D36}" type="pres">
      <dgm:prSet presAssocID="{FF8BA56E-3110-48D7-8334-6000DAA3CFAF}" presName="level3hierChild" presStyleCnt="0"/>
      <dgm:spPr/>
    </dgm:pt>
    <dgm:pt modelId="{AC487728-2A5B-4D9C-B0EB-92DF72A738DA}" type="pres">
      <dgm:prSet presAssocID="{6BC99212-F7F0-4E51-8C84-F875220E6768}" presName="conn2-1" presStyleLbl="parChTrans1D2" presStyleIdx="2" presStyleCnt="10"/>
      <dgm:spPr/>
      <dgm:t>
        <a:bodyPr/>
        <a:lstStyle/>
        <a:p>
          <a:endParaRPr lang="tr-TR"/>
        </a:p>
      </dgm:t>
    </dgm:pt>
    <dgm:pt modelId="{347E84A5-7816-4B5F-BBF9-07A0E9CDC4C8}" type="pres">
      <dgm:prSet presAssocID="{6BC99212-F7F0-4E51-8C84-F875220E6768}" presName="connTx" presStyleLbl="parChTrans1D2" presStyleIdx="2" presStyleCnt="10"/>
      <dgm:spPr/>
      <dgm:t>
        <a:bodyPr/>
        <a:lstStyle/>
        <a:p>
          <a:endParaRPr lang="tr-TR"/>
        </a:p>
      </dgm:t>
    </dgm:pt>
    <dgm:pt modelId="{1DF6A9D8-E4AC-42E2-82E0-E5AB7A27C9DB}" type="pres">
      <dgm:prSet presAssocID="{5C6EC593-A2F4-4F36-90F6-82A149FC42EA}" presName="root2" presStyleCnt="0"/>
      <dgm:spPr/>
    </dgm:pt>
    <dgm:pt modelId="{7E97EABE-2D13-455E-AFEC-0CBD8DF05BD4}" type="pres">
      <dgm:prSet presAssocID="{5C6EC593-A2F4-4F36-90F6-82A149FC42EA}" presName="LevelTwoTextNode" presStyleLbl="node2" presStyleIdx="2" presStyleCnt="10" custScaleX="320281" custScaleY="120881" custLinFactX="-50505" custLinFactY="-100000" custLinFactNeighborX="-100000" custLinFactNeighborY="-160012">
        <dgm:presLayoutVars>
          <dgm:chPref val="3"/>
        </dgm:presLayoutVars>
      </dgm:prSet>
      <dgm:spPr/>
      <dgm:t>
        <a:bodyPr/>
        <a:lstStyle/>
        <a:p>
          <a:endParaRPr lang="tr-TR"/>
        </a:p>
      </dgm:t>
    </dgm:pt>
    <dgm:pt modelId="{B0E36640-89CD-4EAB-8E59-CCA9D573BBA3}" type="pres">
      <dgm:prSet presAssocID="{5C6EC593-A2F4-4F36-90F6-82A149FC42EA}" presName="level3hierChild" presStyleCnt="0"/>
      <dgm:spPr/>
    </dgm:pt>
    <dgm:pt modelId="{A7C8F852-67C3-4C66-BF24-6B04039E5307}" type="pres">
      <dgm:prSet presAssocID="{BB03437A-59C5-4DAF-8534-479317470108}" presName="conn2-1" presStyleLbl="parChTrans1D3" presStyleIdx="2" presStyleCnt="7"/>
      <dgm:spPr/>
      <dgm:t>
        <a:bodyPr/>
        <a:lstStyle/>
        <a:p>
          <a:endParaRPr lang="tr-TR"/>
        </a:p>
      </dgm:t>
    </dgm:pt>
    <dgm:pt modelId="{ACF5C6C0-CF80-40C2-8C1D-244918D52BAC}" type="pres">
      <dgm:prSet presAssocID="{BB03437A-59C5-4DAF-8534-479317470108}" presName="connTx" presStyleLbl="parChTrans1D3" presStyleIdx="2" presStyleCnt="7"/>
      <dgm:spPr/>
      <dgm:t>
        <a:bodyPr/>
        <a:lstStyle/>
        <a:p>
          <a:endParaRPr lang="tr-TR"/>
        </a:p>
      </dgm:t>
    </dgm:pt>
    <dgm:pt modelId="{85B369F8-9D74-4BAC-B7AF-410840E894F4}" type="pres">
      <dgm:prSet presAssocID="{48C65F3B-F040-42AE-AF2D-D2A26BC889E6}" presName="root2" presStyleCnt="0"/>
      <dgm:spPr/>
    </dgm:pt>
    <dgm:pt modelId="{88BDFD90-E184-46A0-9C82-5B2E5F613A62}" type="pres">
      <dgm:prSet presAssocID="{48C65F3B-F040-42AE-AF2D-D2A26BC889E6}" presName="LevelTwoTextNode" presStyleLbl="node3" presStyleIdx="2" presStyleCnt="7" custScaleX="270842" custScaleY="167396" custLinFactX="-23844" custLinFactY="-100000" custLinFactNeighborX="-100000" custLinFactNeighborY="-162486">
        <dgm:presLayoutVars>
          <dgm:chPref val="3"/>
        </dgm:presLayoutVars>
      </dgm:prSet>
      <dgm:spPr/>
      <dgm:t>
        <a:bodyPr/>
        <a:lstStyle/>
        <a:p>
          <a:endParaRPr lang="tr-TR"/>
        </a:p>
      </dgm:t>
    </dgm:pt>
    <dgm:pt modelId="{3FE6E593-FE0C-4477-921C-F742D576F1A7}" type="pres">
      <dgm:prSet presAssocID="{48C65F3B-F040-42AE-AF2D-D2A26BC889E6}" presName="level3hierChild" presStyleCnt="0"/>
      <dgm:spPr/>
    </dgm:pt>
    <dgm:pt modelId="{F77CDA38-E6B5-4C0E-ABA4-5785A95060C8}" type="pres">
      <dgm:prSet presAssocID="{44B2A17F-F0DD-4098-B906-5A4EA2DEA2E8}" presName="conn2-1" presStyleLbl="parChTrans1D2" presStyleIdx="3" presStyleCnt="10"/>
      <dgm:spPr/>
      <dgm:t>
        <a:bodyPr/>
        <a:lstStyle/>
        <a:p>
          <a:endParaRPr lang="tr-TR"/>
        </a:p>
      </dgm:t>
    </dgm:pt>
    <dgm:pt modelId="{52716135-06A1-48B7-8791-8FF74A6E815E}" type="pres">
      <dgm:prSet presAssocID="{44B2A17F-F0DD-4098-B906-5A4EA2DEA2E8}" presName="connTx" presStyleLbl="parChTrans1D2" presStyleIdx="3" presStyleCnt="10"/>
      <dgm:spPr/>
      <dgm:t>
        <a:bodyPr/>
        <a:lstStyle/>
        <a:p>
          <a:endParaRPr lang="tr-TR"/>
        </a:p>
      </dgm:t>
    </dgm:pt>
    <dgm:pt modelId="{01CE55D7-C250-4D5E-8D2C-1CD2E7B3E278}" type="pres">
      <dgm:prSet presAssocID="{8A9EC753-31A8-4439-B5F3-C793226437B8}" presName="root2" presStyleCnt="0"/>
      <dgm:spPr/>
    </dgm:pt>
    <dgm:pt modelId="{79FC87C3-1E54-4103-B4A0-1A25E4DE8671}" type="pres">
      <dgm:prSet presAssocID="{8A9EC753-31A8-4439-B5F3-C793226437B8}" presName="LevelTwoTextNode" presStyleLbl="node2" presStyleIdx="3" presStyleCnt="10" custScaleX="329009" custScaleY="81776" custLinFactX="-53261" custLinFactY="580925" custLinFactNeighborX="-100000" custLinFactNeighborY="600000">
        <dgm:presLayoutVars>
          <dgm:chPref val="3"/>
        </dgm:presLayoutVars>
      </dgm:prSet>
      <dgm:spPr/>
      <dgm:t>
        <a:bodyPr/>
        <a:lstStyle/>
        <a:p>
          <a:endParaRPr lang="tr-TR"/>
        </a:p>
      </dgm:t>
    </dgm:pt>
    <dgm:pt modelId="{209ACFCF-0F71-4959-9EE6-2522057AF0C9}" type="pres">
      <dgm:prSet presAssocID="{8A9EC753-31A8-4439-B5F3-C793226437B8}" presName="level3hierChild" presStyleCnt="0"/>
      <dgm:spPr/>
    </dgm:pt>
    <dgm:pt modelId="{188DE017-C54D-48C3-AB9F-C6C719C3DF49}" type="pres">
      <dgm:prSet presAssocID="{E5D5E508-7EC8-4A50-87B0-BDF6A92EA674}" presName="conn2-1" presStyleLbl="parChTrans1D2" presStyleIdx="4" presStyleCnt="10"/>
      <dgm:spPr/>
      <dgm:t>
        <a:bodyPr/>
        <a:lstStyle/>
        <a:p>
          <a:endParaRPr lang="tr-TR"/>
        </a:p>
      </dgm:t>
    </dgm:pt>
    <dgm:pt modelId="{ADF91DB5-7599-4757-8535-6679FD0550BD}" type="pres">
      <dgm:prSet presAssocID="{E5D5E508-7EC8-4A50-87B0-BDF6A92EA674}" presName="connTx" presStyleLbl="parChTrans1D2" presStyleIdx="4" presStyleCnt="10"/>
      <dgm:spPr/>
      <dgm:t>
        <a:bodyPr/>
        <a:lstStyle/>
        <a:p>
          <a:endParaRPr lang="tr-TR"/>
        </a:p>
      </dgm:t>
    </dgm:pt>
    <dgm:pt modelId="{FA60DF05-0F4C-4E6C-801B-A6EDE44BE65E}" type="pres">
      <dgm:prSet presAssocID="{B3D72079-C45E-45A0-B125-42DECFC419AE}" presName="root2" presStyleCnt="0"/>
      <dgm:spPr/>
    </dgm:pt>
    <dgm:pt modelId="{79C0304F-8E06-4DE2-8714-7EDAAE3991D6}" type="pres">
      <dgm:prSet presAssocID="{B3D72079-C45E-45A0-B125-42DECFC419AE}" presName="LevelTwoTextNode" presStyleLbl="node2" presStyleIdx="4" presStyleCnt="10" custScaleX="322910" custScaleY="192126" custLinFactX="-53261" custLinFactNeighborX="-100000" custLinFactNeighborY="-8369">
        <dgm:presLayoutVars>
          <dgm:chPref val="3"/>
        </dgm:presLayoutVars>
      </dgm:prSet>
      <dgm:spPr/>
      <dgm:t>
        <a:bodyPr/>
        <a:lstStyle/>
        <a:p>
          <a:endParaRPr lang="tr-TR"/>
        </a:p>
      </dgm:t>
    </dgm:pt>
    <dgm:pt modelId="{653A6B38-3AE1-4B06-9BFB-620E91878306}" type="pres">
      <dgm:prSet presAssocID="{B3D72079-C45E-45A0-B125-42DECFC419AE}" presName="level3hierChild" presStyleCnt="0"/>
      <dgm:spPr/>
    </dgm:pt>
    <dgm:pt modelId="{F1717D4B-C9A9-42DC-8B7C-E169ED82AB17}" type="pres">
      <dgm:prSet presAssocID="{2445118F-A3A6-4390-8631-A9B59A3E6C2D}" presName="conn2-1" presStyleLbl="parChTrans1D3" presStyleIdx="3" presStyleCnt="7"/>
      <dgm:spPr/>
      <dgm:t>
        <a:bodyPr/>
        <a:lstStyle/>
        <a:p>
          <a:endParaRPr lang="tr-TR"/>
        </a:p>
      </dgm:t>
    </dgm:pt>
    <dgm:pt modelId="{135711AD-223C-4655-A648-6E5ABD07A715}" type="pres">
      <dgm:prSet presAssocID="{2445118F-A3A6-4390-8631-A9B59A3E6C2D}" presName="connTx" presStyleLbl="parChTrans1D3" presStyleIdx="3" presStyleCnt="7"/>
      <dgm:spPr/>
      <dgm:t>
        <a:bodyPr/>
        <a:lstStyle/>
        <a:p>
          <a:endParaRPr lang="tr-TR"/>
        </a:p>
      </dgm:t>
    </dgm:pt>
    <dgm:pt modelId="{311809AA-9E63-4BD8-B445-2F6636175C85}" type="pres">
      <dgm:prSet presAssocID="{4764D275-861B-4282-A7C4-4614CE6D9C47}" presName="root2" presStyleCnt="0"/>
      <dgm:spPr/>
    </dgm:pt>
    <dgm:pt modelId="{F3B9F166-17C4-450C-8136-67AEE370CA22}" type="pres">
      <dgm:prSet presAssocID="{4764D275-861B-4282-A7C4-4614CE6D9C47}" presName="LevelTwoTextNode" presStyleLbl="node3" presStyleIdx="3" presStyleCnt="7" custScaleX="266692" custScaleY="268283" custLinFactX="-25281" custLinFactNeighborX="-100000" custLinFactNeighborY="-11650">
        <dgm:presLayoutVars>
          <dgm:chPref val="3"/>
        </dgm:presLayoutVars>
      </dgm:prSet>
      <dgm:spPr/>
      <dgm:t>
        <a:bodyPr/>
        <a:lstStyle/>
        <a:p>
          <a:endParaRPr lang="tr-TR"/>
        </a:p>
      </dgm:t>
    </dgm:pt>
    <dgm:pt modelId="{B7020548-259A-461B-AD12-51BD1367B7BF}" type="pres">
      <dgm:prSet presAssocID="{4764D275-861B-4282-A7C4-4614CE6D9C47}" presName="level3hierChild" presStyleCnt="0"/>
      <dgm:spPr/>
    </dgm:pt>
    <dgm:pt modelId="{2A1811F5-24E6-418E-ABB3-5D940E67CAC7}" type="pres">
      <dgm:prSet presAssocID="{77ACDD89-DF84-41BF-A875-509A45B542FC}" presName="conn2-1" presStyleLbl="parChTrans1D2" presStyleIdx="5" presStyleCnt="10"/>
      <dgm:spPr/>
      <dgm:t>
        <a:bodyPr/>
        <a:lstStyle/>
        <a:p>
          <a:endParaRPr lang="tr-TR"/>
        </a:p>
      </dgm:t>
    </dgm:pt>
    <dgm:pt modelId="{34A4C854-6647-464F-9870-D8424EFE9AAA}" type="pres">
      <dgm:prSet presAssocID="{77ACDD89-DF84-41BF-A875-509A45B542FC}" presName="connTx" presStyleLbl="parChTrans1D2" presStyleIdx="5" presStyleCnt="10"/>
      <dgm:spPr/>
      <dgm:t>
        <a:bodyPr/>
        <a:lstStyle/>
        <a:p>
          <a:endParaRPr lang="tr-TR"/>
        </a:p>
      </dgm:t>
    </dgm:pt>
    <dgm:pt modelId="{B025C1A2-ED37-46B0-BD4E-F11D6C21F002}" type="pres">
      <dgm:prSet presAssocID="{91543218-45A2-4F24-B935-D93CF09FFDD8}" presName="root2" presStyleCnt="0"/>
      <dgm:spPr/>
    </dgm:pt>
    <dgm:pt modelId="{FB66823A-A286-451C-8D5E-09D632D98B6F}" type="pres">
      <dgm:prSet presAssocID="{91543218-45A2-4F24-B935-D93CF09FFDD8}" presName="LevelTwoTextNode" presStyleLbl="node2" presStyleIdx="5" presStyleCnt="10" custScaleX="325068" custScaleY="206738" custLinFactX="-53261" custLinFactNeighborX="-100000" custLinFactNeighborY="-49363">
        <dgm:presLayoutVars>
          <dgm:chPref val="3"/>
        </dgm:presLayoutVars>
      </dgm:prSet>
      <dgm:spPr/>
      <dgm:t>
        <a:bodyPr/>
        <a:lstStyle/>
        <a:p>
          <a:endParaRPr lang="tr-TR"/>
        </a:p>
      </dgm:t>
    </dgm:pt>
    <dgm:pt modelId="{8BB2599F-1A42-49D8-B9D2-B483E6F97BF8}" type="pres">
      <dgm:prSet presAssocID="{91543218-45A2-4F24-B935-D93CF09FFDD8}" presName="level3hierChild" presStyleCnt="0"/>
      <dgm:spPr/>
    </dgm:pt>
    <dgm:pt modelId="{7D21B01C-81D1-4FB1-ADF3-7DD287DBFCD1}" type="pres">
      <dgm:prSet presAssocID="{3A72DB66-0C8D-4128-ABD9-B59FB25E1246}" presName="conn2-1" presStyleLbl="parChTrans1D3" presStyleIdx="4" presStyleCnt="7"/>
      <dgm:spPr/>
      <dgm:t>
        <a:bodyPr/>
        <a:lstStyle/>
        <a:p>
          <a:endParaRPr lang="tr-TR"/>
        </a:p>
      </dgm:t>
    </dgm:pt>
    <dgm:pt modelId="{72A35FC7-CE70-405B-BB89-E7A28B60BB27}" type="pres">
      <dgm:prSet presAssocID="{3A72DB66-0C8D-4128-ABD9-B59FB25E1246}" presName="connTx" presStyleLbl="parChTrans1D3" presStyleIdx="4" presStyleCnt="7"/>
      <dgm:spPr/>
      <dgm:t>
        <a:bodyPr/>
        <a:lstStyle/>
        <a:p>
          <a:endParaRPr lang="tr-TR"/>
        </a:p>
      </dgm:t>
    </dgm:pt>
    <dgm:pt modelId="{0ABB0A1E-BFCF-4798-923C-EBDEB1BB926E}" type="pres">
      <dgm:prSet presAssocID="{848901CE-9460-4C47-AB29-94A094E3AA59}" presName="root2" presStyleCnt="0"/>
      <dgm:spPr/>
    </dgm:pt>
    <dgm:pt modelId="{4F07C21A-9F14-4C2C-9778-A9A28B0EF4F5}" type="pres">
      <dgm:prSet presAssocID="{848901CE-9460-4C47-AB29-94A094E3AA59}" presName="LevelTwoTextNode" presStyleLbl="node3" presStyleIdx="4" presStyleCnt="7" custScaleX="266925" custScaleY="265102" custLinFactX="-27438" custLinFactNeighborX="-100000" custLinFactNeighborY="-19848">
        <dgm:presLayoutVars>
          <dgm:chPref val="3"/>
        </dgm:presLayoutVars>
      </dgm:prSet>
      <dgm:spPr/>
      <dgm:t>
        <a:bodyPr/>
        <a:lstStyle/>
        <a:p>
          <a:endParaRPr lang="tr-TR"/>
        </a:p>
      </dgm:t>
    </dgm:pt>
    <dgm:pt modelId="{C3E654C1-0746-424A-B97C-25718E18975B}" type="pres">
      <dgm:prSet presAssocID="{848901CE-9460-4C47-AB29-94A094E3AA59}" presName="level3hierChild" presStyleCnt="0"/>
      <dgm:spPr/>
    </dgm:pt>
    <dgm:pt modelId="{BBDD438E-B10C-4DC3-B6B9-08ACEA1A4BEA}" type="pres">
      <dgm:prSet presAssocID="{382731BF-C352-45ED-AED8-4C9A82341213}" presName="conn2-1" presStyleLbl="parChTrans1D2" presStyleIdx="6" presStyleCnt="10"/>
      <dgm:spPr/>
      <dgm:t>
        <a:bodyPr/>
        <a:lstStyle/>
        <a:p>
          <a:endParaRPr lang="tr-TR"/>
        </a:p>
      </dgm:t>
    </dgm:pt>
    <dgm:pt modelId="{D54D264C-648D-46E9-B6DD-069300411D0D}" type="pres">
      <dgm:prSet presAssocID="{382731BF-C352-45ED-AED8-4C9A82341213}" presName="connTx" presStyleLbl="parChTrans1D2" presStyleIdx="6" presStyleCnt="10"/>
      <dgm:spPr/>
      <dgm:t>
        <a:bodyPr/>
        <a:lstStyle/>
        <a:p>
          <a:endParaRPr lang="tr-TR"/>
        </a:p>
      </dgm:t>
    </dgm:pt>
    <dgm:pt modelId="{CA258DCB-74D4-4CCA-83C6-64156E0F225F}" type="pres">
      <dgm:prSet presAssocID="{33122603-431A-4E89-B68A-D1222DCDB30B}" presName="root2" presStyleCnt="0"/>
      <dgm:spPr/>
    </dgm:pt>
    <dgm:pt modelId="{D9F7B12A-A73C-46E2-8F16-1ED4A6AF22A2}" type="pres">
      <dgm:prSet presAssocID="{33122603-431A-4E89-B68A-D1222DCDB30B}" presName="LevelTwoTextNode" presStyleLbl="node2" presStyleIdx="6" presStyleCnt="10" custScaleX="327998" custScaleY="96016" custLinFactX="-53261" custLinFactY="81819" custLinFactNeighborX="-100000" custLinFactNeighborY="100000">
        <dgm:presLayoutVars>
          <dgm:chPref val="3"/>
        </dgm:presLayoutVars>
      </dgm:prSet>
      <dgm:spPr/>
      <dgm:t>
        <a:bodyPr/>
        <a:lstStyle/>
        <a:p>
          <a:endParaRPr lang="tr-TR"/>
        </a:p>
      </dgm:t>
    </dgm:pt>
    <dgm:pt modelId="{7B87926F-77F7-4F5C-8B9D-1B82C9702F02}" type="pres">
      <dgm:prSet presAssocID="{33122603-431A-4E89-B68A-D1222DCDB30B}" presName="level3hierChild" presStyleCnt="0"/>
      <dgm:spPr/>
    </dgm:pt>
    <dgm:pt modelId="{38603756-3C7A-4650-8C86-4048E50E5C41}" type="pres">
      <dgm:prSet presAssocID="{A52FEFFF-89C0-4F30-BBCE-E886A3DD3512}" presName="conn2-1" presStyleLbl="parChTrans1D3" presStyleIdx="5" presStyleCnt="7"/>
      <dgm:spPr/>
      <dgm:t>
        <a:bodyPr/>
        <a:lstStyle/>
        <a:p>
          <a:endParaRPr lang="tr-TR"/>
        </a:p>
      </dgm:t>
    </dgm:pt>
    <dgm:pt modelId="{DC937896-43AA-49F8-A9C9-D825A8DDF99B}" type="pres">
      <dgm:prSet presAssocID="{A52FEFFF-89C0-4F30-BBCE-E886A3DD3512}" presName="connTx" presStyleLbl="parChTrans1D3" presStyleIdx="5" presStyleCnt="7"/>
      <dgm:spPr/>
      <dgm:t>
        <a:bodyPr/>
        <a:lstStyle/>
        <a:p>
          <a:endParaRPr lang="tr-TR"/>
        </a:p>
      </dgm:t>
    </dgm:pt>
    <dgm:pt modelId="{3F040FFC-73CE-404A-9A20-AB447CF6D944}" type="pres">
      <dgm:prSet presAssocID="{88CC36CE-1856-4E2A-8F6C-B0BBDD36E79A}" presName="root2" presStyleCnt="0"/>
      <dgm:spPr/>
    </dgm:pt>
    <dgm:pt modelId="{F191EEDD-E56F-4E9D-A87B-4371D7A27314}" type="pres">
      <dgm:prSet presAssocID="{88CC36CE-1856-4E2A-8F6C-B0BBDD36E79A}" presName="LevelTwoTextNode" presStyleLbl="node3" presStyleIdx="5" presStyleCnt="7" custScaleX="265043" custScaleY="85381" custLinFactX="-30235" custLinFactY="100000" custLinFactNeighborX="-100000" custLinFactNeighborY="160401">
        <dgm:presLayoutVars>
          <dgm:chPref val="3"/>
        </dgm:presLayoutVars>
      </dgm:prSet>
      <dgm:spPr/>
      <dgm:t>
        <a:bodyPr/>
        <a:lstStyle/>
        <a:p>
          <a:endParaRPr lang="tr-TR"/>
        </a:p>
      </dgm:t>
    </dgm:pt>
    <dgm:pt modelId="{09D8026A-7F64-46FF-9AFD-2B4597A44ED3}" type="pres">
      <dgm:prSet presAssocID="{88CC36CE-1856-4E2A-8F6C-B0BBDD36E79A}" presName="level3hierChild" presStyleCnt="0"/>
      <dgm:spPr/>
    </dgm:pt>
    <dgm:pt modelId="{526DAA96-9CC0-4C33-A7FC-B0AC9A7BDBBD}" type="pres">
      <dgm:prSet presAssocID="{237A636B-7DF0-4E46-A57C-72324AB9EBBB}" presName="conn2-1" presStyleLbl="parChTrans1D2" presStyleIdx="7" presStyleCnt="10"/>
      <dgm:spPr/>
      <dgm:t>
        <a:bodyPr/>
        <a:lstStyle/>
        <a:p>
          <a:endParaRPr lang="tr-TR"/>
        </a:p>
      </dgm:t>
    </dgm:pt>
    <dgm:pt modelId="{8057D2DE-33EB-4BEA-AC25-BED9B20CE8B6}" type="pres">
      <dgm:prSet presAssocID="{237A636B-7DF0-4E46-A57C-72324AB9EBBB}" presName="connTx" presStyleLbl="parChTrans1D2" presStyleIdx="7" presStyleCnt="10"/>
      <dgm:spPr/>
      <dgm:t>
        <a:bodyPr/>
        <a:lstStyle/>
        <a:p>
          <a:endParaRPr lang="tr-TR"/>
        </a:p>
      </dgm:t>
    </dgm:pt>
    <dgm:pt modelId="{B8132C4F-7F65-448C-A715-46390FAF0E27}" type="pres">
      <dgm:prSet presAssocID="{5B47C59F-777B-427F-B198-0F561758E915}" presName="root2" presStyleCnt="0"/>
      <dgm:spPr/>
    </dgm:pt>
    <dgm:pt modelId="{C65A74CC-595F-4F4E-98CC-13890438679A}" type="pres">
      <dgm:prSet presAssocID="{5B47C59F-777B-427F-B198-0F561758E915}" presName="LevelTwoTextNode" presStyleLbl="node2" presStyleIdx="7" presStyleCnt="10" custScaleX="326304" custScaleY="214217" custLinFactX="-53261" custLinFactY="-100000" custLinFactNeighborX="-100000" custLinFactNeighborY="-110783">
        <dgm:presLayoutVars>
          <dgm:chPref val="3"/>
        </dgm:presLayoutVars>
      </dgm:prSet>
      <dgm:spPr/>
      <dgm:t>
        <a:bodyPr/>
        <a:lstStyle/>
        <a:p>
          <a:endParaRPr lang="tr-TR"/>
        </a:p>
      </dgm:t>
    </dgm:pt>
    <dgm:pt modelId="{B696D920-90AE-45A1-8A7D-F0970B65BCCF}" type="pres">
      <dgm:prSet presAssocID="{5B47C59F-777B-427F-B198-0F561758E915}" presName="level3hierChild" presStyleCnt="0"/>
      <dgm:spPr/>
    </dgm:pt>
    <dgm:pt modelId="{579D4E05-52AF-4A34-82CD-98B246854376}" type="pres">
      <dgm:prSet presAssocID="{D335080C-065D-4C54-8AF2-718EE3F26DAF}" presName="conn2-1" presStyleLbl="parChTrans1D3" presStyleIdx="6" presStyleCnt="7"/>
      <dgm:spPr/>
      <dgm:t>
        <a:bodyPr/>
        <a:lstStyle/>
        <a:p>
          <a:endParaRPr lang="tr-TR"/>
        </a:p>
      </dgm:t>
    </dgm:pt>
    <dgm:pt modelId="{2AD51377-9503-4FB6-BF9C-ABD02D6A66F4}" type="pres">
      <dgm:prSet presAssocID="{D335080C-065D-4C54-8AF2-718EE3F26DAF}" presName="connTx" presStyleLbl="parChTrans1D3" presStyleIdx="6" presStyleCnt="7"/>
      <dgm:spPr/>
      <dgm:t>
        <a:bodyPr/>
        <a:lstStyle/>
        <a:p>
          <a:endParaRPr lang="tr-TR"/>
        </a:p>
      </dgm:t>
    </dgm:pt>
    <dgm:pt modelId="{9625F530-A577-4CAF-98BA-01DF977DC821}" type="pres">
      <dgm:prSet presAssocID="{B220B537-F9A4-4397-A154-36CCE0CBF189}" presName="root2" presStyleCnt="0"/>
      <dgm:spPr/>
    </dgm:pt>
    <dgm:pt modelId="{99C2B1C1-A34F-431C-A8E4-57BA6B745530}" type="pres">
      <dgm:prSet presAssocID="{B220B537-F9A4-4397-A154-36CCE0CBF189}" presName="LevelTwoTextNode" presStyleLbl="node3" presStyleIdx="6" presStyleCnt="7" custScaleX="266737" custScaleY="281239" custLinFactX="-29065" custLinFactY="-47632" custLinFactNeighborX="-100000" custLinFactNeighborY="-100000">
        <dgm:presLayoutVars>
          <dgm:chPref val="3"/>
        </dgm:presLayoutVars>
      </dgm:prSet>
      <dgm:spPr/>
      <dgm:t>
        <a:bodyPr/>
        <a:lstStyle/>
        <a:p>
          <a:endParaRPr lang="tr-TR"/>
        </a:p>
      </dgm:t>
    </dgm:pt>
    <dgm:pt modelId="{BFB4EECE-70D4-4A66-AA23-F48C7C6B5526}" type="pres">
      <dgm:prSet presAssocID="{B220B537-F9A4-4397-A154-36CCE0CBF189}" presName="level3hierChild" presStyleCnt="0"/>
      <dgm:spPr/>
    </dgm:pt>
    <dgm:pt modelId="{49B172D7-F8F2-4930-802C-06D933E4B3FF}" type="pres">
      <dgm:prSet presAssocID="{DB72B099-710E-4343-AB46-37EC63E4B78B}" presName="conn2-1" presStyleLbl="parChTrans1D2" presStyleIdx="8" presStyleCnt="10"/>
      <dgm:spPr/>
      <dgm:t>
        <a:bodyPr/>
        <a:lstStyle/>
        <a:p>
          <a:endParaRPr lang="tr-TR"/>
        </a:p>
      </dgm:t>
    </dgm:pt>
    <dgm:pt modelId="{7529498F-9228-4C0B-BFEF-B4F6D6796E3F}" type="pres">
      <dgm:prSet presAssocID="{DB72B099-710E-4343-AB46-37EC63E4B78B}" presName="connTx" presStyleLbl="parChTrans1D2" presStyleIdx="8" presStyleCnt="10"/>
      <dgm:spPr/>
      <dgm:t>
        <a:bodyPr/>
        <a:lstStyle/>
        <a:p>
          <a:endParaRPr lang="tr-TR"/>
        </a:p>
      </dgm:t>
    </dgm:pt>
    <dgm:pt modelId="{6BBE4CB8-01AB-4604-898F-607A3292F028}" type="pres">
      <dgm:prSet presAssocID="{09FF67BC-3150-4145-94F5-60F7BFFF9F10}" presName="root2" presStyleCnt="0"/>
      <dgm:spPr/>
    </dgm:pt>
    <dgm:pt modelId="{0540758E-8733-4F9D-AAD4-79AFF8355CBB}" type="pres">
      <dgm:prSet presAssocID="{09FF67BC-3150-4145-94F5-60F7BFFF9F10}" presName="LevelTwoTextNode" presStyleLbl="node2" presStyleIdx="8" presStyleCnt="10" custScaleX="328635" custLinFactX="-53261" custLinFactNeighborX="-100000" custLinFactNeighborY="-73848">
        <dgm:presLayoutVars>
          <dgm:chPref val="3"/>
        </dgm:presLayoutVars>
      </dgm:prSet>
      <dgm:spPr/>
      <dgm:t>
        <a:bodyPr/>
        <a:lstStyle/>
        <a:p>
          <a:endParaRPr lang="tr-TR"/>
        </a:p>
      </dgm:t>
    </dgm:pt>
    <dgm:pt modelId="{8B54ECC8-FDAA-4EA3-BBE0-D64AC55FCFF4}" type="pres">
      <dgm:prSet presAssocID="{09FF67BC-3150-4145-94F5-60F7BFFF9F10}" presName="level3hierChild" presStyleCnt="0"/>
      <dgm:spPr/>
    </dgm:pt>
    <dgm:pt modelId="{0CBC703F-3587-4E1B-B35C-8379C7D423AA}" type="pres">
      <dgm:prSet presAssocID="{0063E1AA-67D8-495F-B310-D82E15789839}" presName="conn2-1" presStyleLbl="parChTrans1D2" presStyleIdx="9" presStyleCnt="10"/>
      <dgm:spPr/>
      <dgm:t>
        <a:bodyPr/>
        <a:lstStyle/>
        <a:p>
          <a:endParaRPr lang="tr-TR"/>
        </a:p>
      </dgm:t>
    </dgm:pt>
    <dgm:pt modelId="{9B9D9C92-109B-49BC-9B57-1C59E76FE66D}" type="pres">
      <dgm:prSet presAssocID="{0063E1AA-67D8-495F-B310-D82E15789839}" presName="connTx" presStyleLbl="parChTrans1D2" presStyleIdx="9" presStyleCnt="10"/>
      <dgm:spPr/>
      <dgm:t>
        <a:bodyPr/>
        <a:lstStyle/>
        <a:p>
          <a:endParaRPr lang="tr-TR"/>
        </a:p>
      </dgm:t>
    </dgm:pt>
    <dgm:pt modelId="{E1E4CC9F-2FEE-4857-93B0-2059F2F3094E}" type="pres">
      <dgm:prSet presAssocID="{581455B7-D8BF-4318-ABD0-23131FE398ED}" presName="root2" presStyleCnt="0"/>
      <dgm:spPr/>
    </dgm:pt>
    <dgm:pt modelId="{E331451B-9A93-4358-9AE0-93BD12C6EC9D}" type="pres">
      <dgm:prSet presAssocID="{581455B7-D8BF-4318-ABD0-23131FE398ED}" presName="LevelTwoTextNode" presStyleLbl="node2" presStyleIdx="9" presStyleCnt="10" custScaleX="328635" custLinFactX="-53261" custLinFactNeighborX="-100000" custLinFactNeighborY="-88215">
        <dgm:presLayoutVars>
          <dgm:chPref val="3"/>
        </dgm:presLayoutVars>
      </dgm:prSet>
      <dgm:spPr/>
      <dgm:t>
        <a:bodyPr/>
        <a:lstStyle/>
        <a:p>
          <a:endParaRPr lang="tr-TR"/>
        </a:p>
      </dgm:t>
    </dgm:pt>
    <dgm:pt modelId="{42B08B12-5076-48C4-A3D9-7F724A2C2247}" type="pres">
      <dgm:prSet presAssocID="{581455B7-D8BF-4318-ABD0-23131FE398ED}" presName="level3hierChild" presStyleCnt="0"/>
      <dgm:spPr/>
    </dgm:pt>
  </dgm:ptLst>
  <dgm:cxnLst>
    <dgm:cxn modelId="{0F92B872-820D-412A-A0EA-A2D899B6B9D3}" type="presOf" srcId="{8A9EC753-31A8-4439-B5F3-C793226437B8}" destId="{79FC87C3-1E54-4103-B4A0-1A25E4DE8671}" srcOrd="0" destOrd="0" presId="urn:microsoft.com/office/officeart/2008/layout/HorizontalMultiLevelHierarchy"/>
    <dgm:cxn modelId="{B8994582-178B-4987-B3F6-1A7958C908BC}" type="presOf" srcId="{A37A4D8F-0BAC-44D9-AE24-0D8FEA35CE60}" destId="{EA731955-4B8F-4BA8-96A4-4B9F072777F5}" srcOrd="0" destOrd="0" presId="urn:microsoft.com/office/officeart/2008/layout/HorizontalMultiLevelHierarchy"/>
    <dgm:cxn modelId="{737C916C-7658-402A-B59B-1B31AE80E60F}" type="presOf" srcId="{5B47C59F-777B-427F-B198-0F561758E915}" destId="{C65A74CC-595F-4F4E-98CC-13890438679A}" srcOrd="0" destOrd="0" presId="urn:microsoft.com/office/officeart/2008/layout/HorizontalMultiLevelHierarchy"/>
    <dgm:cxn modelId="{33CB00CB-255F-482F-A017-821F3C2BF758}" type="presOf" srcId="{5C6EC593-A2F4-4F36-90F6-82A149FC42EA}" destId="{7E97EABE-2D13-455E-AFEC-0CBD8DF05BD4}" srcOrd="0" destOrd="0" presId="urn:microsoft.com/office/officeart/2008/layout/HorizontalMultiLevelHierarchy"/>
    <dgm:cxn modelId="{16895C07-08EB-4930-8353-FA834E6BD30B}" type="presOf" srcId="{9E6D0F2A-BD3D-48F6-9755-420E1B7BCEDA}" destId="{9DD5A8D1-B4DA-4387-B7AA-6456C9AFDF47}" srcOrd="1" destOrd="0" presId="urn:microsoft.com/office/officeart/2008/layout/HorizontalMultiLevelHierarchy"/>
    <dgm:cxn modelId="{8A9C0107-8CE3-42F5-9327-D54938F4FB6C}" srcId="{F1201B14-706A-4C6C-81ED-6CD50F8FAC88}" destId="{399DE7F9-0FA3-41A9-A3EE-7BB1EFD649FF}" srcOrd="0" destOrd="0" parTransId="{BD18C678-FE69-405F-9064-9687CE2E9015}" sibTransId="{3F8DDBB3-AB68-4849-9021-0F0194D6E4DF}"/>
    <dgm:cxn modelId="{C1D6102C-15D4-4870-890B-09F6098E7E4D}" type="presOf" srcId="{88CC36CE-1856-4E2A-8F6C-B0BBDD36E79A}" destId="{F191EEDD-E56F-4E9D-A87B-4371D7A27314}" srcOrd="0" destOrd="0" presId="urn:microsoft.com/office/officeart/2008/layout/HorizontalMultiLevelHierarchy"/>
    <dgm:cxn modelId="{EC38322B-6005-436C-8EDF-A65D19CE421D}" type="presOf" srcId="{BB03437A-59C5-4DAF-8534-479317470108}" destId="{A7C8F852-67C3-4C66-BF24-6B04039E5307}" srcOrd="0" destOrd="0" presId="urn:microsoft.com/office/officeart/2008/layout/HorizontalMultiLevelHierarchy"/>
    <dgm:cxn modelId="{E9266508-1EDA-4997-9043-78630CE15BA5}" type="presOf" srcId="{581455B7-D8BF-4318-ABD0-23131FE398ED}" destId="{E331451B-9A93-4358-9AE0-93BD12C6EC9D}" srcOrd="0" destOrd="0" presId="urn:microsoft.com/office/officeart/2008/layout/HorizontalMultiLevelHierarchy"/>
    <dgm:cxn modelId="{89435025-E387-4113-8ABB-9E0EA4AB40D6}" type="presOf" srcId="{8BEAE54F-A09D-4655-AC6A-4A2F326D4CF9}" destId="{DEC4D8FB-4A85-491B-8574-EA017B6AFB34}" srcOrd="0" destOrd="0" presId="urn:microsoft.com/office/officeart/2008/layout/HorizontalMultiLevelHierarchy"/>
    <dgm:cxn modelId="{3295EE88-1973-4DB0-B3E9-D1B6D5C9E504}" type="presOf" srcId="{48C65F3B-F040-42AE-AF2D-D2A26BC889E6}" destId="{88BDFD90-E184-46A0-9C82-5B2E5F613A62}" srcOrd="0" destOrd="0" presId="urn:microsoft.com/office/officeart/2008/layout/HorizontalMultiLevelHierarchy"/>
    <dgm:cxn modelId="{31C2881A-6FC0-4B8F-91CC-ACAAD098D37D}" type="presOf" srcId="{0063E1AA-67D8-495F-B310-D82E15789839}" destId="{0CBC703F-3587-4E1B-B35C-8379C7D423AA}" srcOrd="0" destOrd="0" presId="urn:microsoft.com/office/officeart/2008/layout/HorizontalMultiLevelHierarchy"/>
    <dgm:cxn modelId="{7DF0838E-6075-43E9-AD08-CCDAD5FFBC9B}" srcId="{F1201B14-706A-4C6C-81ED-6CD50F8FAC88}" destId="{33122603-431A-4E89-B68A-D1222DCDB30B}" srcOrd="6" destOrd="0" parTransId="{382731BF-C352-45ED-AED8-4C9A82341213}" sibTransId="{C7CC4A08-D33C-4CD3-9452-44F6C70FE2A0}"/>
    <dgm:cxn modelId="{DA2AF651-9185-4650-A23C-6E6E85F949F6}" srcId="{F1201B14-706A-4C6C-81ED-6CD50F8FAC88}" destId="{A37A4D8F-0BAC-44D9-AE24-0D8FEA35CE60}" srcOrd="1" destOrd="0" parTransId="{8BEAE54F-A09D-4655-AC6A-4A2F326D4CF9}" sibTransId="{0F28892A-FEEB-49F6-80C9-DFAE061CB89E}"/>
    <dgm:cxn modelId="{F08EA05A-B7D2-4A09-BA79-C23EDDF3E14D}" type="presOf" srcId="{44B2A17F-F0DD-4098-B906-5A4EA2DEA2E8}" destId="{52716135-06A1-48B7-8791-8FF74A6E815E}" srcOrd="1" destOrd="0" presId="urn:microsoft.com/office/officeart/2008/layout/HorizontalMultiLevelHierarchy"/>
    <dgm:cxn modelId="{8B093F92-90D8-4EFA-A517-370CA7C875FB}" type="presOf" srcId="{9E6D0F2A-BD3D-48F6-9755-420E1B7BCEDA}" destId="{5EBE3CBD-DFDE-48B0-94C8-18ADC4794B21}" srcOrd="0" destOrd="0" presId="urn:microsoft.com/office/officeart/2008/layout/HorizontalMultiLevelHierarchy"/>
    <dgm:cxn modelId="{D67F11B0-AA1C-4A25-9982-4A5A59B9DE3B}" type="presOf" srcId="{D335080C-065D-4C54-8AF2-718EE3F26DAF}" destId="{2AD51377-9503-4FB6-BF9C-ABD02D6A66F4}" srcOrd="1" destOrd="0" presId="urn:microsoft.com/office/officeart/2008/layout/HorizontalMultiLevelHierarchy"/>
    <dgm:cxn modelId="{CAD0F015-7803-48ED-B6C3-5E4A8DE886CB}" type="presOf" srcId="{237A636B-7DF0-4E46-A57C-72324AB9EBBB}" destId="{8057D2DE-33EB-4BEA-AC25-BED9B20CE8B6}" srcOrd="1" destOrd="0" presId="urn:microsoft.com/office/officeart/2008/layout/HorizontalMultiLevelHierarchy"/>
    <dgm:cxn modelId="{4C334388-E634-4377-AB02-309711D122E5}" srcId="{F1201B14-706A-4C6C-81ED-6CD50F8FAC88}" destId="{5B47C59F-777B-427F-B198-0F561758E915}" srcOrd="7" destOrd="0" parTransId="{237A636B-7DF0-4E46-A57C-72324AB9EBBB}" sibTransId="{B23FC2C2-39A2-4611-9A6E-D7A5B9203A42}"/>
    <dgm:cxn modelId="{9B0AD7CA-C591-497D-90AD-F8C51D9283E7}" type="presOf" srcId="{BB03437A-59C5-4DAF-8534-479317470108}" destId="{ACF5C6C0-CF80-40C2-8C1D-244918D52BAC}" srcOrd="1" destOrd="0" presId="urn:microsoft.com/office/officeart/2008/layout/HorizontalMultiLevelHierarchy"/>
    <dgm:cxn modelId="{AF5899FC-B87E-4174-AB33-EC370E3DFBC4}" srcId="{F1201B14-706A-4C6C-81ED-6CD50F8FAC88}" destId="{09FF67BC-3150-4145-94F5-60F7BFFF9F10}" srcOrd="8" destOrd="0" parTransId="{DB72B099-710E-4343-AB46-37EC63E4B78B}" sibTransId="{68FE3D9B-5B12-4B05-BFE0-C2C046A7FAA4}"/>
    <dgm:cxn modelId="{CC8BB3B5-7F34-4413-8E47-FB6D1B269E83}" type="presOf" srcId="{A9B28537-A645-4424-89C9-BB76BE1E8C6F}" destId="{19ABCDC3-DE18-4FCC-9C03-B92CCBB2E596}" srcOrd="0" destOrd="0" presId="urn:microsoft.com/office/officeart/2008/layout/HorizontalMultiLevelHierarchy"/>
    <dgm:cxn modelId="{9BAB163E-988B-4D21-AA3A-A4602469D858}" srcId="{91543218-45A2-4F24-B935-D93CF09FFDD8}" destId="{848901CE-9460-4C47-AB29-94A094E3AA59}" srcOrd="0" destOrd="0" parTransId="{3A72DB66-0C8D-4128-ABD9-B59FB25E1246}" sibTransId="{21C32BA9-8E6A-4827-A454-98BF3CB38F0E}"/>
    <dgm:cxn modelId="{60F984FA-D315-4C3B-AAFE-74FD26CF8FAA}" type="presOf" srcId="{382731BF-C352-45ED-AED8-4C9A82341213}" destId="{D54D264C-648D-46E9-B6DD-069300411D0D}" srcOrd="1" destOrd="0" presId="urn:microsoft.com/office/officeart/2008/layout/HorizontalMultiLevelHierarchy"/>
    <dgm:cxn modelId="{5D7658B7-132E-4588-ACBC-0ABA4A81E8C9}" type="presOf" srcId="{DB72B099-710E-4343-AB46-37EC63E4B78B}" destId="{49B172D7-F8F2-4930-802C-06D933E4B3FF}" srcOrd="0" destOrd="0" presId="urn:microsoft.com/office/officeart/2008/layout/HorizontalMultiLevelHierarchy"/>
    <dgm:cxn modelId="{A4B656B1-AD1C-49F7-8D06-BFCED2677320}" type="presOf" srcId="{E5D5E508-7EC8-4A50-87B0-BDF6A92EA674}" destId="{188DE017-C54D-48C3-AB9F-C6C719C3DF49}" srcOrd="0" destOrd="0" presId="urn:microsoft.com/office/officeart/2008/layout/HorizontalMultiLevelHierarchy"/>
    <dgm:cxn modelId="{816F63D0-F117-4349-AA45-0B704895FC64}" type="presOf" srcId="{382731BF-C352-45ED-AED8-4C9A82341213}" destId="{BBDD438E-B10C-4DC3-B6B9-08ACEA1A4BEA}" srcOrd="0" destOrd="0" presId="urn:microsoft.com/office/officeart/2008/layout/HorizontalMultiLevelHierarchy"/>
    <dgm:cxn modelId="{444BEA14-06FF-45C2-B088-993AB9496E05}" srcId="{B3D72079-C45E-45A0-B125-42DECFC419AE}" destId="{4764D275-861B-4282-A7C4-4614CE6D9C47}" srcOrd="0" destOrd="0" parTransId="{2445118F-A3A6-4390-8631-A9B59A3E6C2D}" sibTransId="{99CE3374-B710-435C-8A7D-E32A463EF669}"/>
    <dgm:cxn modelId="{2F0C3D7C-DDC7-4E90-ABDD-C1518EF4878F}" type="presOf" srcId="{2445118F-A3A6-4390-8631-A9B59A3E6C2D}" destId="{F1717D4B-C9A9-42DC-8B7C-E169ED82AB17}" srcOrd="0" destOrd="0" presId="urn:microsoft.com/office/officeart/2008/layout/HorizontalMultiLevelHierarchy"/>
    <dgm:cxn modelId="{C8178246-D4FE-404F-A16C-317F94EBFA8E}" type="presOf" srcId="{6BC99212-F7F0-4E51-8C84-F875220E6768}" destId="{AC487728-2A5B-4D9C-B0EB-92DF72A738DA}" srcOrd="0" destOrd="0" presId="urn:microsoft.com/office/officeart/2008/layout/HorizontalMultiLevelHierarchy"/>
    <dgm:cxn modelId="{C611FDAD-84FF-4427-AE87-8387AC8B86A9}" srcId="{E1078344-28D6-4D70-9AE1-D59F97A64D53}" destId="{F1201B14-706A-4C6C-81ED-6CD50F8FAC88}" srcOrd="0" destOrd="0" parTransId="{92C2CCE0-8254-4DB0-9D12-59150F251E0F}" sibTransId="{9280C0F7-AC05-4F83-8555-D144B0F88BAA}"/>
    <dgm:cxn modelId="{56F4A9A9-B148-4AF1-BA0D-E02DFA69DFEC}" type="presOf" srcId="{77ACDD89-DF84-41BF-A875-509A45B542FC}" destId="{2A1811F5-24E6-418E-ABB3-5D940E67CAC7}" srcOrd="0" destOrd="0" presId="urn:microsoft.com/office/officeart/2008/layout/HorizontalMultiLevelHierarchy"/>
    <dgm:cxn modelId="{05EE8928-5B83-4361-BC4A-B2113057F43D}" type="presOf" srcId="{44B2A17F-F0DD-4098-B906-5A4EA2DEA2E8}" destId="{F77CDA38-E6B5-4C0E-ABA4-5785A95060C8}" srcOrd="0" destOrd="0" presId="urn:microsoft.com/office/officeart/2008/layout/HorizontalMultiLevelHierarchy"/>
    <dgm:cxn modelId="{67A0A0A8-C221-4D32-A528-289075E5BC80}" srcId="{5C6EC593-A2F4-4F36-90F6-82A149FC42EA}" destId="{48C65F3B-F040-42AE-AF2D-D2A26BC889E6}" srcOrd="0" destOrd="0" parTransId="{BB03437A-59C5-4DAF-8534-479317470108}" sibTransId="{43C4E878-E4D1-4B1A-8345-573ABE4C4053}"/>
    <dgm:cxn modelId="{725A91FE-D151-452D-8523-C17C40836B8D}" type="presOf" srcId="{237A636B-7DF0-4E46-A57C-72324AB9EBBB}" destId="{526DAA96-9CC0-4C33-A7FC-B0AC9A7BDBBD}" srcOrd="0" destOrd="0" presId="urn:microsoft.com/office/officeart/2008/layout/HorizontalMultiLevelHierarchy"/>
    <dgm:cxn modelId="{52075299-7AA2-4EA4-AB9B-53EF0E43E753}" type="presOf" srcId="{F1201B14-706A-4C6C-81ED-6CD50F8FAC88}" destId="{132CFC77-65F2-4D99-BAD8-B5DB1E87961C}" srcOrd="0" destOrd="0" presId="urn:microsoft.com/office/officeart/2008/layout/HorizontalMultiLevelHierarchy"/>
    <dgm:cxn modelId="{56EF3104-D166-4A42-9717-22B14E1AE161}" type="presOf" srcId="{848901CE-9460-4C47-AB29-94A094E3AA59}" destId="{4F07C21A-9F14-4C2C-9778-A9A28B0EF4F5}" srcOrd="0" destOrd="0" presId="urn:microsoft.com/office/officeart/2008/layout/HorizontalMultiLevelHierarchy"/>
    <dgm:cxn modelId="{A7BC5719-76A0-4AC5-A166-5172580D0E29}" type="presOf" srcId="{0063E1AA-67D8-495F-B310-D82E15789839}" destId="{9B9D9C92-109B-49BC-9B57-1C59E76FE66D}" srcOrd="1" destOrd="0" presId="urn:microsoft.com/office/officeart/2008/layout/HorizontalMultiLevelHierarchy"/>
    <dgm:cxn modelId="{4889AB34-FB82-4084-AF43-8D4D923FCBD4}" srcId="{F1201B14-706A-4C6C-81ED-6CD50F8FAC88}" destId="{91543218-45A2-4F24-B935-D93CF09FFDD8}" srcOrd="5" destOrd="0" parTransId="{77ACDD89-DF84-41BF-A875-509A45B542FC}" sibTransId="{42D42B23-F951-4986-A30A-234581F06230}"/>
    <dgm:cxn modelId="{57BD945D-A2DE-436B-902A-1CD9667B571F}" type="presOf" srcId="{BD18C678-FE69-405F-9064-9687CE2E9015}" destId="{29868DAB-E81D-4E87-A6A1-CAD1E7674703}" srcOrd="1" destOrd="0" presId="urn:microsoft.com/office/officeart/2008/layout/HorizontalMultiLevelHierarchy"/>
    <dgm:cxn modelId="{046C76F2-6356-42D2-8099-F41158155DE8}" type="presOf" srcId="{A52FEFFF-89C0-4F30-BBCE-E886A3DD3512}" destId="{38603756-3C7A-4650-8C86-4048E50E5C41}" srcOrd="0" destOrd="0" presId="urn:microsoft.com/office/officeart/2008/layout/HorizontalMultiLevelHierarchy"/>
    <dgm:cxn modelId="{29DA51AA-87FC-4DD8-B725-89E624E4EF6E}" srcId="{5B47C59F-777B-427F-B198-0F561758E915}" destId="{B220B537-F9A4-4397-A154-36CCE0CBF189}" srcOrd="0" destOrd="0" parTransId="{D335080C-065D-4C54-8AF2-718EE3F26DAF}" sibTransId="{54BB88C0-D0C5-4E5F-813C-C8D8E78B45B5}"/>
    <dgm:cxn modelId="{49C51D1F-4406-42E1-80E7-EAE00B0A23DA}" type="presOf" srcId="{A9B28537-A645-4424-89C9-BB76BE1E8C6F}" destId="{C126CA92-2785-43F7-8BDC-A78070F760D8}" srcOrd="1" destOrd="0" presId="urn:microsoft.com/office/officeart/2008/layout/HorizontalMultiLevelHierarchy"/>
    <dgm:cxn modelId="{60F66144-B23F-4D35-AC7F-70B0AD2C825A}" type="presOf" srcId="{2445118F-A3A6-4390-8631-A9B59A3E6C2D}" destId="{135711AD-223C-4655-A648-6E5ABD07A715}" srcOrd="1" destOrd="0" presId="urn:microsoft.com/office/officeart/2008/layout/HorizontalMultiLevelHierarchy"/>
    <dgm:cxn modelId="{EB627867-D3D7-4542-882D-EA081C25FD9B}" type="presOf" srcId="{6BC99212-F7F0-4E51-8C84-F875220E6768}" destId="{347E84A5-7816-4B5F-BBF9-07A0E9CDC4C8}" srcOrd="1" destOrd="0" presId="urn:microsoft.com/office/officeart/2008/layout/HorizontalMultiLevelHierarchy"/>
    <dgm:cxn modelId="{5A24EDE6-C1D1-4E44-BF9A-0256C9B9EB25}" type="presOf" srcId="{FF8BA56E-3110-48D7-8334-6000DAA3CFAF}" destId="{C84214D8-4746-43AD-9194-C8DCDDD82679}" srcOrd="0" destOrd="0" presId="urn:microsoft.com/office/officeart/2008/layout/HorizontalMultiLevelHierarchy"/>
    <dgm:cxn modelId="{C98CC368-BC3D-4BD7-A0BB-A79AA1268AC1}" type="presOf" srcId="{E5D5E508-7EC8-4A50-87B0-BDF6A92EA674}" destId="{ADF91DB5-7599-4757-8535-6679FD0550BD}" srcOrd="1" destOrd="0" presId="urn:microsoft.com/office/officeart/2008/layout/HorizontalMultiLevelHierarchy"/>
    <dgm:cxn modelId="{1BF086A1-FAFC-4A63-A2BA-21E0FE4D1407}" type="presOf" srcId="{A52FEFFF-89C0-4F30-BBCE-E886A3DD3512}" destId="{DC937896-43AA-49F8-A9C9-D825A8DDF99B}" srcOrd="1" destOrd="0" presId="urn:microsoft.com/office/officeart/2008/layout/HorizontalMultiLevelHierarchy"/>
    <dgm:cxn modelId="{B21BAA7D-2900-49D9-A193-F1F43C6DFBFF}" type="presOf" srcId="{D335080C-065D-4C54-8AF2-718EE3F26DAF}" destId="{579D4E05-52AF-4A34-82CD-98B246854376}" srcOrd="0" destOrd="0" presId="urn:microsoft.com/office/officeart/2008/layout/HorizontalMultiLevelHierarchy"/>
    <dgm:cxn modelId="{179BD239-38BF-4F5C-B1AF-F9CD4E90C1ED}" type="presOf" srcId="{399DE7F9-0FA3-41A9-A3EE-7BB1EFD649FF}" destId="{E927C5E7-C446-4974-8DE9-C71B9F7344BB}" srcOrd="0" destOrd="0" presId="urn:microsoft.com/office/officeart/2008/layout/HorizontalMultiLevelHierarchy"/>
    <dgm:cxn modelId="{B251DF13-3F61-4583-A2BE-0FBC8869D554}" type="presOf" srcId="{33122603-431A-4E89-B68A-D1222DCDB30B}" destId="{D9F7B12A-A73C-46E2-8F16-1ED4A6AF22A2}" srcOrd="0" destOrd="0" presId="urn:microsoft.com/office/officeart/2008/layout/HorizontalMultiLevelHierarchy"/>
    <dgm:cxn modelId="{01A4E245-5FC1-40EC-84E8-EDE5907575B6}" type="presOf" srcId="{4764D275-861B-4282-A7C4-4614CE6D9C47}" destId="{F3B9F166-17C4-450C-8136-67AEE370CA22}" srcOrd="0" destOrd="0" presId="urn:microsoft.com/office/officeart/2008/layout/HorizontalMultiLevelHierarchy"/>
    <dgm:cxn modelId="{23627ABA-3360-4F16-A38E-11FDADB30E76}" type="presOf" srcId="{3A72DB66-0C8D-4128-ABD9-B59FB25E1246}" destId="{7D21B01C-81D1-4FB1-ADF3-7DD287DBFCD1}" srcOrd="0" destOrd="0" presId="urn:microsoft.com/office/officeart/2008/layout/HorizontalMultiLevelHierarchy"/>
    <dgm:cxn modelId="{5C045F28-E8FD-47FE-9FBB-7E3874DAE3AA}" type="presOf" srcId="{BD18C678-FE69-405F-9064-9687CE2E9015}" destId="{75953957-079B-48C2-A98A-5025778C2634}" srcOrd="0" destOrd="0" presId="urn:microsoft.com/office/officeart/2008/layout/HorizontalMultiLevelHierarchy"/>
    <dgm:cxn modelId="{FF185368-B4A3-4DDC-9FC3-465B2F60E08D}" srcId="{F1201B14-706A-4C6C-81ED-6CD50F8FAC88}" destId="{B3D72079-C45E-45A0-B125-42DECFC419AE}" srcOrd="4" destOrd="0" parTransId="{E5D5E508-7EC8-4A50-87B0-BDF6A92EA674}" sibTransId="{2E280FE4-936C-423C-9AF3-15930110863A}"/>
    <dgm:cxn modelId="{1D2FA2CE-0FD4-4C6B-B38E-341D099D061F}" srcId="{399DE7F9-0FA3-41A9-A3EE-7BB1EFD649FF}" destId="{3ED9C069-8213-4F89-B6E0-79A056BA0E3E}" srcOrd="0" destOrd="0" parTransId="{9E6D0F2A-BD3D-48F6-9755-420E1B7BCEDA}" sibTransId="{2E03A9EF-E639-4818-9DDF-5DDA47C6A0A8}"/>
    <dgm:cxn modelId="{1A501893-B7F1-440A-A70A-E0F4549E0398}" type="presOf" srcId="{B3D72079-C45E-45A0-B125-42DECFC419AE}" destId="{79C0304F-8E06-4DE2-8714-7EDAAE3991D6}" srcOrd="0" destOrd="0" presId="urn:microsoft.com/office/officeart/2008/layout/HorizontalMultiLevelHierarchy"/>
    <dgm:cxn modelId="{0AB728AB-E67C-414A-8ED6-9D1F82DFA49B}" type="presOf" srcId="{8BEAE54F-A09D-4655-AC6A-4A2F326D4CF9}" destId="{5CFB0EE6-0E9F-44B2-9AA2-5503460D66C2}" srcOrd="1" destOrd="0" presId="urn:microsoft.com/office/officeart/2008/layout/HorizontalMultiLevelHierarchy"/>
    <dgm:cxn modelId="{56524C12-8661-460E-A9A9-449AE9D1793E}" type="presOf" srcId="{DB72B099-710E-4343-AB46-37EC63E4B78B}" destId="{7529498F-9228-4C0B-BFEF-B4F6D6796E3F}" srcOrd="1" destOrd="0" presId="urn:microsoft.com/office/officeart/2008/layout/HorizontalMultiLevelHierarchy"/>
    <dgm:cxn modelId="{726FD6AE-4144-455C-BC5D-8447A0A72308}" type="presOf" srcId="{3A72DB66-0C8D-4128-ABD9-B59FB25E1246}" destId="{72A35FC7-CE70-405B-BB89-E7A28B60BB27}" srcOrd="1" destOrd="0" presId="urn:microsoft.com/office/officeart/2008/layout/HorizontalMultiLevelHierarchy"/>
    <dgm:cxn modelId="{F1B16CB6-0067-48B7-A8C5-428B697AFC9A}" srcId="{F1201B14-706A-4C6C-81ED-6CD50F8FAC88}" destId="{5C6EC593-A2F4-4F36-90F6-82A149FC42EA}" srcOrd="2" destOrd="0" parTransId="{6BC99212-F7F0-4E51-8C84-F875220E6768}" sibTransId="{3B6F2518-CCE0-48BD-B33C-C4A705BAC59C}"/>
    <dgm:cxn modelId="{C12A8F30-EE33-465E-9CFC-6836EBBF49AF}" srcId="{33122603-431A-4E89-B68A-D1222DCDB30B}" destId="{88CC36CE-1856-4E2A-8F6C-B0BBDD36E79A}" srcOrd="0" destOrd="0" parTransId="{A52FEFFF-89C0-4F30-BBCE-E886A3DD3512}" sibTransId="{5E254C7A-3B22-4F01-A649-E2D71D60552E}"/>
    <dgm:cxn modelId="{8F716FC3-6D16-4BDC-B1DA-850ADFB80C97}" srcId="{A37A4D8F-0BAC-44D9-AE24-0D8FEA35CE60}" destId="{FF8BA56E-3110-48D7-8334-6000DAA3CFAF}" srcOrd="0" destOrd="0" parTransId="{A9B28537-A645-4424-89C9-BB76BE1E8C6F}" sibTransId="{B4D5798E-273E-47AD-8BCA-8D2E0B46D2DF}"/>
    <dgm:cxn modelId="{B7B5B395-F9C7-4F71-AAE4-4C0CB741E5AC}" type="presOf" srcId="{09FF67BC-3150-4145-94F5-60F7BFFF9F10}" destId="{0540758E-8733-4F9D-AAD4-79AFF8355CBB}" srcOrd="0" destOrd="0" presId="urn:microsoft.com/office/officeart/2008/layout/HorizontalMultiLevelHierarchy"/>
    <dgm:cxn modelId="{0F3BA51E-79F2-471B-895B-06DA6A0B8122}" type="presOf" srcId="{B220B537-F9A4-4397-A154-36CCE0CBF189}" destId="{99C2B1C1-A34F-431C-A8E4-57BA6B745530}" srcOrd="0" destOrd="0" presId="urn:microsoft.com/office/officeart/2008/layout/HorizontalMultiLevelHierarchy"/>
    <dgm:cxn modelId="{3C50D9E5-B00D-42BA-9B46-62E93D142222}" type="presOf" srcId="{3ED9C069-8213-4F89-B6E0-79A056BA0E3E}" destId="{AD669E7A-034C-43DE-87A8-027A110BBF7F}" srcOrd="0" destOrd="0" presId="urn:microsoft.com/office/officeart/2008/layout/HorizontalMultiLevelHierarchy"/>
    <dgm:cxn modelId="{8A9CB2AE-0C57-48A1-8A29-F43F423F8383}" srcId="{F1201B14-706A-4C6C-81ED-6CD50F8FAC88}" destId="{8A9EC753-31A8-4439-B5F3-C793226437B8}" srcOrd="3" destOrd="0" parTransId="{44B2A17F-F0DD-4098-B906-5A4EA2DEA2E8}" sibTransId="{B10D517F-7A13-419A-AEB9-33D8C76F4DA3}"/>
    <dgm:cxn modelId="{D40107A5-CAAB-4BE2-A153-AAD1CA7F68C5}" type="presOf" srcId="{77ACDD89-DF84-41BF-A875-509A45B542FC}" destId="{34A4C854-6647-464F-9870-D8424EFE9AAA}" srcOrd="1" destOrd="0" presId="urn:microsoft.com/office/officeart/2008/layout/HorizontalMultiLevelHierarchy"/>
    <dgm:cxn modelId="{DF858AEF-721A-43C0-A4EC-43F1EE22AADE}" type="presOf" srcId="{E1078344-28D6-4D70-9AE1-D59F97A64D53}" destId="{D4FA5255-BD9A-4209-BA83-2A022D62FB3F}" srcOrd="0" destOrd="0" presId="urn:microsoft.com/office/officeart/2008/layout/HorizontalMultiLevelHierarchy"/>
    <dgm:cxn modelId="{7DCA3AC9-8D47-418C-B01A-7871CB294888}" type="presOf" srcId="{91543218-45A2-4F24-B935-D93CF09FFDD8}" destId="{FB66823A-A286-451C-8D5E-09D632D98B6F}" srcOrd="0" destOrd="0" presId="urn:microsoft.com/office/officeart/2008/layout/HorizontalMultiLevelHierarchy"/>
    <dgm:cxn modelId="{D551BC20-6126-4020-BF41-05196C5D9819}" srcId="{F1201B14-706A-4C6C-81ED-6CD50F8FAC88}" destId="{581455B7-D8BF-4318-ABD0-23131FE398ED}" srcOrd="9" destOrd="0" parTransId="{0063E1AA-67D8-495F-B310-D82E15789839}" sibTransId="{0717BA3F-E23A-4C49-82C2-54804A71AD16}"/>
    <dgm:cxn modelId="{457CB113-14BC-4F41-A9BC-CAE25695927E}" type="presParOf" srcId="{D4FA5255-BD9A-4209-BA83-2A022D62FB3F}" destId="{9466ADC1-92ED-4E45-82A8-4ABB3C03921E}" srcOrd="0" destOrd="0" presId="urn:microsoft.com/office/officeart/2008/layout/HorizontalMultiLevelHierarchy"/>
    <dgm:cxn modelId="{CDB22411-F70C-4CD2-9475-31B2AD3F9CA4}" type="presParOf" srcId="{9466ADC1-92ED-4E45-82A8-4ABB3C03921E}" destId="{132CFC77-65F2-4D99-BAD8-B5DB1E87961C}" srcOrd="0" destOrd="0" presId="urn:microsoft.com/office/officeart/2008/layout/HorizontalMultiLevelHierarchy"/>
    <dgm:cxn modelId="{F3413AA7-F878-45FE-8C61-8F274FA1F4D9}" type="presParOf" srcId="{9466ADC1-92ED-4E45-82A8-4ABB3C03921E}" destId="{47449C85-C379-4185-8580-19314860EEBC}" srcOrd="1" destOrd="0" presId="urn:microsoft.com/office/officeart/2008/layout/HorizontalMultiLevelHierarchy"/>
    <dgm:cxn modelId="{EF632F81-732F-4DB4-95E6-EBDED181E889}" type="presParOf" srcId="{47449C85-C379-4185-8580-19314860EEBC}" destId="{75953957-079B-48C2-A98A-5025778C2634}" srcOrd="0" destOrd="0" presId="urn:microsoft.com/office/officeart/2008/layout/HorizontalMultiLevelHierarchy"/>
    <dgm:cxn modelId="{466E5B30-9BD7-4C32-A3C6-C3823EEB457A}" type="presParOf" srcId="{75953957-079B-48C2-A98A-5025778C2634}" destId="{29868DAB-E81D-4E87-A6A1-CAD1E7674703}" srcOrd="0" destOrd="0" presId="urn:microsoft.com/office/officeart/2008/layout/HorizontalMultiLevelHierarchy"/>
    <dgm:cxn modelId="{8F2CA892-44B3-4C64-924A-A1290752ED88}" type="presParOf" srcId="{47449C85-C379-4185-8580-19314860EEBC}" destId="{FD9CD83F-D040-4A36-A890-FC5F396A8C54}" srcOrd="1" destOrd="0" presId="urn:microsoft.com/office/officeart/2008/layout/HorizontalMultiLevelHierarchy"/>
    <dgm:cxn modelId="{C19C0CA1-1D60-43E4-A808-564C5F51C82C}" type="presParOf" srcId="{FD9CD83F-D040-4A36-A890-FC5F396A8C54}" destId="{E927C5E7-C446-4974-8DE9-C71B9F7344BB}" srcOrd="0" destOrd="0" presId="urn:microsoft.com/office/officeart/2008/layout/HorizontalMultiLevelHierarchy"/>
    <dgm:cxn modelId="{46F957F0-A61F-4C11-B577-BC3DCF860EDD}" type="presParOf" srcId="{FD9CD83F-D040-4A36-A890-FC5F396A8C54}" destId="{C0357CD0-56ED-4560-85CF-124C2B26638F}" srcOrd="1" destOrd="0" presId="urn:microsoft.com/office/officeart/2008/layout/HorizontalMultiLevelHierarchy"/>
    <dgm:cxn modelId="{F3C9305E-821A-4546-A9BC-F34BC92A0883}" type="presParOf" srcId="{C0357CD0-56ED-4560-85CF-124C2B26638F}" destId="{5EBE3CBD-DFDE-48B0-94C8-18ADC4794B21}" srcOrd="0" destOrd="0" presId="urn:microsoft.com/office/officeart/2008/layout/HorizontalMultiLevelHierarchy"/>
    <dgm:cxn modelId="{C1ECFAB9-35F9-4D37-A41A-045876922136}" type="presParOf" srcId="{5EBE3CBD-DFDE-48B0-94C8-18ADC4794B21}" destId="{9DD5A8D1-B4DA-4387-B7AA-6456C9AFDF47}" srcOrd="0" destOrd="0" presId="urn:microsoft.com/office/officeart/2008/layout/HorizontalMultiLevelHierarchy"/>
    <dgm:cxn modelId="{8996F552-88F2-42D7-AA55-16A283272B3C}" type="presParOf" srcId="{C0357CD0-56ED-4560-85CF-124C2B26638F}" destId="{E8FACFB5-0A78-4D34-B242-6D55E545ACCA}" srcOrd="1" destOrd="0" presId="urn:microsoft.com/office/officeart/2008/layout/HorizontalMultiLevelHierarchy"/>
    <dgm:cxn modelId="{FE56BB2D-727D-4CBA-8C0C-77060F517DA6}" type="presParOf" srcId="{E8FACFB5-0A78-4D34-B242-6D55E545ACCA}" destId="{AD669E7A-034C-43DE-87A8-027A110BBF7F}" srcOrd="0" destOrd="0" presId="urn:microsoft.com/office/officeart/2008/layout/HorizontalMultiLevelHierarchy"/>
    <dgm:cxn modelId="{468B91D2-F254-4E5D-B9CB-E5ADF3F9F6AE}" type="presParOf" srcId="{E8FACFB5-0A78-4D34-B242-6D55E545ACCA}" destId="{6F4A20D3-F285-463A-A273-AB6001355C06}" srcOrd="1" destOrd="0" presId="urn:microsoft.com/office/officeart/2008/layout/HorizontalMultiLevelHierarchy"/>
    <dgm:cxn modelId="{F83F8E9D-C016-4536-84ED-281C200F215F}" type="presParOf" srcId="{47449C85-C379-4185-8580-19314860EEBC}" destId="{DEC4D8FB-4A85-491B-8574-EA017B6AFB34}" srcOrd="2" destOrd="0" presId="urn:microsoft.com/office/officeart/2008/layout/HorizontalMultiLevelHierarchy"/>
    <dgm:cxn modelId="{ABCF864A-3BCF-4445-813F-F90105F82B20}" type="presParOf" srcId="{DEC4D8FB-4A85-491B-8574-EA017B6AFB34}" destId="{5CFB0EE6-0E9F-44B2-9AA2-5503460D66C2}" srcOrd="0" destOrd="0" presId="urn:microsoft.com/office/officeart/2008/layout/HorizontalMultiLevelHierarchy"/>
    <dgm:cxn modelId="{5A834F38-E8AF-4A7B-B9B4-FAFC0E0E1779}" type="presParOf" srcId="{47449C85-C379-4185-8580-19314860EEBC}" destId="{6FD7C7A1-0877-42EE-ACC8-176099E55498}" srcOrd="3" destOrd="0" presId="urn:microsoft.com/office/officeart/2008/layout/HorizontalMultiLevelHierarchy"/>
    <dgm:cxn modelId="{9A609B2D-B1F6-4D0E-92A1-6FFEAE075F1F}" type="presParOf" srcId="{6FD7C7A1-0877-42EE-ACC8-176099E55498}" destId="{EA731955-4B8F-4BA8-96A4-4B9F072777F5}" srcOrd="0" destOrd="0" presId="urn:microsoft.com/office/officeart/2008/layout/HorizontalMultiLevelHierarchy"/>
    <dgm:cxn modelId="{F6BE368C-2234-4287-B0AB-494AD3ADE947}" type="presParOf" srcId="{6FD7C7A1-0877-42EE-ACC8-176099E55498}" destId="{17C22FC9-FD51-4E6D-B3E6-D5D1EC2CBFDE}" srcOrd="1" destOrd="0" presId="urn:microsoft.com/office/officeart/2008/layout/HorizontalMultiLevelHierarchy"/>
    <dgm:cxn modelId="{A9116210-7C25-4429-8CCE-650EC884D01B}" type="presParOf" srcId="{17C22FC9-FD51-4E6D-B3E6-D5D1EC2CBFDE}" destId="{19ABCDC3-DE18-4FCC-9C03-B92CCBB2E596}" srcOrd="0" destOrd="0" presId="urn:microsoft.com/office/officeart/2008/layout/HorizontalMultiLevelHierarchy"/>
    <dgm:cxn modelId="{7D2ACFBA-82A7-47B0-B02D-D39066FD0C17}" type="presParOf" srcId="{19ABCDC3-DE18-4FCC-9C03-B92CCBB2E596}" destId="{C126CA92-2785-43F7-8BDC-A78070F760D8}" srcOrd="0" destOrd="0" presId="urn:microsoft.com/office/officeart/2008/layout/HorizontalMultiLevelHierarchy"/>
    <dgm:cxn modelId="{B2181013-AE20-439B-95CF-D0B8D7D947F5}" type="presParOf" srcId="{17C22FC9-FD51-4E6D-B3E6-D5D1EC2CBFDE}" destId="{FCA0D76C-2A2A-4C14-92F8-E296B9F3AEC1}" srcOrd="1" destOrd="0" presId="urn:microsoft.com/office/officeart/2008/layout/HorizontalMultiLevelHierarchy"/>
    <dgm:cxn modelId="{2308FFF7-B44F-4621-8B36-6A27C7B2ED83}" type="presParOf" srcId="{FCA0D76C-2A2A-4C14-92F8-E296B9F3AEC1}" destId="{C84214D8-4746-43AD-9194-C8DCDDD82679}" srcOrd="0" destOrd="0" presId="urn:microsoft.com/office/officeart/2008/layout/HorizontalMultiLevelHierarchy"/>
    <dgm:cxn modelId="{44984A04-5AD7-4B1D-9F9C-55BE6A8A3839}" type="presParOf" srcId="{FCA0D76C-2A2A-4C14-92F8-E296B9F3AEC1}" destId="{09F28501-5834-4231-8F23-88BF45BF8D36}" srcOrd="1" destOrd="0" presId="urn:microsoft.com/office/officeart/2008/layout/HorizontalMultiLevelHierarchy"/>
    <dgm:cxn modelId="{E659F8E1-5785-4FD7-BEC0-88F25391FBC3}" type="presParOf" srcId="{47449C85-C379-4185-8580-19314860EEBC}" destId="{AC487728-2A5B-4D9C-B0EB-92DF72A738DA}" srcOrd="4" destOrd="0" presId="urn:microsoft.com/office/officeart/2008/layout/HorizontalMultiLevelHierarchy"/>
    <dgm:cxn modelId="{B13EF508-B556-4C82-911C-B7281E20D6FF}" type="presParOf" srcId="{AC487728-2A5B-4D9C-B0EB-92DF72A738DA}" destId="{347E84A5-7816-4B5F-BBF9-07A0E9CDC4C8}" srcOrd="0" destOrd="0" presId="urn:microsoft.com/office/officeart/2008/layout/HorizontalMultiLevelHierarchy"/>
    <dgm:cxn modelId="{360295FB-FAB2-4FFA-BCD4-595ECAE41F4A}" type="presParOf" srcId="{47449C85-C379-4185-8580-19314860EEBC}" destId="{1DF6A9D8-E4AC-42E2-82E0-E5AB7A27C9DB}" srcOrd="5" destOrd="0" presId="urn:microsoft.com/office/officeart/2008/layout/HorizontalMultiLevelHierarchy"/>
    <dgm:cxn modelId="{B1C332D8-9E9E-4672-A88A-68B67D1325A1}" type="presParOf" srcId="{1DF6A9D8-E4AC-42E2-82E0-E5AB7A27C9DB}" destId="{7E97EABE-2D13-455E-AFEC-0CBD8DF05BD4}" srcOrd="0" destOrd="0" presId="urn:microsoft.com/office/officeart/2008/layout/HorizontalMultiLevelHierarchy"/>
    <dgm:cxn modelId="{4D070009-D094-4031-B6D2-EC5C320A8C28}" type="presParOf" srcId="{1DF6A9D8-E4AC-42E2-82E0-E5AB7A27C9DB}" destId="{B0E36640-89CD-4EAB-8E59-CCA9D573BBA3}" srcOrd="1" destOrd="0" presId="urn:microsoft.com/office/officeart/2008/layout/HorizontalMultiLevelHierarchy"/>
    <dgm:cxn modelId="{7EE442FA-FA95-4A31-A3F1-5FAE587B8B60}" type="presParOf" srcId="{B0E36640-89CD-4EAB-8E59-CCA9D573BBA3}" destId="{A7C8F852-67C3-4C66-BF24-6B04039E5307}" srcOrd="0" destOrd="0" presId="urn:microsoft.com/office/officeart/2008/layout/HorizontalMultiLevelHierarchy"/>
    <dgm:cxn modelId="{725582F5-DFBB-443B-99B0-57D15194CA9A}" type="presParOf" srcId="{A7C8F852-67C3-4C66-BF24-6B04039E5307}" destId="{ACF5C6C0-CF80-40C2-8C1D-244918D52BAC}" srcOrd="0" destOrd="0" presId="urn:microsoft.com/office/officeart/2008/layout/HorizontalMultiLevelHierarchy"/>
    <dgm:cxn modelId="{F295CE81-0430-4DE5-9456-B0556047659E}" type="presParOf" srcId="{B0E36640-89CD-4EAB-8E59-CCA9D573BBA3}" destId="{85B369F8-9D74-4BAC-B7AF-410840E894F4}" srcOrd="1" destOrd="0" presId="urn:microsoft.com/office/officeart/2008/layout/HorizontalMultiLevelHierarchy"/>
    <dgm:cxn modelId="{21323DD8-3879-4733-9444-757DF785E9B1}" type="presParOf" srcId="{85B369F8-9D74-4BAC-B7AF-410840E894F4}" destId="{88BDFD90-E184-46A0-9C82-5B2E5F613A62}" srcOrd="0" destOrd="0" presId="urn:microsoft.com/office/officeart/2008/layout/HorizontalMultiLevelHierarchy"/>
    <dgm:cxn modelId="{4AD36D3A-30AD-4A6A-AAC4-BC31A11BF9B8}" type="presParOf" srcId="{85B369F8-9D74-4BAC-B7AF-410840E894F4}" destId="{3FE6E593-FE0C-4477-921C-F742D576F1A7}" srcOrd="1" destOrd="0" presId="urn:microsoft.com/office/officeart/2008/layout/HorizontalMultiLevelHierarchy"/>
    <dgm:cxn modelId="{2D3DBFD5-FBB5-4B2E-A582-574F66952B76}" type="presParOf" srcId="{47449C85-C379-4185-8580-19314860EEBC}" destId="{F77CDA38-E6B5-4C0E-ABA4-5785A95060C8}" srcOrd="6" destOrd="0" presId="urn:microsoft.com/office/officeart/2008/layout/HorizontalMultiLevelHierarchy"/>
    <dgm:cxn modelId="{8BF9557E-9EB5-48C1-9FD4-ACACF99B0064}" type="presParOf" srcId="{F77CDA38-E6B5-4C0E-ABA4-5785A95060C8}" destId="{52716135-06A1-48B7-8791-8FF74A6E815E}" srcOrd="0" destOrd="0" presId="urn:microsoft.com/office/officeart/2008/layout/HorizontalMultiLevelHierarchy"/>
    <dgm:cxn modelId="{EF710CAD-1DFD-4A2E-9C3A-939B302970DA}" type="presParOf" srcId="{47449C85-C379-4185-8580-19314860EEBC}" destId="{01CE55D7-C250-4D5E-8D2C-1CD2E7B3E278}" srcOrd="7" destOrd="0" presId="urn:microsoft.com/office/officeart/2008/layout/HorizontalMultiLevelHierarchy"/>
    <dgm:cxn modelId="{A74325B8-991F-4375-82B3-DA594D0776B7}" type="presParOf" srcId="{01CE55D7-C250-4D5E-8D2C-1CD2E7B3E278}" destId="{79FC87C3-1E54-4103-B4A0-1A25E4DE8671}" srcOrd="0" destOrd="0" presId="urn:microsoft.com/office/officeart/2008/layout/HorizontalMultiLevelHierarchy"/>
    <dgm:cxn modelId="{19D368C4-7F51-4D1C-9124-1AABEA629B59}" type="presParOf" srcId="{01CE55D7-C250-4D5E-8D2C-1CD2E7B3E278}" destId="{209ACFCF-0F71-4959-9EE6-2522057AF0C9}" srcOrd="1" destOrd="0" presId="urn:microsoft.com/office/officeart/2008/layout/HorizontalMultiLevelHierarchy"/>
    <dgm:cxn modelId="{D96894C8-E73F-4661-87D2-8811B390FE53}" type="presParOf" srcId="{47449C85-C379-4185-8580-19314860EEBC}" destId="{188DE017-C54D-48C3-AB9F-C6C719C3DF49}" srcOrd="8" destOrd="0" presId="urn:microsoft.com/office/officeart/2008/layout/HorizontalMultiLevelHierarchy"/>
    <dgm:cxn modelId="{C5AD1E26-693B-4E43-95FA-2B0E634DCC36}" type="presParOf" srcId="{188DE017-C54D-48C3-AB9F-C6C719C3DF49}" destId="{ADF91DB5-7599-4757-8535-6679FD0550BD}" srcOrd="0" destOrd="0" presId="urn:microsoft.com/office/officeart/2008/layout/HorizontalMultiLevelHierarchy"/>
    <dgm:cxn modelId="{3AC76C4F-F2AD-4811-A6DB-741B31B9ECA0}" type="presParOf" srcId="{47449C85-C379-4185-8580-19314860EEBC}" destId="{FA60DF05-0F4C-4E6C-801B-A6EDE44BE65E}" srcOrd="9" destOrd="0" presId="urn:microsoft.com/office/officeart/2008/layout/HorizontalMultiLevelHierarchy"/>
    <dgm:cxn modelId="{E332FD56-A7A1-4E2D-9770-246002B6AA7A}" type="presParOf" srcId="{FA60DF05-0F4C-4E6C-801B-A6EDE44BE65E}" destId="{79C0304F-8E06-4DE2-8714-7EDAAE3991D6}" srcOrd="0" destOrd="0" presId="urn:microsoft.com/office/officeart/2008/layout/HorizontalMultiLevelHierarchy"/>
    <dgm:cxn modelId="{DDB8AECB-0DD7-4ABF-9545-7F8E9C47D2FB}" type="presParOf" srcId="{FA60DF05-0F4C-4E6C-801B-A6EDE44BE65E}" destId="{653A6B38-3AE1-4B06-9BFB-620E91878306}" srcOrd="1" destOrd="0" presId="urn:microsoft.com/office/officeart/2008/layout/HorizontalMultiLevelHierarchy"/>
    <dgm:cxn modelId="{69229B46-071E-4709-9544-DB1BF9EEA323}" type="presParOf" srcId="{653A6B38-3AE1-4B06-9BFB-620E91878306}" destId="{F1717D4B-C9A9-42DC-8B7C-E169ED82AB17}" srcOrd="0" destOrd="0" presId="urn:microsoft.com/office/officeart/2008/layout/HorizontalMultiLevelHierarchy"/>
    <dgm:cxn modelId="{17ABAFD0-DD3F-4C42-8F77-61461232BD94}" type="presParOf" srcId="{F1717D4B-C9A9-42DC-8B7C-E169ED82AB17}" destId="{135711AD-223C-4655-A648-6E5ABD07A715}" srcOrd="0" destOrd="0" presId="urn:microsoft.com/office/officeart/2008/layout/HorizontalMultiLevelHierarchy"/>
    <dgm:cxn modelId="{DCEF6DD5-650F-4AEB-93AD-8520B602126D}" type="presParOf" srcId="{653A6B38-3AE1-4B06-9BFB-620E91878306}" destId="{311809AA-9E63-4BD8-B445-2F6636175C85}" srcOrd="1" destOrd="0" presId="urn:microsoft.com/office/officeart/2008/layout/HorizontalMultiLevelHierarchy"/>
    <dgm:cxn modelId="{58F350F5-2CA2-478A-B510-98A657BF2C2A}" type="presParOf" srcId="{311809AA-9E63-4BD8-B445-2F6636175C85}" destId="{F3B9F166-17C4-450C-8136-67AEE370CA22}" srcOrd="0" destOrd="0" presId="urn:microsoft.com/office/officeart/2008/layout/HorizontalMultiLevelHierarchy"/>
    <dgm:cxn modelId="{F0374A95-3943-47EB-8F11-0ACB281EEA0B}" type="presParOf" srcId="{311809AA-9E63-4BD8-B445-2F6636175C85}" destId="{B7020548-259A-461B-AD12-51BD1367B7BF}" srcOrd="1" destOrd="0" presId="urn:microsoft.com/office/officeart/2008/layout/HorizontalMultiLevelHierarchy"/>
    <dgm:cxn modelId="{E6504AD0-BA19-4120-8BCF-4414D4C97518}" type="presParOf" srcId="{47449C85-C379-4185-8580-19314860EEBC}" destId="{2A1811F5-24E6-418E-ABB3-5D940E67CAC7}" srcOrd="10" destOrd="0" presId="urn:microsoft.com/office/officeart/2008/layout/HorizontalMultiLevelHierarchy"/>
    <dgm:cxn modelId="{755EA9F4-8AEE-4B50-9052-EB49B192008D}" type="presParOf" srcId="{2A1811F5-24E6-418E-ABB3-5D940E67CAC7}" destId="{34A4C854-6647-464F-9870-D8424EFE9AAA}" srcOrd="0" destOrd="0" presId="urn:microsoft.com/office/officeart/2008/layout/HorizontalMultiLevelHierarchy"/>
    <dgm:cxn modelId="{6F2FAAFC-C927-4AAD-A476-7D7BC6082A24}" type="presParOf" srcId="{47449C85-C379-4185-8580-19314860EEBC}" destId="{B025C1A2-ED37-46B0-BD4E-F11D6C21F002}" srcOrd="11" destOrd="0" presId="urn:microsoft.com/office/officeart/2008/layout/HorizontalMultiLevelHierarchy"/>
    <dgm:cxn modelId="{C6434DAB-3872-43E3-A8F6-E60BF4224FE1}" type="presParOf" srcId="{B025C1A2-ED37-46B0-BD4E-F11D6C21F002}" destId="{FB66823A-A286-451C-8D5E-09D632D98B6F}" srcOrd="0" destOrd="0" presId="urn:microsoft.com/office/officeart/2008/layout/HorizontalMultiLevelHierarchy"/>
    <dgm:cxn modelId="{34F11FBE-0275-4BFD-AD5A-CD4BE5DFB8FD}" type="presParOf" srcId="{B025C1A2-ED37-46B0-BD4E-F11D6C21F002}" destId="{8BB2599F-1A42-49D8-B9D2-B483E6F97BF8}" srcOrd="1" destOrd="0" presId="urn:microsoft.com/office/officeart/2008/layout/HorizontalMultiLevelHierarchy"/>
    <dgm:cxn modelId="{4A8B13CB-6414-4B95-B759-BA19A80F17CA}" type="presParOf" srcId="{8BB2599F-1A42-49D8-B9D2-B483E6F97BF8}" destId="{7D21B01C-81D1-4FB1-ADF3-7DD287DBFCD1}" srcOrd="0" destOrd="0" presId="urn:microsoft.com/office/officeart/2008/layout/HorizontalMultiLevelHierarchy"/>
    <dgm:cxn modelId="{AF028BE8-5887-4B94-85B9-93C9AB2935DF}" type="presParOf" srcId="{7D21B01C-81D1-4FB1-ADF3-7DD287DBFCD1}" destId="{72A35FC7-CE70-405B-BB89-E7A28B60BB27}" srcOrd="0" destOrd="0" presId="urn:microsoft.com/office/officeart/2008/layout/HorizontalMultiLevelHierarchy"/>
    <dgm:cxn modelId="{DC8DE656-4D81-4574-AEC3-2AB5B2E1488C}" type="presParOf" srcId="{8BB2599F-1A42-49D8-B9D2-B483E6F97BF8}" destId="{0ABB0A1E-BFCF-4798-923C-EBDEB1BB926E}" srcOrd="1" destOrd="0" presId="urn:microsoft.com/office/officeart/2008/layout/HorizontalMultiLevelHierarchy"/>
    <dgm:cxn modelId="{33994156-CBD0-4090-88CB-9027F4F6100B}" type="presParOf" srcId="{0ABB0A1E-BFCF-4798-923C-EBDEB1BB926E}" destId="{4F07C21A-9F14-4C2C-9778-A9A28B0EF4F5}" srcOrd="0" destOrd="0" presId="urn:microsoft.com/office/officeart/2008/layout/HorizontalMultiLevelHierarchy"/>
    <dgm:cxn modelId="{AD1B87FD-5DFD-4AC9-8C14-AC7DE2ECFD63}" type="presParOf" srcId="{0ABB0A1E-BFCF-4798-923C-EBDEB1BB926E}" destId="{C3E654C1-0746-424A-B97C-25718E18975B}" srcOrd="1" destOrd="0" presId="urn:microsoft.com/office/officeart/2008/layout/HorizontalMultiLevelHierarchy"/>
    <dgm:cxn modelId="{A28E3164-9685-4A73-878A-DC03B09CFB17}" type="presParOf" srcId="{47449C85-C379-4185-8580-19314860EEBC}" destId="{BBDD438E-B10C-4DC3-B6B9-08ACEA1A4BEA}" srcOrd="12" destOrd="0" presId="urn:microsoft.com/office/officeart/2008/layout/HorizontalMultiLevelHierarchy"/>
    <dgm:cxn modelId="{E1A46977-8AAA-4122-B4D1-14E41C1595F7}" type="presParOf" srcId="{BBDD438E-B10C-4DC3-B6B9-08ACEA1A4BEA}" destId="{D54D264C-648D-46E9-B6DD-069300411D0D}" srcOrd="0" destOrd="0" presId="urn:microsoft.com/office/officeart/2008/layout/HorizontalMultiLevelHierarchy"/>
    <dgm:cxn modelId="{97F719D2-E9FF-4359-801A-7F535A4057FA}" type="presParOf" srcId="{47449C85-C379-4185-8580-19314860EEBC}" destId="{CA258DCB-74D4-4CCA-83C6-64156E0F225F}" srcOrd="13" destOrd="0" presId="urn:microsoft.com/office/officeart/2008/layout/HorizontalMultiLevelHierarchy"/>
    <dgm:cxn modelId="{A42BD7B3-D2B7-4668-BDE2-0AB16182FCDD}" type="presParOf" srcId="{CA258DCB-74D4-4CCA-83C6-64156E0F225F}" destId="{D9F7B12A-A73C-46E2-8F16-1ED4A6AF22A2}" srcOrd="0" destOrd="0" presId="urn:microsoft.com/office/officeart/2008/layout/HorizontalMultiLevelHierarchy"/>
    <dgm:cxn modelId="{AD690F3F-B331-4DCB-81DA-19675683C7CF}" type="presParOf" srcId="{CA258DCB-74D4-4CCA-83C6-64156E0F225F}" destId="{7B87926F-77F7-4F5C-8B9D-1B82C9702F02}" srcOrd="1" destOrd="0" presId="urn:microsoft.com/office/officeart/2008/layout/HorizontalMultiLevelHierarchy"/>
    <dgm:cxn modelId="{8774B4CB-FC85-4232-8771-77D1C2E6B05D}" type="presParOf" srcId="{7B87926F-77F7-4F5C-8B9D-1B82C9702F02}" destId="{38603756-3C7A-4650-8C86-4048E50E5C41}" srcOrd="0" destOrd="0" presId="urn:microsoft.com/office/officeart/2008/layout/HorizontalMultiLevelHierarchy"/>
    <dgm:cxn modelId="{10E3BF90-9099-4552-939D-28645E95257E}" type="presParOf" srcId="{38603756-3C7A-4650-8C86-4048E50E5C41}" destId="{DC937896-43AA-49F8-A9C9-D825A8DDF99B}" srcOrd="0" destOrd="0" presId="urn:microsoft.com/office/officeart/2008/layout/HorizontalMultiLevelHierarchy"/>
    <dgm:cxn modelId="{C95CB9BE-610B-4D2A-9A51-FF9E350ECBCE}" type="presParOf" srcId="{7B87926F-77F7-4F5C-8B9D-1B82C9702F02}" destId="{3F040FFC-73CE-404A-9A20-AB447CF6D944}" srcOrd="1" destOrd="0" presId="urn:microsoft.com/office/officeart/2008/layout/HorizontalMultiLevelHierarchy"/>
    <dgm:cxn modelId="{A9DEF33E-C157-43DF-B53C-D57999AA76FA}" type="presParOf" srcId="{3F040FFC-73CE-404A-9A20-AB447CF6D944}" destId="{F191EEDD-E56F-4E9D-A87B-4371D7A27314}" srcOrd="0" destOrd="0" presId="urn:microsoft.com/office/officeart/2008/layout/HorizontalMultiLevelHierarchy"/>
    <dgm:cxn modelId="{D55D5B98-D188-4EE0-96B7-474E6312DD04}" type="presParOf" srcId="{3F040FFC-73CE-404A-9A20-AB447CF6D944}" destId="{09D8026A-7F64-46FF-9AFD-2B4597A44ED3}" srcOrd="1" destOrd="0" presId="urn:microsoft.com/office/officeart/2008/layout/HorizontalMultiLevelHierarchy"/>
    <dgm:cxn modelId="{BBA01AC7-BB44-4C29-B052-BEDF1FF1BCC4}" type="presParOf" srcId="{47449C85-C379-4185-8580-19314860EEBC}" destId="{526DAA96-9CC0-4C33-A7FC-B0AC9A7BDBBD}" srcOrd="14" destOrd="0" presId="urn:microsoft.com/office/officeart/2008/layout/HorizontalMultiLevelHierarchy"/>
    <dgm:cxn modelId="{40F5706D-C5FF-4093-9FCE-17B6FE2350CC}" type="presParOf" srcId="{526DAA96-9CC0-4C33-A7FC-B0AC9A7BDBBD}" destId="{8057D2DE-33EB-4BEA-AC25-BED9B20CE8B6}" srcOrd="0" destOrd="0" presId="urn:microsoft.com/office/officeart/2008/layout/HorizontalMultiLevelHierarchy"/>
    <dgm:cxn modelId="{F73B8832-83A1-457D-BF79-2B34E87D1CF7}" type="presParOf" srcId="{47449C85-C379-4185-8580-19314860EEBC}" destId="{B8132C4F-7F65-448C-A715-46390FAF0E27}" srcOrd="15" destOrd="0" presId="urn:microsoft.com/office/officeart/2008/layout/HorizontalMultiLevelHierarchy"/>
    <dgm:cxn modelId="{EE8A54E4-D4BA-4703-974B-A633F8527926}" type="presParOf" srcId="{B8132C4F-7F65-448C-A715-46390FAF0E27}" destId="{C65A74CC-595F-4F4E-98CC-13890438679A}" srcOrd="0" destOrd="0" presId="urn:microsoft.com/office/officeart/2008/layout/HorizontalMultiLevelHierarchy"/>
    <dgm:cxn modelId="{C27A5BAF-1EAA-4F61-8EC4-6A4A6C0A2BFF}" type="presParOf" srcId="{B8132C4F-7F65-448C-A715-46390FAF0E27}" destId="{B696D920-90AE-45A1-8A7D-F0970B65BCCF}" srcOrd="1" destOrd="0" presId="urn:microsoft.com/office/officeart/2008/layout/HorizontalMultiLevelHierarchy"/>
    <dgm:cxn modelId="{A31D5BA9-77BA-44B2-AA02-A3DCC2199844}" type="presParOf" srcId="{B696D920-90AE-45A1-8A7D-F0970B65BCCF}" destId="{579D4E05-52AF-4A34-82CD-98B246854376}" srcOrd="0" destOrd="0" presId="urn:microsoft.com/office/officeart/2008/layout/HorizontalMultiLevelHierarchy"/>
    <dgm:cxn modelId="{6BB7DDD6-C3E9-4BA8-863D-B6B2935F1ED0}" type="presParOf" srcId="{579D4E05-52AF-4A34-82CD-98B246854376}" destId="{2AD51377-9503-4FB6-BF9C-ABD02D6A66F4}" srcOrd="0" destOrd="0" presId="urn:microsoft.com/office/officeart/2008/layout/HorizontalMultiLevelHierarchy"/>
    <dgm:cxn modelId="{B381E996-075F-4BB6-8D1B-6DDDF8905524}" type="presParOf" srcId="{B696D920-90AE-45A1-8A7D-F0970B65BCCF}" destId="{9625F530-A577-4CAF-98BA-01DF977DC821}" srcOrd="1" destOrd="0" presId="urn:microsoft.com/office/officeart/2008/layout/HorizontalMultiLevelHierarchy"/>
    <dgm:cxn modelId="{82909B3B-3EFB-484E-96C2-4B9A939E6E2A}" type="presParOf" srcId="{9625F530-A577-4CAF-98BA-01DF977DC821}" destId="{99C2B1C1-A34F-431C-A8E4-57BA6B745530}" srcOrd="0" destOrd="0" presId="urn:microsoft.com/office/officeart/2008/layout/HorizontalMultiLevelHierarchy"/>
    <dgm:cxn modelId="{1409D5C9-D6A1-4BB6-8EE7-A70060D22924}" type="presParOf" srcId="{9625F530-A577-4CAF-98BA-01DF977DC821}" destId="{BFB4EECE-70D4-4A66-AA23-F48C7C6B5526}" srcOrd="1" destOrd="0" presId="urn:microsoft.com/office/officeart/2008/layout/HorizontalMultiLevelHierarchy"/>
    <dgm:cxn modelId="{675F616F-CBFC-4B30-9445-DFBBC34C2FE2}" type="presParOf" srcId="{47449C85-C379-4185-8580-19314860EEBC}" destId="{49B172D7-F8F2-4930-802C-06D933E4B3FF}" srcOrd="16" destOrd="0" presId="urn:microsoft.com/office/officeart/2008/layout/HorizontalMultiLevelHierarchy"/>
    <dgm:cxn modelId="{4D1CA4BA-2B87-4BD2-A199-189A2118613F}" type="presParOf" srcId="{49B172D7-F8F2-4930-802C-06D933E4B3FF}" destId="{7529498F-9228-4C0B-BFEF-B4F6D6796E3F}" srcOrd="0" destOrd="0" presId="urn:microsoft.com/office/officeart/2008/layout/HorizontalMultiLevelHierarchy"/>
    <dgm:cxn modelId="{538FABD7-B796-4556-806F-45EB5A4FB01E}" type="presParOf" srcId="{47449C85-C379-4185-8580-19314860EEBC}" destId="{6BBE4CB8-01AB-4604-898F-607A3292F028}" srcOrd="17" destOrd="0" presId="urn:microsoft.com/office/officeart/2008/layout/HorizontalMultiLevelHierarchy"/>
    <dgm:cxn modelId="{5466E18A-4B7B-492F-8304-9BEB33925247}" type="presParOf" srcId="{6BBE4CB8-01AB-4604-898F-607A3292F028}" destId="{0540758E-8733-4F9D-AAD4-79AFF8355CBB}" srcOrd="0" destOrd="0" presId="urn:microsoft.com/office/officeart/2008/layout/HorizontalMultiLevelHierarchy"/>
    <dgm:cxn modelId="{0274CE8B-AA76-4BC6-A726-2670E3A053D9}" type="presParOf" srcId="{6BBE4CB8-01AB-4604-898F-607A3292F028}" destId="{8B54ECC8-FDAA-4EA3-BBE0-D64AC55FCFF4}" srcOrd="1" destOrd="0" presId="urn:microsoft.com/office/officeart/2008/layout/HorizontalMultiLevelHierarchy"/>
    <dgm:cxn modelId="{56BCF27A-A8C2-4776-82A6-3039A74382C9}" type="presParOf" srcId="{47449C85-C379-4185-8580-19314860EEBC}" destId="{0CBC703F-3587-4E1B-B35C-8379C7D423AA}" srcOrd="18" destOrd="0" presId="urn:microsoft.com/office/officeart/2008/layout/HorizontalMultiLevelHierarchy"/>
    <dgm:cxn modelId="{6B22216C-1488-4C47-92B9-5CEE5D68703B}" type="presParOf" srcId="{0CBC703F-3587-4E1B-B35C-8379C7D423AA}" destId="{9B9D9C92-109B-49BC-9B57-1C59E76FE66D}" srcOrd="0" destOrd="0" presId="urn:microsoft.com/office/officeart/2008/layout/HorizontalMultiLevelHierarchy"/>
    <dgm:cxn modelId="{A0ED85EB-A776-483B-9AD0-FB21649F782A}" type="presParOf" srcId="{47449C85-C379-4185-8580-19314860EEBC}" destId="{E1E4CC9F-2FEE-4857-93B0-2059F2F3094E}" srcOrd="19" destOrd="0" presId="urn:microsoft.com/office/officeart/2008/layout/HorizontalMultiLevelHierarchy"/>
    <dgm:cxn modelId="{525CFFFD-4CB0-4D58-8CD3-B045A2FEAB98}" type="presParOf" srcId="{E1E4CC9F-2FEE-4857-93B0-2059F2F3094E}" destId="{E331451B-9A93-4358-9AE0-93BD12C6EC9D}" srcOrd="0" destOrd="0" presId="urn:microsoft.com/office/officeart/2008/layout/HorizontalMultiLevelHierarchy"/>
    <dgm:cxn modelId="{9663F3D0-61CB-4C62-80D5-963F5852D2FA}" type="presParOf" srcId="{E1E4CC9F-2FEE-4857-93B0-2059F2F3094E}" destId="{42B08B12-5076-48C4-A3D9-7F724A2C2247}"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BC703F-3587-4E1B-B35C-8379C7D423AA}">
      <dsp:nvSpPr>
        <dsp:cNvPr id="0" name=""/>
        <dsp:cNvSpPr/>
      </dsp:nvSpPr>
      <dsp:spPr>
        <a:xfrm>
          <a:off x="978652" y="3548235"/>
          <a:ext cx="533520" cy="2851796"/>
        </a:xfrm>
        <a:custGeom>
          <a:avLst/>
          <a:gdLst/>
          <a:ahLst/>
          <a:cxnLst/>
          <a:rect l="0" t="0" r="0" b="0"/>
          <a:pathLst>
            <a:path>
              <a:moveTo>
                <a:pt x="0" y="0"/>
              </a:moveTo>
              <a:lnTo>
                <a:pt x="266760" y="0"/>
              </a:lnTo>
              <a:lnTo>
                <a:pt x="266760" y="2851796"/>
              </a:lnTo>
              <a:lnTo>
                <a:pt x="533520" y="2851796"/>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tr-TR" sz="1000" kern="1200"/>
        </a:p>
      </dsp:txBody>
      <dsp:txXfrm>
        <a:off x="1172881" y="4901601"/>
        <a:ext cx="145063" cy="145063"/>
      </dsp:txXfrm>
    </dsp:sp>
    <dsp:sp modelId="{49B172D7-F8F2-4930-802C-06D933E4B3FF}">
      <dsp:nvSpPr>
        <dsp:cNvPr id="0" name=""/>
        <dsp:cNvSpPr/>
      </dsp:nvSpPr>
      <dsp:spPr>
        <a:xfrm>
          <a:off x="978652" y="3548235"/>
          <a:ext cx="533520" cy="2491756"/>
        </a:xfrm>
        <a:custGeom>
          <a:avLst/>
          <a:gdLst/>
          <a:ahLst/>
          <a:cxnLst/>
          <a:rect l="0" t="0" r="0" b="0"/>
          <a:pathLst>
            <a:path>
              <a:moveTo>
                <a:pt x="0" y="0"/>
              </a:moveTo>
              <a:lnTo>
                <a:pt x="266760" y="0"/>
              </a:lnTo>
              <a:lnTo>
                <a:pt x="266760" y="2491756"/>
              </a:lnTo>
              <a:lnTo>
                <a:pt x="533520" y="2491756"/>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1181707" y="4730407"/>
        <a:ext cx="127411" cy="127411"/>
      </dsp:txXfrm>
    </dsp:sp>
    <dsp:sp modelId="{579D4E05-52AF-4A34-82CD-98B246854376}">
      <dsp:nvSpPr>
        <dsp:cNvPr id="0" name=""/>
        <dsp:cNvSpPr/>
      </dsp:nvSpPr>
      <dsp:spPr>
        <a:xfrm>
          <a:off x="4995249" y="5001706"/>
          <a:ext cx="471762" cy="205516"/>
        </a:xfrm>
        <a:custGeom>
          <a:avLst/>
          <a:gdLst/>
          <a:ahLst/>
          <a:cxnLst/>
          <a:rect l="0" t="0" r="0" b="0"/>
          <a:pathLst>
            <a:path>
              <a:moveTo>
                <a:pt x="0" y="0"/>
              </a:moveTo>
              <a:lnTo>
                <a:pt x="235881" y="0"/>
              </a:lnTo>
              <a:lnTo>
                <a:pt x="235881" y="205516"/>
              </a:lnTo>
              <a:lnTo>
                <a:pt x="471762" y="205516"/>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18266" y="5091599"/>
        <a:ext cx="25729" cy="25729"/>
      </dsp:txXfrm>
    </dsp:sp>
    <dsp:sp modelId="{526DAA96-9CC0-4C33-A7FC-B0AC9A7BDBBD}">
      <dsp:nvSpPr>
        <dsp:cNvPr id="0" name=""/>
        <dsp:cNvSpPr/>
      </dsp:nvSpPr>
      <dsp:spPr>
        <a:xfrm>
          <a:off x="978652" y="3548235"/>
          <a:ext cx="533520" cy="1453470"/>
        </a:xfrm>
        <a:custGeom>
          <a:avLst/>
          <a:gdLst/>
          <a:ahLst/>
          <a:cxnLst/>
          <a:rect l="0" t="0" r="0" b="0"/>
          <a:pathLst>
            <a:path>
              <a:moveTo>
                <a:pt x="0" y="0"/>
              </a:moveTo>
              <a:lnTo>
                <a:pt x="266760" y="0"/>
              </a:lnTo>
              <a:lnTo>
                <a:pt x="266760" y="1453470"/>
              </a:lnTo>
              <a:lnTo>
                <a:pt x="533520" y="1453470"/>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206705" y="4236263"/>
        <a:ext cx="77414" cy="77414"/>
      </dsp:txXfrm>
    </dsp:sp>
    <dsp:sp modelId="{38603756-3C7A-4650-8C86-4048E50E5C41}">
      <dsp:nvSpPr>
        <dsp:cNvPr id="0" name=""/>
        <dsp:cNvSpPr/>
      </dsp:nvSpPr>
      <dsp:spPr>
        <a:xfrm>
          <a:off x="5013332" y="5601460"/>
          <a:ext cx="459273" cy="255734"/>
        </a:xfrm>
        <a:custGeom>
          <a:avLst/>
          <a:gdLst/>
          <a:ahLst/>
          <a:cxnLst/>
          <a:rect l="0" t="0" r="0" b="0"/>
          <a:pathLst>
            <a:path>
              <a:moveTo>
                <a:pt x="0" y="0"/>
              </a:moveTo>
              <a:lnTo>
                <a:pt x="229636" y="0"/>
              </a:lnTo>
              <a:lnTo>
                <a:pt x="229636" y="255734"/>
              </a:lnTo>
              <a:lnTo>
                <a:pt x="459273" y="255734"/>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29827" y="5716185"/>
        <a:ext cx="26283" cy="26283"/>
      </dsp:txXfrm>
    </dsp:sp>
    <dsp:sp modelId="{BBDD438E-B10C-4DC3-B6B9-08ACEA1A4BEA}">
      <dsp:nvSpPr>
        <dsp:cNvPr id="0" name=""/>
        <dsp:cNvSpPr/>
      </dsp:nvSpPr>
      <dsp:spPr>
        <a:xfrm>
          <a:off x="978652" y="3548235"/>
          <a:ext cx="533520" cy="2053224"/>
        </a:xfrm>
        <a:custGeom>
          <a:avLst/>
          <a:gdLst/>
          <a:ahLst/>
          <a:cxnLst/>
          <a:rect l="0" t="0" r="0" b="0"/>
          <a:pathLst>
            <a:path>
              <a:moveTo>
                <a:pt x="0" y="0"/>
              </a:moveTo>
              <a:lnTo>
                <a:pt x="266760" y="0"/>
              </a:lnTo>
              <a:lnTo>
                <a:pt x="266760" y="2053224"/>
              </a:lnTo>
              <a:lnTo>
                <a:pt x="533520" y="2053224"/>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kern="1200"/>
        </a:p>
      </dsp:txBody>
      <dsp:txXfrm>
        <a:off x="1192377" y="4521812"/>
        <a:ext cx="106070" cy="106070"/>
      </dsp:txXfrm>
    </dsp:sp>
    <dsp:sp modelId="{7D21B01C-81D1-4FB1-ADF3-7DD287DBFCD1}">
      <dsp:nvSpPr>
        <dsp:cNvPr id="0" name=""/>
        <dsp:cNvSpPr/>
      </dsp:nvSpPr>
      <dsp:spPr>
        <a:xfrm>
          <a:off x="4982056" y="4197449"/>
          <a:ext cx="489129" cy="96052"/>
        </a:xfrm>
        <a:custGeom>
          <a:avLst/>
          <a:gdLst/>
          <a:ahLst/>
          <a:cxnLst/>
          <a:rect l="0" t="0" r="0" b="0"/>
          <a:pathLst>
            <a:path>
              <a:moveTo>
                <a:pt x="0" y="0"/>
              </a:moveTo>
              <a:lnTo>
                <a:pt x="244564" y="0"/>
              </a:lnTo>
              <a:lnTo>
                <a:pt x="244564" y="96052"/>
              </a:lnTo>
              <a:lnTo>
                <a:pt x="489129" y="96052"/>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14159" y="4233013"/>
        <a:ext cx="24923" cy="24923"/>
      </dsp:txXfrm>
    </dsp:sp>
    <dsp:sp modelId="{2A1811F5-24E6-418E-ABB3-5D940E67CAC7}">
      <dsp:nvSpPr>
        <dsp:cNvPr id="0" name=""/>
        <dsp:cNvSpPr/>
      </dsp:nvSpPr>
      <dsp:spPr>
        <a:xfrm>
          <a:off x="978652" y="3548235"/>
          <a:ext cx="533520" cy="649213"/>
        </a:xfrm>
        <a:custGeom>
          <a:avLst/>
          <a:gdLst/>
          <a:ahLst/>
          <a:cxnLst/>
          <a:rect l="0" t="0" r="0" b="0"/>
          <a:pathLst>
            <a:path>
              <a:moveTo>
                <a:pt x="0" y="0"/>
              </a:moveTo>
              <a:lnTo>
                <a:pt x="266760" y="0"/>
              </a:lnTo>
              <a:lnTo>
                <a:pt x="266760" y="649213"/>
              </a:lnTo>
              <a:lnTo>
                <a:pt x="533520" y="649213"/>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224405" y="3851834"/>
        <a:ext cx="42015" cy="42015"/>
      </dsp:txXfrm>
    </dsp:sp>
    <dsp:sp modelId="{F1717D4B-C9A9-42DC-8B7C-E169ED82AB17}">
      <dsp:nvSpPr>
        <dsp:cNvPr id="0" name=""/>
        <dsp:cNvSpPr/>
      </dsp:nvSpPr>
      <dsp:spPr>
        <a:xfrm>
          <a:off x="4959021" y="3325186"/>
          <a:ext cx="512154" cy="91440"/>
        </a:xfrm>
        <a:custGeom>
          <a:avLst/>
          <a:gdLst/>
          <a:ahLst/>
          <a:cxnLst/>
          <a:rect l="0" t="0" r="0" b="0"/>
          <a:pathLst>
            <a:path>
              <a:moveTo>
                <a:pt x="0" y="56397"/>
              </a:moveTo>
              <a:lnTo>
                <a:pt x="256077" y="56397"/>
              </a:lnTo>
              <a:lnTo>
                <a:pt x="256077" y="45720"/>
              </a:lnTo>
              <a:lnTo>
                <a:pt x="512154" y="45720"/>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02291" y="3358099"/>
        <a:ext cx="25613" cy="25613"/>
      </dsp:txXfrm>
    </dsp:sp>
    <dsp:sp modelId="{188DE017-C54D-48C3-AB9F-C6C719C3DF49}">
      <dsp:nvSpPr>
        <dsp:cNvPr id="0" name=""/>
        <dsp:cNvSpPr/>
      </dsp:nvSpPr>
      <dsp:spPr>
        <a:xfrm>
          <a:off x="978652" y="3381583"/>
          <a:ext cx="533520" cy="166651"/>
        </a:xfrm>
        <a:custGeom>
          <a:avLst/>
          <a:gdLst/>
          <a:ahLst/>
          <a:cxnLst/>
          <a:rect l="0" t="0" r="0" b="0"/>
          <a:pathLst>
            <a:path>
              <a:moveTo>
                <a:pt x="0" y="166651"/>
              </a:moveTo>
              <a:lnTo>
                <a:pt x="266760" y="166651"/>
              </a:lnTo>
              <a:lnTo>
                <a:pt x="266760" y="0"/>
              </a:lnTo>
              <a:lnTo>
                <a:pt x="533520" y="0"/>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231439" y="3450936"/>
        <a:ext cx="27947" cy="27947"/>
      </dsp:txXfrm>
    </dsp:sp>
    <dsp:sp modelId="{F77CDA38-E6B5-4C0E-ABA4-5785A95060C8}">
      <dsp:nvSpPr>
        <dsp:cNvPr id="0" name=""/>
        <dsp:cNvSpPr/>
      </dsp:nvSpPr>
      <dsp:spPr>
        <a:xfrm>
          <a:off x="978652" y="3548235"/>
          <a:ext cx="533520" cy="3176699"/>
        </a:xfrm>
        <a:custGeom>
          <a:avLst/>
          <a:gdLst/>
          <a:ahLst/>
          <a:cxnLst/>
          <a:rect l="0" t="0" r="0" b="0"/>
          <a:pathLst>
            <a:path>
              <a:moveTo>
                <a:pt x="0" y="0"/>
              </a:moveTo>
              <a:lnTo>
                <a:pt x="266760" y="0"/>
              </a:lnTo>
              <a:lnTo>
                <a:pt x="266760" y="3176699"/>
              </a:lnTo>
              <a:lnTo>
                <a:pt x="533520" y="3176699"/>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tr-TR" sz="1100" kern="1200"/>
        </a:p>
      </dsp:txBody>
      <dsp:txXfrm>
        <a:off x="1164883" y="5056055"/>
        <a:ext cx="161059" cy="161059"/>
      </dsp:txXfrm>
    </dsp:sp>
    <dsp:sp modelId="{A7C8F852-67C3-4C66-BF24-6B04039E5307}">
      <dsp:nvSpPr>
        <dsp:cNvPr id="0" name=""/>
        <dsp:cNvSpPr/>
      </dsp:nvSpPr>
      <dsp:spPr>
        <a:xfrm>
          <a:off x="4960376" y="1570705"/>
          <a:ext cx="498074" cy="91440"/>
        </a:xfrm>
        <a:custGeom>
          <a:avLst/>
          <a:gdLst/>
          <a:ahLst/>
          <a:cxnLst/>
          <a:rect l="0" t="0" r="0" b="0"/>
          <a:pathLst>
            <a:path>
              <a:moveTo>
                <a:pt x="0" y="53771"/>
              </a:moveTo>
              <a:lnTo>
                <a:pt x="249037" y="53771"/>
              </a:lnTo>
              <a:lnTo>
                <a:pt x="249037" y="45720"/>
              </a:lnTo>
              <a:lnTo>
                <a:pt x="498074" y="45720"/>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196960" y="1603972"/>
        <a:ext cx="24906" cy="24906"/>
      </dsp:txXfrm>
    </dsp:sp>
    <dsp:sp modelId="{AC487728-2A5B-4D9C-B0EB-92DF72A738DA}">
      <dsp:nvSpPr>
        <dsp:cNvPr id="0" name=""/>
        <dsp:cNvSpPr/>
      </dsp:nvSpPr>
      <dsp:spPr>
        <a:xfrm>
          <a:off x="978652" y="1624476"/>
          <a:ext cx="562939" cy="1923758"/>
        </a:xfrm>
        <a:custGeom>
          <a:avLst/>
          <a:gdLst/>
          <a:ahLst/>
          <a:cxnLst/>
          <a:rect l="0" t="0" r="0" b="0"/>
          <a:pathLst>
            <a:path>
              <a:moveTo>
                <a:pt x="0" y="1923758"/>
              </a:moveTo>
              <a:lnTo>
                <a:pt x="281469" y="1923758"/>
              </a:lnTo>
              <a:lnTo>
                <a:pt x="281469" y="0"/>
              </a:lnTo>
              <a:lnTo>
                <a:pt x="562939" y="0"/>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kern="1200"/>
        </a:p>
      </dsp:txBody>
      <dsp:txXfrm>
        <a:off x="1210011" y="2536245"/>
        <a:ext cx="100221" cy="100221"/>
      </dsp:txXfrm>
    </dsp:sp>
    <dsp:sp modelId="{19ABCDC3-DE18-4FCC-9C03-B92CCBB2E596}">
      <dsp:nvSpPr>
        <dsp:cNvPr id="0" name=""/>
        <dsp:cNvSpPr/>
      </dsp:nvSpPr>
      <dsp:spPr>
        <a:xfrm>
          <a:off x="4955541" y="2377294"/>
          <a:ext cx="523010" cy="91440"/>
        </a:xfrm>
        <a:custGeom>
          <a:avLst/>
          <a:gdLst/>
          <a:ahLst/>
          <a:cxnLst/>
          <a:rect l="0" t="0" r="0" b="0"/>
          <a:pathLst>
            <a:path>
              <a:moveTo>
                <a:pt x="0" y="73242"/>
              </a:moveTo>
              <a:lnTo>
                <a:pt x="261505" y="73242"/>
              </a:lnTo>
              <a:lnTo>
                <a:pt x="261505" y="45720"/>
              </a:lnTo>
              <a:lnTo>
                <a:pt x="523010" y="45720"/>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03953" y="2409921"/>
        <a:ext cx="26186" cy="26186"/>
      </dsp:txXfrm>
    </dsp:sp>
    <dsp:sp modelId="{DEC4D8FB-4A85-491B-8574-EA017B6AFB34}">
      <dsp:nvSpPr>
        <dsp:cNvPr id="0" name=""/>
        <dsp:cNvSpPr/>
      </dsp:nvSpPr>
      <dsp:spPr>
        <a:xfrm>
          <a:off x="978652" y="2450536"/>
          <a:ext cx="533520" cy="1097698"/>
        </a:xfrm>
        <a:custGeom>
          <a:avLst/>
          <a:gdLst/>
          <a:ahLst/>
          <a:cxnLst/>
          <a:rect l="0" t="0" r="0" b="0"/>
          <a:pathLst>
            <a:path>
              <a:moveTo>
                <a:pt x="0" y="1097698"/>
              </a:moveTo>
              <a:lnTo>
                <a:pt x="266760" y="1097698"/>
              </a:lnTo>
              <a:lnTo>
                <a:pt x="266760" y="0"/>
              </a:lnTo>
              <a:lnTo>
                <a:pt x="533520" y="0"/>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214900" y="2968873"/>
        <a:ext cx="61024" cy="61024"/>
      </dsp:txXfrm>
    </dsp:sp>
    <dsp:sp modelId="{5EBE3CBD-DFDE-48B0-94C8-18ADC4794B21}">
      <dsp:nvSpPr>
        <dsp:cNvPr id="0" name=""/>
        <dsp:cNvSpPr/>
      </dsp:nvSpPr>
      <dsp:spPr>
        <a:xfrm>
          <a:off x="4967357" y="629433"/>
          <a:ext cx="521825" cy="91440"/>
        </a:xfrm>
        <a:custGeom>
          <a:avLst/>
          <a:gdLst/>
          <a:ahLst/>
          <a:cxnLst/>
          <a:rect l="0" t="0" r="0" b="0"/>
          <a:pathLst>
            <a:path>
              <a:moveTo>
                <a:pt x="0" y="50064"/>
              </a:moveTo>
              <a:lnTo>
                <a:pt x="260912" y="50064"/>
              </a:lnTo>
              <a:lnTo>
                <a:pt x="260912" y="45720"/>
              </a:lnTo>
              <a:lnTo>
                <a:pt x="521825" y="45720"/>
              </a:lnTo>
            </a:path>
          </a:pathLst>
        </a:custGeom>
        <a:noFill/>
        <a:ln w="25400" cap="flat" cmpd="sng" algn="ctr">
          <a:solidFill>
            <a:schemeClr val="accent1">
              <a:shade val="80000"/>
              <a:hueOff val="0"/>
              <a:satOff val="0"/>
              <a:lumOff val="0"/>
              <a:alphaOff val="0"/>
            </a:schemeClr>
          </a:solidFill>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215224" y="662107"/>
        <a:ext cx="26092" cy="26092"/>
      </dsp:txXfrm>
    </dsp:sp>
    <dsp:sp modelId="{75953957-079B-48C2-A98A-5025778C2634}">
      <dsp:nvSpPr>
        <dsp:cNvPr id="0" name=""/>
        <dsp:cNvSpPr/>
      </dsp:nvSpPr>
      <dsp:spPr>
        <a:xfrm>
          <a:off x="978652" y="679497"/>
          <a:ext cx="544942" cy="2868737"/>
        </a:xfrm>
        <a:custGeom>
          <a:avLst/>
          <a:gdLst/>
          <a:ahLst/>
          <a:cxnLst/>
          <a:rect l="0" t="0" r="0" b="0"/>
          <a:pathLst>
            <a:path>
              <a:moveTo>
                <a:pt x="0" y="2868737"/>
              </a:moveTo>
              <a:lnTo>
                <a:pt x="272471" y="2868737"/>
              </a:lnTo>
              <a:lnTo>
                <a:pt x="272471" y="0"/>
              </a:lnTo>
              <a:lnTo>
                <a:pt x="544942" y="0"/>
              </a:lnTo>
            </a:path>
          </a:pathLst>
        </a:custGeom>
        <a:noFill/>
        <a:ln w="25400" cap="flat" cmpd="sng" algn="ctr">
          <a:solidFill>
            <a:schemeClr val="accent1">
              <a:shade val="60000"/>
              <a:hueOff val="0"/>
              <a:satOff val="0"/>
              <a:lumOff val="0"/>
              <a:alphaOff val="0"/>
            </a:schemeClr>
          </a:solidFill>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tr-TR" sz="1000" kern="1200"/>
        </a:p>
      </dsp:txBody>
      <dsp:txXfrm>
        <a:off x="1178122" y="2040865"/>
        <a:ext cx="146001" cy="146001"/>
      </dsp:txXfrm>
    </dsp:sp>
    <dsp:sp modelId="{132CFC77-65F2-4D99-BAD8-B5DB1E87961C}">
      <dsp:nvSpPr>
        <dsp:cNvPr id="0" name=""/>
        <dsp:cNvSpPr/>
      </dsp:nvSpPr>
      <dsp:spPr>
        <a:xfrm rot="16200000">
          <a:off x="-2376973" y="3211610"/>
          <a:ext cx="6038001" cy="673250"/>
        </a:xfrm>
        <a:prstGeom prst="rect">
          <a:avLst/>
        </a:prstGeom>
        <a:solidFill>
          <a:srgbClr val="C0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a:t>DİŞ HEKİMLİĞİ VE SİSTEMİK HASTALIKLAR</a:t>
          </a:r>
        </a:p>
      </dsp:txBody>
      <dsp:txXfrm>
        <a:off x="-2376973" y="3211610"/>
        <a:ext cx="6038001" cy="673250"/>
      </dsp:txXfrm>
    </dsp:sp>
    <dsp:sp modelId="{E927C5E7-C446-4974-8DE9-C71B9F7344BB}">
      <dsp:nvSpPr>
        <dsp:cNvPr id="0" name=""/>
        <dsp:cNvSpPr/>
      </dsp:nvSpPr>
      <dsp:spPr>
        <a:xfrm>
          <a:off x="1523594" y="332656"/>
          <a:ext cx="3443762" cy="69368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KALP DAMAR SİSTEMİ HASTALIKLARI</a:t>
          </a:r>
        </a:p>
      </dsp:txBody>
      <dsp:txXfrm>
        <a:off x="1523594" y="332656"/>
        <a:ext cx="3443762" cy="693681"/>
      </dsp:txXfrm>
    </dsp:sp>
    <dsp:sp modelId="{AD669E7A-034C-43DE-87A8-027A110BBF7F}">
      <dsp:nvSpPr>
        <dsp:cNvPr id="0" name=""/>
        <dsp:cNvSpPr/>
      </dsp:nvSpPr>
      <dsp:spPr>
        <a:xfrm>
          <a:off x="5489183" y="94568"/>
          <a:ext cx="2856439" cy="1161168"/>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889000">
            <a:lnSpc>
              <a:spcPct val="90000"/>
            </a:lnSpc>
            <a:spcBef>
              <a:spcPct val="0"/>
            </a:spcBef>
            <a:spcAft>
              <a:spcPct val="35000"/>
            </a:spcAft>
          </a:pPr>
          <a:r>
            <a:rPr lang="tr-TR" sz="2000" b="1" kern="1200" dirty="0"/>
            <a:t>  </a:t>
          </a:r>
          <a:r>
            <a:rPr lang="tr-TR" sz="1400" b="1" kern="1200" dirty="0"/>
            <a:t>- ATEROSKLEROZ</a:t>
          </a:r>
        </a:p>
        <a:p>
          <a:pPr marL="0" lvl="0" indent="0" algn="l" defTabSz="889000">
            <a:lnSpc>
              <a:spcPct val="90000"/>
            </a:lnSpc>
            <a:spcBef>
              <a:spcPct val="0"/>
            </a:spcBef>
            <a:spcAft>
              <a:spcPct val="35000"/>
            </a:spcAft>
          </a:pPr>
          <a:r>
            <a:rPr lang="tr-TR" sz="1400" b="1" kern="1200" dirty="0"/>
            <a:t>  - KALP YETMEZLİĞİ</a:t>
          </a:r>
        </a:p>
        <a:p>
          <a:pPr marL="0" lvl="0" algn="l" defTabSz="889000">
            <a:lnSpc>
              <a:spcPct val="90000"/>
            </a:lnSpc>
            <a:spcBef>
              <a:spcPct val="0"/>
            </a:spcBef>
            <a:spcAft>
              <a:spcPct val="35000"/>
            </a:spcAft>
          </a:pPr>
          <a:r>
            <a:rPr lang="tr-TR" sz="1400" b="1" kern="1200" dirty="0"/>
            <a:t>  - HİPERTANSİYON</a:t>
          </a:r>
        </a:p>
        <a:p>
          <a:pPr marL="0" lvl="0" algn="l" defTabSz="889000">
            <a:lnSpc>
              <a:spcPct val="90000"/>
            </a:lnSpc>
            <a:spcBef>
              <a:spcPct val="0"/>
            </a:spcBef>
            <a:spcAft>
              <a:spcPct val="35000"/>
            </a:spcAft>
          </a:pPr>
          <a:r>
            <a:rPr lang="tr-TR" sz="1400" b="1" kern="1200" dirty="0"/>
            <a:t>  - ENDOKARDİT</a:t>
          </a:r>
        </a:p>
      </dsp:txBody>
      <dsp:txXfrm>
        <a:off x="5489183" y="94568"/>
        <a:ext cx="2856439" cy="1161168"/>
      </dsp:txXfrm>
    </dsp:sp>
    <dsp:sp modelId="{EA731955-4B8F-4BA8-96A4-4B9F072777F5}">
      <dsp:nvSpPr>
        <dsp:cNvPr id="0" name=""/>
        <dsp:cNvSpPr/>
      </dsp:nvSpPr>
      <dsp:spPr>
        <a:xfrm>
          <a:off x="1512173" y="2044471"/>
          <a:ext cx="3443367" cy="81213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SOLUNUM SİSTEMİ HASTALIKLARI</a:t>
          </a:r>
        </a:p>
      </dsp:txBody>
      <dsp:txXfrm>
        <a:off x="1512173" y="2044471"/>
        <a:ext cx="3443367" cy="812130"/>
      </dsp:txXfrm>
    </dsp:sp>
    <dsp:sp modelId="{C84214D8-4746-43AD-9194-C8DCDDD82679}">
      <dsp:nvSpPr>
        <dsp:cNvPr id="0" name=""/>
        <dsp:cNvSpPr/>
      </dsp:nvSpPr>
      <dsp:spPr>
        <a:xfrm>
          <a:off x="5478551" y="1989906"/>
          <a:ext cx="2866676" cy="866215"/>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tr-TR" sz="2000" b="1" kern="1200" dirty="0"/>
            <a:t>  </a:t>
          </a:r>
          <a:r>
            <a:rPr lang="tr-TR" sz="1400" b="1" kern="1200" dirty="0"/>
            <a:t>- KRONİK OBSTRÜKTİF AKCİĞER HAS.</a:t>
          </a:r>
        </a:p>
        <a:p>
          <a:pPr lvl="0" algn="l" defTabSz="889000">
            <a:lnSpc>
              <a:spcPct val="90000"/>
            </a:lnSpc>
            <a:spcBef>
              <a:spcPct val="0"/>
            </a:spcBef>
            <a:spcAft>
              <a:spcPct val="35000"/>
            </a:spcAft>
          </a:pPr>
          <a:r>
            <a:rPr lang="tr-TR" sz="1400" b="1" kern="1200" dirty="0"/>
            <a:t>  - ASTMA</a:t>
          </a:r>
        </a:p>
        <a:p>
          <a:pPr lvl="0" algn="l" defTabSz="889000">
            <a:lnSpc>
              <a:spcPct val="90000"/>
            </a:lnSpc>
            <a:spcBef>
              <a:spcPct val="0"/>
            </a:spcBef>
            <a:spcAft>
              <a:spcPct val="35000"/>
            </a:spcAft>
          </a:pPr>
          <a:r>
            <a:rPr lang="tr-TR" sz="1400" b="1" kern="1200" dirty="0"/>
            <a:t>  - TÜBERKÜLOZ</a:t>
          </a:r>
        </a:p>
      </dsp:txBody>
      <dsp:txXfrm>
        <a:off x="5478551" y="1989906"/>
        <a:ext cx="2866676" cy="866215"/>
      </dsp:txXfrm>
    </dsp:sp>
    <dsp:sp modelId="{7E97EABE-2D13-455E-AFEC-0CBD8DF05BD4}">
      <dsp:nvSpPr>
        <dsp:cNvPr id="0" name=""/>
        <dsp:cNvSpPr/>
      </dsp:nvSpPr>
      <dsp:spPr>
        <a:xfrm>
          <a:off x="1541591" y="1427781"/>
          <a:ext cx="3418784" cy="39339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KAN HASTALIKLARI</a:t>
          </a:r>
        </a:p>
      </dsp:txBody>
      <dsp:txXfrm>
        <a:off x="1541591" y="1427781"/>
        <a:ext cx="3418784" cy="393391"/>
      </dsp:txXfrm>
    </dsp:sp>
    <dsp:sp modelId="{88BDFD90-E184-46A0-9C82-5B2E5F613A62}">
      <dsp:nvSpPr>
        <dsp:cNvPr id="0" name=""/>
        <dsp:cNvSpPr/>
      </dsp:nvSpPr>
      <dsp:spPr>
        <a:xfrm>
          <a:off x="5458451" y="1344041"/>
          <a:ext cx="2891056" cy="544768"/>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tr-TR" sz="1800" b="1" kern="1200" dirty="0"/>
            <a:t>  </a:t>
          </a:r>
          <a:r>
            <a:rPr lang="tr-TR" sz="1400" b="1" kern="1200" dirty="0"/>
            <a:t>- HEMORAJİK HASTALIKLAR</a:t>
          </a:r>
        </a:p>
        <a:p>
          <a:pPr lvl="0" algn="l" defTabSz="800100">
            <a:lnSpc>
              <a:spcPct val="90000"/>
            </a:lnSpc>
            <a:spcBef>
              <a:spcPct val="0"/>
            </a:spcBef>
            <a:spcAft>
              <a:spcPct val="35000"/>
            </a:spcAft>
          </a:pPr>
          <a:r>
            <a:rPr lang="tr-TR" sz="1400" b="1" kern="1200" dirty="0"/>
            <a:t>   - ANEMİLER</a:t>
          </a:r>
        </a:p>
      </dsp:txBody>
      <dsp:txXfrm>
        <a:off x="5458451" y="1344041"/>
        <a:ext cx="2891056" cy="544768"/>
      </dsp:txXfrm>
    </dsp:sp>
    <dsp:sp modelId="{79FC87C3-1E54-4103-B4A0-1A25E4DE8671}">
      <dsp:nvSpPr>
        <dsp:cNvPr id="0" name=""/>
        <dsp:cNvSpPr/>
      </dsp:nvSpPr>
      <dsp:spPr>
        <a:xfrm>
          <a:off x="1512173" y="6591870"/>
          <a:ext cx="3511950" cy="26612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GEBELİK</a:t>
          </a:r>
        </a:p>
      </dsp:txBody>
      <dsp:txXfrm>
        <a:off x="1512173" y="6591870"/>
        <a:ext cx="3511950" cy="266129"/>
      </dsp:txXfrm>
    </dsp:sp>
    <dsp:sp modelId="{79C0304F-8E06-4DE2-8714-7EDAAE3991D6}">
      <dsp:nvSpPr>
        <dsp:cNvPr id="0" name=""/>
        <dsp:cNvSpPr/>
      </dsp:nvSpPr>
      <dsp:spPr>
        <a:xfrm>
          <a:off x="1512173" y="3068959"/>
          <a:ext cx="3446847" cy="62524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ENDOKRİN SİSTEM HASTALIKLARI</a:t>
          </a:r>
        </a:p>
      </dsp:txBody>
      <dsp:txXfrm>
        <a:off x="1512173" y="3068959"/>
        <a:ext cx="3446847" cy="625248"/>
      </dsp:txXfrm>
    </dsp:sp>
    <dsp:sp modelId="{F3B9F166-17C4-450C-8136-67AEE370CA22}">
      <dsp:nvSpPr>
        <dsp:cNvPr id="0" name=""/>
        <dsp:cNvSpPr/>
      </dsp:nvSpPr>
      <dsp:spPr>
        <a:xfrm>
          <a:off x="5471175" y="2934360"/>
          <a:ext cx="2846758" cy="873091"/>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tr-TR" sz="1400" b="1" kern="1200" dirty="0"/>
            <a:t>  - TİROİD BEZİ HASTALIKLARI</a:t>
          </a:r>
        </a:p>
        <a:p>
          <a:pPr lvl="0" algn="l" defTabSz="622300">
            <a:lnSpc>
              <a:spcPct val="90000"/>
            </a:lnSpc>
            <a:spcBef>
              <a:spcPct val="0"/>
            </a:spcBef>
            <a:spcAft>
              <a:spcPct val="35000"/>
            </a:spcAft>
          </a:pPr>
          <a:r>
            <a:rPr lang="tr-TR" sz="1400" b="1" kern="1200" dirty="0"/>
            <a:t>  - DİABETES MELLİTUS</a:t>
          </a:r>
        </a:p>
        <a:p>
          <a:pPr lvl="0" algn="l" defTabSz="622300">
            <a:lnSpc>
              <a:spcPct val="90000"/>
            </a:lnSpc>
            <a:spcBef>
              <a:spcPct val="0"/>
            </a:spcBef>
            <a:spcAft>
              <a:spcPct val="35000"/>
            </a:spcAft>
          </a:pPr>
          <a:r>
            <a:rPr lang="tr-TR" sz="1400" b="1" kern="1200" dirty="0"/>
            <a:t>  - KORTİKOSTEROİD TEDAVİSİ</a:t>
          </a:r>
        </a:p>
      </dsp:txBody>
      <dsp:txXfrm>
        <a:off x="5471175" y="2934360"/>
        <a:ext cx="2846758" cy="873091"/>
      </dsp:txXfrm>
    </dsp:sp>
    <dsp:sp modelId="{FB66823A-A286-451C-8D5E-09D632D98B6F}">
      <dsp:nvSpPr>
        <dsp:cNvPr id="0" name=""/>
        <dsp:cNvSpPr/>
      </dsp:nvSpPr>
      <dsp:spPr>
        <a:xfrm>
          <a:off x="1512173" y="3861048"/>
          <a:ext cx="3469882" cy="67280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GASTROİNTESTİNAL SİSTEM HASTALIKLARI</a:t>
          </a:r>
        </a:p>
      </dsp:txBody>
      <dsp:txXfrm>
        <a:off x="1512173" y="3861048"/>
        <a:ext cx="3469882" cy="672801"/>
      </dsp:txXfrm>
    </dsp:sp>
    <dsp:sp modelId="{4F07C21A-9F14-4C2C-9778-A9A28B0EF4F5}">
      <dsp:nvSpPr>
        <dsp:cNvPr id="0" name=""/>
        <dsp:cNvSpPr/>
      </dsp:nvSpPr>
      <dsp:spPr>
        <a:xfrm>
          <a:off x="5471186" y="3862132"/>
          <a:ext cx="2849245" cy="862739"/>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tr-TR" sz="1400" b="1" kern="1200" dirty="0"/>
            <a:t>  - PEPTİK ÜLSER</a:t>
          </a:r>
        </a:p>
        <a:p>
          <a:pPr lvl="0" algn="l" defTabSz="622300">
            <a:lnSpc>
              <a:spcPct val="90000"/>
            </a:lnSpc>
            <a:spcBef>
              <a:spcPct val="0"/>
            </a:spcBef>
            <a:spcAft>
              <a:spcPct val="35000"/>
            </a:spcAft>
          </a:pPr>
          <a:r>
            <a:rPr lang="tr-TR" sz="1400" b="1" kern="1200" dirty="0"/>
            <a:t>  - HEPATİT</a:t>
          </a:r>
        </a:p>
        <a:p>
          <a:pPr lvl="0" algn="l" defTabSz="622300">
            <a:lnSpc>
              <a:spcPct val="90000"/>
            </a:lnSpc>
            <a:spcBef>
              <a:spcPct val="0"/>
            </a:spcBef>
            <a:spcAft>
              <a:spcPct val="35000"/>
            </a:spcAft>
          </a:pPr>
          <a:r>
            <a:rPr lang="tr-TR" sz="1400" b="1" kern="1200" dirty="0"/>
            <a:t>  - KARACİĞER SİROZU</a:t>
          </a:r>
        </a:p>
      </dsp:txBody>
      <dsp:txXfrm>
        <a:off x="5471186" y="3862132"/>
        <a:ext cx="2849245" cy="862739"/>
      </dsp:txXfrm>
    </dsp:sp>
    <dsp:sp modelId="{D9F7B12A-A73C-46E2-8F16-1ED4A6AF22A2}">
      <dsp:nvSpPr>
        <dsp:cNvPr id="0" name=""/>
        <dsp:cNvSpPr/>
      </dsp:nvSpPr>
      <dsp:spPr>
        <a:xfrm>
          <a:off x="1512173" y="5445224"/>
          <a:ext cx="3501158" cy="31247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a:t>NÖROLOJİK HASTALIKLAR</a:t>
          </a:r>
        </a:p>
      </dsp:txBody>
      <dsp:txXfrm>
        <a:off x="1512173" y="5445224"/>
        <a:ext cx="3501158" cy="312471"/>
      </dsp:txXfrm>
    </dsp:sp>
    <dsp:sp modelId="{F191EEDD-E56F-4E9D-A87B-4371D7A27314}">
      <dsp:nvSpPr>
        <dsp:cNvPr id="0" name=""/>
        <dsp:cNvSpPr/>
      </dsp:nvSpPr>
      <dsp:spPr>
        <a:xfrm>
          <a:off x="5472605" y="5718264"/>
          <a:ext cx="2829156" cy="277861"/>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tr-TR" sz="1400" b="1" kern="1200" dirty="0"/>
            <a:t> - EPİLEPSİ</a:t>
          </a:r>
        </a:p>
      </dsp:txBody>
      <dsp:txXfrm>
        <a:off x="5472605" y="5718264"/>
        <a:ext cx="2829156" cy="277861"/>
      </dsp:txXfrm>
    </dsp:sp>
    <dsp:sp modelId="{C65A74CC-595F-4F4E-98CC-13890438679A}">
      <dsp:nvSpPr>
        <dsp:cNvPr id="0" name=""/>
        <dsp:cNvSpPr/>
      </dsp:nvSpPr>
      <dsp:spPr>
        <a:xfrm>
          <a:off x="1512173" y="4653135"/>
          <a:ext cx="3483076" cy="69714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VENERAL HASTALIKLAR</a:t>
          </a:r>
        </a:p>
      </dsp:txBody>
      <dsp:txXfrm>
        <a:off x="1512173" y="4653135"/>
        <a:ext cx="3483076" cy="697141"/>
      </dsp:txXfrm>
    </dsp:sp>
    <dsp:sp modelId="{99C2B1C1-A34F-431C-A8E4-57BA6B745530}">
      <dsp:nvSpPr>
        <dsp:cNvPr id="0" name=""/>
        <dsp:cNvSpPr/>
      </dsp:nvSpPr>
      <dsp:spPr>
        <a:xfrm>
          <a:off x="5467012" y="4749595"/>
          <a:ext cx="2847238" cy="915255"/>
        </a:xfrm>
        <a:prstGeom prst="rect">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tr-TR" sz="1400" b="1" kern="1200" dirty="0"/>
            <a:t> - SİFİLİZ</a:t>
          </a:r>
        </a:p>
        <a:p>
          <a:pPr lvl="0" algn="l" defTabSz="622300">
            <a:lnSpc>
              <a:spcPct val="90000"/>
            </a:lnSpc>
            <a:spcBef>
              <a:spcPct val="0"/>
            </a:spcBef>
            <a:spcAft>
              <a:spcPct val="35000"/>
            </a:spcAft>
          </a:pPr>
          <a:r>
            <a:rPr lang="tr-TR" sz="1400" b="1" kern="1200" dirty="0"/>
            <a:t> - GONORE</a:t>
          </a:r>
        </a:p>
        <a:p>
          <a:pPr lvl="0" algn="l" defTabSz="622300">
            <a:lnSpc>
              <a:spcPct val="90000"/>
            </a:lnSpc>
            <a:spcBef>
              <a:spcPct val="0"/>
            </a:spcBef>
            <a:spcAft>
              <a:spcPct val="35000"/>
            </a:spcAft>
          </a:pPr>
          <a:r>
            <a:rPr lang="tr-TR" sz="1400" b="1" kern="1200" dirty="0"/>
            <a:t> - HERPES SİMPLEKS</a:t>
          </a:r>
        </a:p>
      </dsp:txBody>
      <dsp:txXfrm>
        <a:off x="5467012" y="4749595"/>
        <a:ext cx="2847238" cy="915255"/>
      </dsp:txXfrm>
    </dsp:sp>
    <dsp:sp modelId="{0540758E-8733-4F9D-AAD4-79AFF8355CBB}">
      <dsp:nvSpPr>
        <dsp:cNvPr id="0" name=""/>
        <dsp:cNvSpPr/>
      </dsp:nvSpPr>
      <dsp:spPr>
        <a:xfrm>
          <a:off x="1512173" y="5877273"/>
          <a:ext cx="3507958" cy="32543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AİDS</a:t>
          </a:r>
        </a:p>
      </dsp:txBody>
      <dsp:txXfrm>
        <a:off x="1512173" y="5877273"/>
        <a:ext cx="3507958" cy="325436"/>
      </dsp:txXfrm>
    </dsp:sp>
    <dsp:sp modelId="{E331451B-9A93-4358-9AE0-93BD12C6EC9D}">
      <dsp:nvSpPr>
        <dsp:cNvPr id="0" name=""/>
        <dsp:cNvSpPr/>
      </dsp:nvSpPr>
      <dsp:spPr>
        <a:xfrm>
          <a:off x="1512173" y="6237313"/>
          <a:ext cx="3507958" cy="32543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RADYASYON</a:t>
          </a:r>
        </a:p>
      </dsp:txBody>
      <dsp:txXfrm>
        <a:off x="1512173" y="6237313"/>
        <a:ext cx="3507958" cy="325436"/>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Alt 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79429053-DC2A-4342-ADD4-2FD729D91E2C}" type="slidenum">
              <a:rPr/>
              <a:t>‹#›</a:t>
            </a:fld>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Slayt Görüntüsü Yer Tutucusu">
            <a:extLst>
              <a:ext uri="{FF2B5EF4-FFF2-40B4-BE49-F238E27FC236}">
                <a16:creationId xmlns:a16="http://schemas.microsoft.com/office/drawing/2014/main" xmlns="" id="{1D07D1B9-C3CD-49B1-8F00-C6203DE460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Not Yer Tutucusu">
            <a:extLst>
              <a:ext uri="{FF2B5EF4-FFF2-40B4-BE49-F238E27FC236}">
                <a16:creationId xmlns:a16="http://schemas.microsoft.com/office/drawing/2014/main" xmlns="" id="{E35550F7-B4C6-410A-9D20-9AFEEDAAD9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a:p>
        </p:txBody>
      </p:sp>
      <p:sp>
        <p:nvSpPr>
          <p:cNvPr id="88068" name="3 Slayt Numarası Yer Tutucusu">
            <a:extLst>
              <a:ext uri="{FF2B5EF4-FFF2-40B4-BE49-F238E27FC236}">
                <a16:creationId xmlns:a16="http://schemas.microsoft.com/office/drawing/2014/main" xmlns="" id="{6B7D32E0-5295-4221-B610-9F7424C35A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34BFDC-A309-4DE9-946B-5D814D6776CA}" type="slidenum">
              <a:rPr lang="tr-TR" altLang="tr-TR">
                <a:latin typeface="Calibri" panose="020F0502020204030204" pitchFamily="34" charset="0"/>
              </a:rPr>
              <a:pPr eaLnBrk="1" hangingPunct="1"/>
              <a:t>171</a:t>
            </a:fld>
            <a:endParaRPr lang="tr-TR" altLang="tr-TR">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21" name="köşegenler"/>
          <p:cNvGrpSpPr/>
          <p:nvPr/>
        </p:nvGrpSpPr>
        <p:grpSpPr>
          <a:xfrm>
            <a:off x="7516443" y="4145281"/>
            <a:ext cx="4686117" cy="2731407"/>
            <a:chOff x="5638800" y="3108960"/>
            <a:chExt cx="3515503" cy="2048555"/>
          </a:xfrm>
        </p:grpSpPr>
        <p:cxnSp>
          <p:nvCxnSpPr>
            <p:cNvPr id="14" name="Düz Bağlayıcı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Düz Bağlayıcı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Düz Bağlayıcı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alt çizgiler"/>
          <p:cNvGrpSpPr/>
          <p:nvPr/>
        </p:nvGrpSpPr>
        <p:grpSpPr>
          <a:xfrm>
            <a:off x="-8916" y="6057149"/>
            <a:ext cx="5498726" cy="820207"/>
            <a:chOff x="-6689" y="4553748"/>
            <a:chExt cx="4125119" cy="615155"/>
          </a:xfrm>
        </p:grpSpPr>
        <p:sp>
          <p:nvSpPr>
            <p:cNvPr id="9" name="Serbest Biçi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sp>
          <p:nvSpPr>
            <p:cNvPr id="10" name="Serbest 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sp>
          <p:nvSpPr>
            <p:cNvPr id="11" name="Serbest Biçi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grpSp>
      <p:sp>
        <p:nvSpPr>
          <p:cNvPr id="2" name="Başlık 1"/>
          <p:cNvSpPr>
            <a:spLocks noGrp="1"/>
          </p:cNvSpPr>
          <p:nvPr>
            <p:ph type="ctrTitle"/>
          </p:nvPr>
        </p:nvSpPr>
        <p:spPr>
          <a:xfrm>
            <a:off x="1625176" y="584200"/>
            <a:ext cx="8735325" cy="2000251"/>
          </a:xfrm>
        </p:spPr>
        <p:txBody>
          <a:bodyPr rtlCol="0">
            <a:normAutofit/>
          </a:bodyPr>
          <a:lstStyle>
            <a:lvl1pPr algn="l" rtl="0">
              <a:defRPr sz="5400"/>
            </a:lvl1pPr>
          </a:lstStyle>
          <a:p>
            <a:pPr rtl="0"/>
            <a:r>
              <a:rPr lang="tr-TR"/>
              <a:t>Asıl başlık stilini düzenlemek için tıklayın</a:t>
            </a:r>
            <a:endParaRPr/>
          </a:p>
        </p:txBody>
      </p:sp>
      <p:sp>
        <p:nvSpPr>
          <p:cNvPr id="3" name="Alt Başlık 2"/>
          <p:cNvSpPr>
            <a:spLocks noGrp="1"/>
          </p:cNvSpPr>
          <p:nvPr>
            <p:ph type="subTitle" idx="1"/>
          </p:nvPr>
        </p:nvSpPr>
        <p:spPr>
          <a:xfrm>
            <a:off x="1625176" y="2616200"/>
            <a:ext cx="8735325" cy="1752600"/>
          </a:xfrm>
        </p:spPr>
        <p:txBody>
          <a:bodyPr rtlCol="0">
            <a:normAutofit/>
          </a:bodyPr>
          <a:lstStyle>
            <a:lvl1pPr marL="0" indent="0" algn="l" rtl="0">
              <a:spcBef>
                <a:spcPts val="0"/>
              </a:spcBef>
              <a:buNone/>
              <a:defRPr sz="2800" cap="all" spc="200" baseline="0">
                <a:solidFill>
                  <a:schemeClr val="accent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tr-TR"/>
              <a:t>Asıl alt başlık stilini düzenlemek için tıklayın</a:t>
            </a:r>
            <a:endParaRPr/>
          </a:p>
        </p:txBody>
      </p:sp>
      <p:sp>
        <p:nvSpPr>
          <p:cNvPr id="22" name="Tarih Yer Tutucusu 21"/>
          <p:cNvSpPr>
            <a:spLocks noGrp="1"/>
          </p:cNvSpPr>
          <p:nvPr>
            <p:ph type="dt" sz="half" idx="10"/>
          </p:nvPr>
        </p:nvSpPr>
        <p:spPr/>
        <p:txBody>
          <a:bodyPr rtlCol="0"/>
          <a:lstStyle/>
          <a:p>
            <a:pPr rtl="0"/>
            <a:r>
              <a:rPr lang="en-US"/>
              <a:t>01.08.2016</a:t>
            </a:r>
            <a:endParaRPr/>
          </a:p>
        </p:txBody>
      </p:sp>
      <p:sp>
        <p:nvSpPr>
          <p:cNvPr id="23" name="Alt Bilgi Yer Tutucusu 22"/>
          <p:cNvSpPr>
            <a:spLocks noGrp="1"/>
          </p:cNvSpPr>
          <p:nvPr>
            <p:ph type="ftr" sz="quarter" idx="11"/>
          </p:nvPr>
        </p:nvSpPr>
        <p:spPr/>
        <p:txBody>
          <a:bodyPr rtlCol="0"/>
          <a:lstStyle/>
          <a:p>
            <a:pPr rtl="0"/>
            <a:endParaRPr/>
          </a:p>
        </p:txBody>
      </p:sp>
      <p:sp>
        <p:nvSpPr>
          <p:cNvPr id="24" name="Slayt Numarası Yer Tutucusu 23"/>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İçerik Yer Tutucusu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11" name="köşegenler"/>
          <p:cNvGrpSpPr/>
          <p:nvPr/>
        </p:nvGrpSpPr>
        <p:grpSpPr>
          <a:xfrm>
            <a:off x="7516443" y="4145281"/>
            <a:ext cx="4686117" cy="2731407"/>
            <a:chOff x="5638800" y="3108960"/>
            <a:chExt cx="3515503" cy="2048555"/>
          </a:xfrm>
        </p:grpSpPr>
        <p:cxnSp>
          <p:nvCxnSpPr>
            <p:cNvPr id="12" name="Düz Bağlayıcı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Düz Bağlayıcı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Düz Bağlayıcı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Başlık 1"/>
          <p:cNvSpPr>
            <a:spLocks noGrp="1"/>
          </p:cNvSpPr>
          <p:nvPr>
            <p:ph type="title"/>
          </p:nvPr>
        </p:nvSpPr>
        <p:spPr>
          <a:xfrm>
            <a:off x="1625177" y="2209801"/>
            <a:ext cx="8938472" cy="2764335"/>
          </a:xfrm>
        </p:spPr>
        <p:txBody>
          <a:bodyPr rtlCol="0" anchor="b">
            <a:normAutofit/>
          </a:bodyPr>
          <a:lstStyle>
            <a:lvl1pPr algn="l" rtl="0">
              <a:defRPr sz="5400" b="0" cap="none" baseline="0"/>
            </a:lvl1pPr>
          </a:lstStyle>
          <a:p>
            <a:pPr rtl="0"/>
            <a:r>
              <a:rPr lang="tr-TR"/>
              <a:t>Asıl başlık stilini düzenlemek için tıklayın</a:t>
            </a:r>
            <a:endParaRPr/>
          </a:p>
        </p:txBody>
      </p:sp>
      <p:sp>
        <p:nvSpPr>
          <p:cNvPr id="3" name="Metin Yer Tutucusu 2"/>
          <p:cNvSpPr>
            <a:spLocks noGrp="1"/>
          </p:cNvSpPr>
          <p:nvPr>
            <p:ph type="body" idx="1"/>
          </p:nvPr>
        </p:nvSpPr>
        <p:spPr>
          <a:xfrm>
            <a:off x="1625176" y="4951266"/>
            <a:ext cx="7069519" cy="1220933"/>
          </a:xfrm>
        </p:spPr>
        <p:txBody>
          <a:bodyPr rtlCol="0" anchor="t">
            <a:normAutofit/>
          </a:bodyPr>
          <a:lstStyle>
            <a:lvl1pPr marL="0" indent="0" algn="l" rtl="0">
              <a:spcBef>
                <a:spcPts val="0"/>
              </a:spcBef>
              <a:buNone/>
              <a:defRPr sz="2800" cap="all" spc="200" baseline="0">
                <a:solidFill>
                  <a:schemeClr val="accent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tr-TR"/>
              <a:t>Asıl metin stillerini düzenle</a:t>
            </a: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İçerik Yer Tutucusu 2"/>
          <p:cNvSpPr>
            <a:spLocks noGrp="1"/>
          </p:cNvSpPr>
          <p:nvPr>
            <p:ph sz="half" idx="1"/>
          </p:nvPr>
        </p:nvSpPr>
        <p:spPr>
          <a:xfrm>
            <a:off x="1218883"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İçerik Yer Tutucusu 3"/>
          <p:cNvSpPr>
            <a:spLocks noGrp="1"/>
          </p:cNvSpPr>
          <p:nvPr>
            <p:ph sz="half" idx="2"/>
          </p:nvPr>
        </p:nvSpPr>
        <p:spPr>
          <a:xfrm>
            <a:off x="6500707"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a:lvl8pPr>
            <a:lvl9pPr algn="l" rtl="0">
              <a:defRPr sz="20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lgn="l" rtl="0">
              <a:defRPr/>
            </a:lvl1pPr>
          </a:lstStyle>
          <a:p>
            <a:pPr rtl="0"/>
            <a:r>
              <a:rPr lang="tr-TR"/>
              <a:t>Asıl başlık stilini düzenlemek için tıklayın</a:t>
            </a:r>
            <a:endParaRPr/>
          </a:p>
        </p:txBody>
      </p:sp>
      <p:sp>
        <p:nvSpPr>
          <p:cNvPr id="3" name="Metin Yer Tutucusu 2"/>
          <p:cNvSpPr>
            <a:spLocks noGrp="1"/>
          </p:cNvSpPr>
          <p:nvPr>
            <p:ph type="body" idx="1"/>
          </p:nvPr>
        </p:nvSpPr>
        <p:spPr>
          <a:xfrm>
            <a:off x="1218883"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tr-TR"/>
              <a:t>Asıl metin stillerini düzenle</a:t>
            </a:r>
          </a:p>
        </p:txBody>
      </p:sp>
      <p:sp>
        <p:nvSpPr>
          <p:cNvPr id="4" name="İçerik Yer Tutucusu 3"/>
          <p:cNvSpPr>
            <a:spLocks noGrp="1"/>
          </p:cNvSpPr>
          <p:nvPr>
            <p:ph sz="half" idx="2"/>
          </p:nvPr>
        </p:nvSpPr>
        <p:spPr>
          <a:xfrm>
            <a:off x="1218883"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baseline="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Metin Yer Tutucusu 4"/>
          <p:cNvSpPr>
            <a:spLocks noGrp="1"/>
          </p:cNvSpPr>
          <p:nvPr>
            <p:ph type="body" sz="quarter" idx="3"/>
          </p:nvPr>
        </p:nvSpPr>
        <p:spPr>
          <a:xfrm>
            <a:off x="6496644"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tr-TR"/>
              <a:t>Asıl metin stillerini düzenle</a:t>
            </a:r>
          </a:p>
        </p:txBody>
      </p:sp>
      <p:sp>
        <p:nvSpPr>
          <p:cNvPr id="6" name="İçerik Yer Tutucusu 5"/>
          <p:cNvSpPr>
            <a:spLocks noGrp="1"/>
          </p:cNvSpPr>
          <p:nvPr>
            <p:ph sz="quarter" idx="4"/>
          </p:nvPr>
        </p:nvSpPr>
        <p:spPr>
          <a:xfrm>
            <a:off x="6500707"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baseline="0"/>
            </a:lvl6pPr>
            <a:lvl7pPr algn="l" rtl="0">
              <a:defRPr sz="2000" baseline="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7" name="Tarih Yer Tutucusu 6"/>
          <p:cNvSpPr>
            <a:spLocks noGrp="1"/>
          </p:cNvSpPr>
          <p:nvPr>
            <p:ph type="dt" sz="half" idx="10"/>
          </p:nvPr>
        </p:nvSpPr>
        <p:spPr/>
        <p:txBody>
          <a:bodyPr rtlCol="0"/>
          <a:lstStyle/>
          <a:p>
            <a:pPr rtl="0"/>
            <a:r>
              <a:rPr lang="en-US"/>
              <a:t>01.08.2016</a:t>
            </a:r>
            <a:endParaRPr/>
          </a:p>
        </p:txBody>
      </p:sp>
      <p:sp>
        <p:nvSpPr>
          <p:cNvPr id="8" name="Alt Bilgi Yer Tutucusu 7"/>
          <p:cNvSpPr>
            <a:spLocks noGrp="1"/>
          </p:cNvSpPr>
          <p:nvPr>
            <p:ph type="ftr" sz="quarter" idx="11"/>
          </p:nvPr>
        </p:nvSpPr>
        <p:spPr/>
        <p:txBody>
          <a:bodyPr rtlCol="0"/>
          <a:lstStyle/>
          <a:p>
            <a:pPr rtl="0"/>
            <a:endParaRPr/>
          </a:p>
        </p:txBody>
      </p:sp>
      <p:sp>
        <p:nvSpPr>
          <p:cNvPr id="9" name="Slayt Numarası Yer Tutucusu 8"/>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Tarih Yer Tutucusu 2"/>
          <p:cNvSpPr>
            <a:spLocks noGrp="1"/>
          </p:cNvSpPr>
          <p:nvPr>
            <p:ph type="dt" sz="half" idx="10"/>
          </p:nvPr>
        </p:nvSpPr>
        <p:spPr/>
        <p:txBody>
          <a:bodyPr rtlCol="0"/>
          <a:lstStyle/>
          <a:p>
            <a:pPr rtl="0"/>
            <a:r>
              <a:rPr lang="en-US"/>
              <a:t>01.08.2016</a:t>
            </a:r>
            <a:endParaRPr/>
          </a:p>
        </p:txBody>
      </p:sp>
      <p:sp>
        <p:nvSpPr>
          <p:cNvPr id="4" name="Alt Bilgi Yer Tutucusu 3"/>
          <p:cNvSpPr>
            <a:spLocks noGrp="1"/>
          </p:cNvSpPr>
          <p:nvPr>
            <p:ph type="ftr" sz="quarter" idx="11"/>
          </p:nvPr>
        </p:nvSpPr>
        <p:spPr/>
        <p:txBody>
          <a:bodyPr rtlCol="0"/>
          <a:lstStyle/>
          <a:p>
            <a:pPr rtl="0"/>
            <a:endParaRPr/>
          </a:p>
        </p:txBody>
      </p:sp>
      <p:sp>
        <p:nvSpPr>
          <p:cNvPr id="5" name="Slayt Numarası Yer Tutucusu 4"/>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p:cNvSpPr>
            <a:spLocks noGrp="1"/>
          </p:cNvSpPr>
          <p:nvPr>
            <p:ph type="dt" sz="half" idx="10"/>
          </p:nvPr>
        </p:nvSpPr>
        <p:spPr/>
        <p:txBody>
          <a:bodyPr rtlCol="0"/>
          <a:lstStyle/>
          <a:p>
            <a:pPr rtl="0"/>
            <a:r>
              <a:rPr lang="en-US"/>
              <a:t>01.08.2016</a:t>
            </a:r>
            <a:endParaRPr/>
          </a:p>
        </p:txBody>
      </p:sp>
      <p:sp>
        <p:nvSpPr>
          <p:cNvPr id="3" name="Alt Bilgi Yer Tutucusu 2"/>
          <p:cNvSpPr>
            <a:spLocks noGrp="1"/>
          </p:cNvSpPr>
          <p:nvPr>
            <p:ph type="ftr" sz="quarter" idx="11"/>
          </p:nvPr>
        </p:nvSpPr>
        <p:spPr/>
        <p:txBody>
          <a:bodyPr rtlCol="0"/>
          <a:lstStyle/>
          <a:p>
            <a:pPr rtl="0"/>
            <a:endParaRPr/>
          </a:p>
        </p:txBody>
      </p:sp>
      <p:sp>
        <p:nvSpPr>
          <p:cNvPr id="4" name="Slayt Numarası Yer Tutucusu 3"/>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tr-TR"/>
              <a:t>Asıl başlık stilini düzenlemek için tıklayın</a:t>
            </a:r>
            <a:endParaRPr/>
          </a:p>
        </p:txBody>
      </p:sp>
      <p:sp>
        <p:nvSpPr>
          <p:cNvPr id="4" name="Metin Yer Tutucusu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tr-TR"/>
              <a:t>Asıl metin stillerini düzenle</a:t>
            </a:r>
          </a:p>
        </p:txBody>
      </p:sp>
      <p:sp>
        <p:nvSpPr>
          <p:cNvPr id="3" name="İçerik Yer Tutucusu 2"/>
          <p:cNvSpPr>
            <a:spLocks noGrp="1"/>
          </p:cNvSpPr>
          <p:nvPr>
            <p:ph idx="1"/>
          </p:nvPr>
        </p:nvSpPr>
        <p:spPr>
          <a:xfrm>
            <a:off x="5484971" y="584200"/>
            <a:ext cx="6094413" cy="558800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tr-TR"/>
              <a:t>Asıl başlık stilini düzenlemek için tıklayın</a:t>
            </a:r>
            <a:endParaRPr/>
          </a:p>
        </p:txBody>
      </p:sp>
      <p:sp>
        <p:nvSpPr>
          <p:cNvPr id="4" name="Metin Yer Tutucusu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tr-TR"/>
              <a:t>Asıl metin stillerini düzenle</a:t>
            </a:r>
          </a:p>
        </p:txBody>
      </p:sp>
      <p:sp>
        <p:nvSpPr>
          <p:cNvPr id="3" name="Resim Yer Tutucusu 2" descr="Resim eklemek için boş yer tutucu. Yer tutucuya tıklayın ve eklemek istediğiniz resmi seçin."/>
          <p:cNvSpPr>
            <a:spLocks noGrp="1"/>
          </p:cNvSpPr>
          <p:nvPr>
            <p:ph type="pic" idx="1"/>
          </p:nvPr>
        </p:nvSpPr>
        <p:spPr>
          <a:xfrm>
            <a:off x="5484971" y="584200"/>
            <a:ext cx="6094413" cy="5588000"/>
          </a:xfrm>
          <a:ln w="12700">
            <a:solidFill>
              <a:schemeClr val="bg1">
                <a:lumMod val="75000"/>
                <a:lumOff val="25000"/>
              </a:schemeClr>
            </a:solidFill>
            <a:miter lim="800000"/>
          </a:ln>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tr-TR"/>
              <a:t>Resim eklemek için simgeye tıklayın</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Dikey Metin Yer Tutucusu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6898" y="584200"/>
            <a:ext cx="2742486" cy="5588000"/>
          </a:xfrm>
        </p:spPr>
        <p:txBody>
          <a:bodyPr vert="eaVert" rtlCol="0"/>
          <a:lstStyle/>
          <a:p>
            <a:pPr rtl="0"/>
            <a:r>
              <a:rPr lang="tr-TR"/>
              <a:t>Asıl başlık stilini düzenlemek için tıklayın</a:t>
            </a:r>
            <a:endParaRPr/>
          </a:p>
        </p:txBody>
      </p:sp>
      <p:sp>
        <p:nvSpPr>
          <p:cNvPr id="3" name="Dikey Metin Yer Tutucusu 2"/>
          <p:cNvSpPr>
            <a:spLocks noGrp="1"/>
          </p:cNvSpPr>
          <p:nvPr>
            <p:ph type="body" orient="vert" idx="1"/>
          </p:nvPr>
        </p:nvSpPr>
        <p:spPr>
          <a:xfrm>
            <a:off x="1218882" y="584200"/>
            <a:ext cx="7414869" cy="55880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Başlık, Metin ve Medya Klib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4AB12E9-3DE2-433D-8559-1929CBD4BB2A}"/>
              </a:ext>
            </a:extLst>
          </p:cNvPr>
          <p:cNvSpPr>
            <a:spLocks noGrp="1"/>
          </p:cNvSpPr>
          <p:nvPr>
            <p:ph type="title"/>
          </p:nvPr>
        </p:nvSpPr>
        <p:spPr>
          <a:xfrm>
            <a:off x="2234618" y="457200"/>
            <a:ext cx="9344766" cy="1295400"/>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7CF4D2C7-DB68-4EFB-BDEA-A34D092B849B}"/>
              </a:ext>
            </a:extLst>
          </p:cNvPr>
          <p:cNvSpPr>
            <a:spLocks noGrp="1"/>
          </p:cNvSpPr>
          <p:nvPr>
            <p:ph type="body" sz="half" idx="1"/>
          </p:nvPr>
        </p:nvSpPr>
        <p:spPr>
          <a:xfrm>
            <a:off x="2234618" y="1981200"/>
            <a:ext cx="4570809" cy="4114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dya Yer Tutucusu 3">
            <a:extLst>
              <a:ext uri="{FF2B5EF4-FFF2-40B4-BE49-F238E27FC236}">
                <a16:creationId xmlns:a16="http://schemas.microsoft.com/office/drawing/2014/main" xmlns="" id="{A3100832-2739-4B2B-A2AB-BB74351FE561}"/>
              </a:ext>
            </a:extLst>
          </p:cNvPr>
          <p:cNvSpPr>
            <a:spLocks noGrp="1"/>
          </p:cNvSpPr>
          <p:nvPr>
            <p:ph type="media" sz="half" idx="2"/>
          </p:nvPr>
        </p:nvSpPr>
        <p:spPr>
          <a:xfrm>
            <a:off x="7008575" y="1981200"/>
            <a:ext cx="4570809" cy="4114800"/>
          </a:xfrm>
        </p:spPr>
        <p:txBody>
          <a:bodyPr/>
          <a:lstStyle/>
          <a:p>
            <a:endParaRPr lang="tr-TR"/>
          </a:p>
        </p:txBody>
      </p:sp>
      <p:sp>
        <p:nvSpPr>
          <p:cNvPr id="5" name="Alt Bilgi Yer Tutucusu 4">
            <a:extLst>
              <a:ext uri="{FF2B5EF4-FFF2-40B4-BE49-F238E27FC236}">
                <a16:creationId xmlns:a16="http://schemas.microsoft.com/office/drawing/2014/main" xmlns="" id="{E25FDC65-1791-4666-AE00-069BFBCB8BF9}"/>
              </a:ext>
            </a:extLst>
          </p:cNvPr>
          <p:cNvSpPr>
            <a:spLocks noGrp="1"/>
          </p:cNvSpPr>
          <p:nvPr>
            <p:ph type="ftr" sz="quarter" idx="10"/>
          </p:nvPr>
        </p:nvSpPr>
        <p:spPr>
          <a:xfrm>
            <a:off x="4164515" y="6248400"/>
            <a:ext cx="3859795" cy="457200"/>
          </a:xfrm>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BEF0AD52-583A-409B-8277-57E18271ABA2}"/>
              </a:ext>
            </a:extLst>
          </p:cNvPr>
          <p:cNvSpPr>
            <a:spLocks noGrp="1"/>
          </p:cNvSpPr>
          <p:nvPr>
            <p:ph type="sldNum" sz="quarter" idx="11"/>
          </p:nvPr>
        </p:nvSpPr>
        <p:spPr>
          <a:xfrm>
            <a:off x="8735325" y="6248400"/>
            <a:ext cx="2844059" cy="457200"/>
          </a:xfrm>
        </p:spPr>
        <p:txBody>
          <a:bodyPr/>
          <a:lstStyle>
            <a:lvl1pPr>
              <a:defRPr/>
            </a:lvl1pPr>
          </a:lstStyle>
          <a:p>
            <a:fld id="{6AF5B2EC-158E-47F6-A1ED-9828C3053181}" type="slidenum">
              <a:rPr lang="tr-TR" altLang="tr-TR"/>
              <a:pPr/>
              <a:t>‹#›</a:t>
            </a:fld>
            <a:endParaRPr lang="tr-TR" altLang="tr-TR"/>
          </a:p>
        </p:txBody>
      </p:sp>
      <p:sp>
        <p:nvSpPr>
          <p:cNvPr id="7" name="Veri Yer Tutucusu 6">
            <a:extLst>
              <a:ext uri="{FF2B5EF4-FFF2-40B4-BE49-F238E27FC236}">
                <a16:creationId xmlns:a16="http://schemas.microsoft.com/office/drawing/2014/main" xmlns="" id="{90847280-08ED-4617-B38D-10082D188982}"/>
              </a:ext>
            </a:extLst>
          </p:cNvPr>
          <p:cNvSpPr>
            <a:spLocks noGrp="1"/>
          </p:cNvSpPr>
          <p:nvPr>
            <p:ph type="dt" sz="half" idx="12"/>
          </p:nvPr>
        </p:nvSpPr>
        <p:spPr>
          <a:xfrm>
            <a:off x="609441" y="6245225"/>
            <a:ext cx="2844059" cy="476250"/>
          </a:xfrm>
        </p:spPr>
        <p:txBody>
          <a:bodyPr/>
          <a:lstStyle>
            <a:lvl1pPr>
              <a:defRPr/>
            </a:lvl1pPr>
          </a:lstStyle>
          <a:p>
            <a:endParaRPr lang="tr-TR" altLang="tr-TR"/>
          </a:p>
        </p:txBody>
      </p:sp>
    </p:spTree>
    <p:extLst>
      <p:ext uri="{BB962C8B-B14F-4D97-AF65-F5344CB8AC3E}">
        <p14:creationId xmlns:p14="http://schemas.microsoft.com/office/powerpoint/2010/main" val="2987406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64E4D12-82E8-4BFB-9475-27A18A34B770}"/>
              </a:ext>
            </a:extLst>
          </p:cNvPr>
          <p:cNvSpPr>
            <a:spLocks noGrp="1"/>
          </p:cNvSpPr>
          <p:nvPr>
            <p:ph type="title"/>
          </p:nvPr>
        </p:nvSpPr>
        <p:spPr>
          <a:xfrm>
            <a:off x="609441" y="277814"/>
            <a:ext cx="10969943" cy="1139825"/>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C6A7329D-DF8A-4137-BEE4-48E10F93C9F5}"/>
              </a:ext>
            </a:extLst>
          </p:cNvPr>
          <p:cNvSpPr>
            <a:spLocks noGrp="1"/>
          </p:cNvSpPr>
          <p:nvPr>
            <p:ph type="body" sz="half" idx="1"/>
          </p:nvPr>
        </p:nvSpPr>
        <p:spPr>
          <a:xfrm>
            <a:off x="609441" y="1600201"/>
            <a:ext cx="5383398" cy="45307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45DD7879-8665-4237-8C51-A47469672494}"/>
              </a:ext>
            </a:extLst>
          </p:cNvPr>
          <p:cNvSpPr>
            <a:spLocks noGrp="1"/>
          </p:cNvSpPr>
          <p:nvPr>
            <p:ph sz="half" idx="2"/>
          </p:nvPr>
        </p:nvSpPr>
        <p:spPr>
          <a:xfrm>
            <a:off x="6195986" y="1600201"/>
            <a:ext cx="5383398" cy="45307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Alt Bilgi Yer Tutucusu 4">
            <a:extLst>
              <a:ext uri="{FF2B5EF4-FFF2-40B4-BE49-F238E27FC236}">
                <a16:creationId xmlns:a16="http://schemas.microsoft.com/office/drawing/2014/main" xmlns="" id="{0876D235-D3E9-446A-B0E3-1778CBC59E44}"/>
              </a:ext>
            </a:extLst>
          </p:cNvPr>
          <p:cNvSpPr>
            <a:spLocks noGrp="1"/>
          </p:cNvSpPr>
          <p:nvPr>
            <p:ph type="ftr" sz="quarter" idx="10"/>
          </p:nvPr>
        </p:nvSpPr>
        <p:spPr>
          <a:xfrm>
            <a:off x="4164515" y="6248400"/>
            <a:ext cx="3859795" cy="457200"/>
          </a:xfrm>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E138115B-57A4-4179-8130-1784ACE108AA}"/>
              </a:ext>
            </a:extLst>
          </p:cNvPr>
          <p:cNvSpPr>
            <a:spLocks noGrp="1"/>
          </p:cNvSpPr>
          <p:nvPr>
            <p:ph type="sldNum" sz="quarter" idx="11"/>
          </p:nvPr>
        </p:nvSpPr>
        <p:spPr>
          <a:xfrm>
            <a:off x="8735325" y="6243638"/>
            <a:ext cx="2844059" cy="457200"/>
          </a:xfrm>
        </p:spPr>
        <p:txBody>
          <a:bodyPr/>
          <a:lstStyle>
            <a:lvl1pPr>
              <a:defRPr/>
            </a:lvl1pPr>
          </a:lstStyle>
          <a:p>
            <a:fld id="{716A0D08-7797-4CD5-B986-216624872CA5}" type="slidenum">
              <a:rPr lang="tr-TR" altLang="tr-TR"/>
              <a:pPr/>
              <a:t>‹#›</a:t>
            </a:fld>
            <a:endParaRPr lang="tr-TR" altLang="tr-TR"/>
          </a:p>
        </p:txBody>
      </p:sp>
      <p:sp>
        <p:nvSpPr>
          <p:cNvPr id="7" name="Veri Yer Tutucusu 6">
            <a:extLst>
              <a:ext uri="{FF2B5EF4-FFF2-40B4-BE49-F238E27FC236}">
                <a16:creationId xmlns:a16="http://schemas.microsoft.com/office/drawing/2014/main" xmlns="" id="{87FE123F-71AC-4982-BE4D-A60A07FFE71F}"/>
              </a:ext>
            </a:extLst>
          </p:cNvPr>
          <p:cNvSpPr>
            <a:spLocks noGrp="1"/>
          </p:cNvSpPr>
          <p:nvPr>
            <p:ph type="dt" sz="half" idx="12"/>
          </p:nvPr>
        </p:nvSpPr>
        <p:spPr>
          <a:xfrm>
            <a:off x="609441" y="6248400"/>
            <a:ext cx="2844059" cy="457200"/>
          </a:xfrm>
        </p:spPr>
        <p:txBody>
          <a:bodyPr/>
          <a:lstStyle>
            <a:lvl1pPr>
              <a:defRPr/>
            </a:lvl1pPr>
          </a:lstStyle>
          <a:p>
            <a:endParaRPr lang="tr-TR" altLang="tr-TR"/>
          </a:p>
        </p:txBody>
      </p:sp>
    </p:spTree>
    <p:extLst>
      <p:ext uri="{BB962C8B-B14F-4D97-AF65-F5344CB8AC3E}">
        <p14:creationId xmlns:p14="http://schemas.microsoft.com/office/powerpoint/2010/main" val="357322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sol çizgiler"/>
          <p:cNvGrpSpPr/>
          <p:nvPr/>
        </p:nvGrpSpPr>
        <p:grpSpPr>
          <a:xfrm>
            <a:off x="-15870" y="-3174"/>
            <a:ext cx="819993" cy="5229225"/>
            <a:chOff x="-11906" y="-2381"/>
            <a:chExt cx="615155" cy="3921919"/>
          </a:xfrm>
        </p:grpSpPr>
        <p:sp>
          <p:nvSpPr>
            <p:cNvPr id="10" name="Serbest Biçi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1" name="Serbest Biçi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4" name="Serbest Biçi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sp>
        <p:nvSpPr>
          <p:cNvPr id="2" name="Başlık Yer Tutucusu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pPr rtl="0"/>
            <a:r>
              <a:rPr lang="tr"/>
              <a:t>Asıl başlık stili için tıklatın</a:t>
            </a:r>
            <a:endParaRPr/>
          </a:p>
        </p:txBody>
      </p:sp>
      <p:sp>
        <p:nvSpPr>
          <p:cNvPr id="3" name="Metin Yer Tutucusu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rtl="0"/>
            <a:r>
              <a:rPr lang="tr"/>
              <a:t>Asıl metin stillerini düzenle</a:t>
            </a:r>
          </a:p>
          <a:p>
            <a:pPr lvl="1" rtl="0"/>
            <a:r>
              <a:rPr lang="tr"/>
              <a:t>İkinci düzey</a:t>
            </a:r>
          </a:p>
          <a:p>
            <a:pPr lvl="2" rtl="0"/>
            <a:r>
              <a:rPr lang="tr"/>
              <a:t>Üçüncü düzey</a:t>
            </a:r>
          </a:p>
          <a:p>
            <a:pPr lvl="3" rtl="0"/>
            <a:r>
              <a:rPr lang="tr"/>
              <a:t>Dördüncü düzey</a:t>
            </a:r>
          </a:p>
          <a:p>
            <a:pPr lvl="4" rtl="0"/>
            <a:r>
              <a:rPr lang="tr"/>
              <a:t>Beşinci düzey</a:t>
            </a:r>
            <a:endParaRPr/>
          </a:p>
        </p:txBody>
      </p:sp>
      <p:sp>
        <p:nvSpPr>
          <p:cNvPr id="4" name="Tarih Yer Tutucusu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rtl="0">
              <a:defRPr sz="1200">
                <a:solidFill>
                  <a:schemeClr val="tx1">
                    <a:tint val="75000"/>
                  </a:schemeClr>
                </a:solidFill>
              </a:defRPr>
            </a:lvl1pPr>
          </a:lstStyle>
          <a:p>
            <a:pPr rtl="0"/>
            <a:r>
              <a:rPr lang="en-US"/>
              <a:t>01.08.2016</a:t>
            </a:r>
            <a:endParaRPr/>
          </a:p>
        </p:txBody>
      </p:sp>
      <p:sp>
        <p:nvSpPr>
          <p:cNvPr id="5" name="Alt Bilgi Yer Tutucusu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rtl="0">
              <a:defRPr sz="1200">
                <a:solidFill>
                  <a:schemeClr val="tx1">
                    <a:tint val="75000"/>
                  </a:schemeClr>
                </a:solidFill>
              </a:defRPr>
            </a:lvl1pPr>
          </a:lstStyle>
          <a:p>
            <a:pPr rtl="0"/>
            <a:endParaRPr/>
          </a:p>
        </p:txBody>
      </p:sp>
      <p:sp>
        <p:nvSpPr>
          <p:cNvPr id="6" name="Slayt Numarası Yer Tutucusu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l" rtl="0">
              <a:defRPr sz="1200">
                <a:solidFill>
                  <a:schemeClr val="tx1">
                    <a:tint val="75000"/>
                  </a:schemeClr>
                </a:solidFill>
              </a:defRPr>
            </a:lvl1pPr>
          </a:lstStyle>
          <a:p>
            <a:pPr rtl="0"/>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file:///C:\Users\hp\Desktop\G&#220;NCEL%20ENDO\ENDO-G&#220;NCEL-DERS-ANLATILAN\regeneratif%20endo.pptx"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medicalpark.com.tr/seker-hastaligi-diyabet-nedir/hg-1703" TargetMode="External"/><Relationship Id="rId2" Type="http://schemas.openxmlformats.org/officeDocument/2006/relationships/hyperlink" Target="https://www.medicalpark.com.tr/bobrek-kanseri-nedir/hg-1812" TargetMode="External"/><Relationship Id="rId1" Type="http://schemas.openxmlformats.org/officeDocument/2006/relationships/slideLayout" Target="../slideLayouts/slideLayout2.xml"/><Relationship Id="rId5" Type="http://schemas.openxmlformats.org/officeDocument/2006/relationships/hyperlink" Target="https://www.medicalpark.com.tr/gebelik-nedir/hg-1834" TargetMode="External"/><Relationship Id="rId4" Type="http://schemas.openxmlformats.org/officeDocument/2006/relationships/hyperlink" Target="https://www.medicalpark.com.tr/kolesterol/hg-1986"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medicalpark.com.tr/burun-kanamasi-neden-olur-burun-kanamasi-nasil-tedavi-edilir/hg-1939" TargetMode="External"/><Relationship Id="rId2" Type="http://schemas.openxmlformats.org/officeDocument/2006/relationships/hyperlink" Target="https://www.medicalpark.com.tr/kulak-cinlamasi-nedir-nedenleri-ve-tedavi-yontemleri-nelerdir/hg-1943" TargetMode="External"/><Relationship Id="rId1" Type="http://schemas.openxmlformats.org/officeDocument/2006/relationships/slideLayout" Target="../slideLayouts/slideLayout2.xml"/><Relationship Id="rId4" Type="http://schemas.openxmlformats.org/officeDocument/2006/relationships/hyperlink" Target="https://www.medicalpark.com.tr/bas-agrisi/hg-2035"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27.jpeg"/></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8.wmf"/><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slideLayout" Target="../slideLayouts/slideLayout12.xml"/><Relationship Id="rId1" Type="http://schemas.openxmlformats.org/officeDocument/2006/relationships/video" Target="file:///C:\Documents%20and%20Settings\all\Desktop\anatomi-video-pps\Videos\V01.avi" TargetMode="External"/><Relationship Id="rId4" Type="http://schemas.openxmlformats.org/officeDocument/2006/relationships/image" Target="../media/image9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slideplayer.biz.tr/slide/8834696/26/images/16/Medulla+B%C3%B6l%C3%BCm%C3%BCnden+Salg%C4%B1lanan+Hormonlar.jpg" TargetMode="External"/><Relationship Id="rId2" Type="http://schemas.openxmlformats.org/officeDocument/2006/relationships/hyperlink" Target="https://slideplayer.biz.tr/slide/8834696/26/images/15/Korteksten+Salg%C4%B1lanan+Hormonlar.jpg"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hyperlink" Target="https://slideplayer.biz.tr/slide/8834696/26/images/18/Pankreas+Karma+bir+bezdir.%C3%9Cretti%C4%9Fi+enzimleri+kanalla+ba%C4%9F%C4%B1rsa%C4%9Fa+g%C3%B6nderir.+%C4%B0NS%C3%9CL%C4%B0N..jpg" TargetMode="Externa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hyperlink" Target="https://slideplayer.biz.tr/slide/8834696/26/images/20/Hipofizde+b%C3%BCy%C3%BCme+hormonu+yapan+h%C3%BCcrelerin+t%C3%BCm%C3%B6rlerinden+k%C3%B6ken+alabilir..jpg"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s://slideplayer.biz.tr/slide/8834696/26/images/22/Nanizm+(C%C3%BCcelik).jpg"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hyperlink" Target="https://slideplayer.biz.tr/slide/8834696/26/images/24/Hipertiroidizmin+Belirtileri.jpg"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s://slideplayer.biz.tr/slide/8834696/26/images/26/Hipotiroidizme+Neden+Olan+Hastal%C4%B1klar.jpg" TargetMode="External"/><Relationship Id="rId2" Type="http://schemas.openxmlformats.org/officeDocument/2006/relationships/hyperlink" Target="https://slideplayer.biz.tr/slide/8834696/26/images/25/Hipertiroidizmin+Tan%C4%B1s%C4%B1+ve+Tedavisi.jpg" TargetMode="External"/><Relationship Id="rId1" Type="http://schemas.openxmlformats.org/officeDocument/2006/relationships/slideLayout" Target="../slideLayouts/slideLayout2.xml"/><Relationship Id="rId4" Type="http://schemas.openxmlformats.org/officeDocument/2006/relationships/hyperlink" Target="https://slideplayer.biz.tr/slide/8834696/26/images/27/Hipotiroidizmin+Klinik+Belirtileri.jpg"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s://slideplayer.biz.tr/slide/8834696/26/images/29/Hipotiroidizmin+Tedavisi.jpg" TargetMode="External"/><Relationship Id="rId2" Type="http://schemas.openxmlformats.org/officeDocument/2006/relationships/hyperlink" Target="https://slideplayer.biz.tr/slide/8834696/26/images/28/Hipotiroidizmin+Tan%C4%B1s%C4%B1.jpg"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slideplayer.biz.tr/slide/8834696/26/images/31/Guatr%C4%B1n+Patofizyolojisi.jpg" TargetMode="External"/><Relationship Id="rId2" Type="http://schemas.openxmlformats.org/officeDocument/2006/relationships/hyperlink" Target="https://slideplayer.biz.tr/slide/8834696/26/images/30/Guatr+Tiroit+bezinin+b%C3%BCy%C3%BCmesine+%E2%80%98%E2%80%99Guatr%E2%80%99%E2%80%99+denir..jpg" TargetMode="External"/><Relationship Id="rId1" Type="http://schemas.openxmlformats.org/officeDocument/2006/relationships/slideLayout" Target="../slideLayouts/slideLayout2.xml"/><Relationship Id="rId4" Type="http://schemas.openxmlformats.org/officeDocument/2006/relationships/hyperlink" Target="https://slideplayer.biz.tr/slide/8834696/26/images/32/Guatr%E2%80%99%C4%B1n+Nedenleri+%E2%80%A2+%C4%B0yot+eksikli%C4%9Fi+%E2%80%A2+Genetik+fakt%C3%B6rler+ve+Kal%C4%B1t%C4%B1m.jpg"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slideplayer.biz.tr/slide/8834696/26/images/34/Nod%C3%BCll%C3%BC+Guatr+Tiroid+bezindeki+belli+s%C4%B1n%C4%B1rlar%C4%B1+olan+olu%C5%9Fumlara+veya+%C5%9Fi%C5%9Fliklere+%E2%80%98%E2%80%99Nod%C3%BCl%E2%80%99%E2%80%99+denir.+Tiroid+nod%C3%BClleri+san%C4%B1ld%C4%B1%C4%9F%C4%B1ndan+%C3%A7ok+daha+yayg%C4%B1nd%C4%B1r..jpg" TargetMode="External"/><Relationship Id="rId2" Type="http://schemas.openxmlformats.org/officeDocument/2006/relationships/hyperlink" Target="https://slideplayer.biz.tr/slide/8834696/26/images/33/Guatr%E2%80%99%C4%B1n+T%C3%BCrleri.jpg" TargetMode="External"/><Relationship Id="rId1" Type="http://schemas.openxmlformats.org/officeDocument/2006/relationships/slideLayout" Target="../slideLayouts/slideLayout2.xml"/><Relationship Id="rId4" Type="http://schemas.openxmlformats.org/officeDocument/2006/relationships/hyperlink" Target="https://slideplayer.biz.tr/slide/8834696/26/images/35/Nod%C3%BCl+her+zaman+elle+muayene+ile+ve+d%C4%B1%C5%9Far%C4%B1dan+farkedilemeyebilir..jpg"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s://slideplayer.biz.tr/slide/8834696/26/images/37/S%C4%B1cak+Nod%C3%BCll%C3%BC+Guatr.jpg" TargetMode="External"/><Relationship Id="rId2" Type="http://schemas.openxmlformats.org/officeDocument/2006/relationships/hyperlink" Target="https://slideplayer.biz.tr/slide/8834696/26/images/36/So%C4%9Fuk+Nod%C3%BCll%C3%BC+Guatr+Sintigrafi+%C3%A7ekimi+s%C4%B1ras%C4%B1nda+enjekte+edilen+ilac%C4%B1+tutmayan+nod%C3%BCle+%E2%80%98%E2%80%99So%C4%9Fuk+Nod%C3%BCl%E2%80%99%E2%80%99+denir..jpg" TargetMode="External"/><Relationship Id="rId1" Type="http://schemas.openxmlformats.org/officeDocument/2006/relationships/slideLayout" Target="../slideLayouts/slideLayout2.xml"/><Relationship Id="rId5" Type="http://schemas.openxmlformats.org/officeDocument/2006/relationships/hyperlink" Target="https://slideplayer.biz.tr/slide/8834696/26/images/39/Otonom+S%C4%B1cak+Nod%C3%BCll%C3%BC+Guatr.jpg" TargetMode="External"/><Relationship Id="rId4" Type="http://schemas.openxmlformats.org/officeDocument/2006/relationships/hyperlink" Target="https://slideplayer.biz.tr/slide/8834696/26/images/38/Kanser+A%C3%A7%C4%B1s%C4%B1ndan+Tehlikeli+Nod%C3%BCller.jpg"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s://slideplayer.biz.tr/slide/8834696/26/images/41/Hipotiroidizmli+Guatr.jpg" TargetMode="External"/><Relationship Id="rId2" Type="http://schemas.openxmlformats.org/officeDocument/2006/relationships/hyperlink" Target="https://slideplayer.biz.tr/slide/8834696/26/images/40/Guatr%E2%80%99%C4%B1n+Belirtileri+Guatr+hastal%C4%B1%C4%9F%C4%B1nda+hormon+d%C3%BCzeylerinde+%C3%B6nemli+bir+de%C4%9Fi%C5%9Fiklik+olmam%C4%B1%C5%9F+ise+klinik+belirtiler+belirgin+halde+olmayabilir..jpg" TargetMode="External"/><Relationship Id="rId1" Type="http://schemas.openxmlformats.org/officeDocument/2006/relationships/slideLayout" Target="../slideLayouts/slideLayout2.xml"/><Relationship Id="rId4" Type="http://schemas.openxmlformats.org/officeDocument/2006/relationships/hyperlink" Target="https://slideplayer.biz.tr/slide/8834696/26/images/42/Hipertiroidizmli+Guatr.jpg"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slideplayer.biz.tr/slide/8834696/26/images/44/Guatr+Riskinin+Gebeli%C4%9Fe+Etkisi.jpg" TargetMode="External"/><Relationship Id="rId2" Type="http://schemas.openxmlformats.org/officeDocument/2006/relationships/hyperlink" Target="https://slideplayer.biz.tr/slide/8834696/26/images/43/%C4%B0yot,+insan+v%C3%BCcudunda+az+miktarda+bulunan+fakat+normal+b%C3%BCy%C3%BCme+ve+geli%C5%9Fme+i%C3%A7in+gerekli+bir+elementtir..jpg" TargetMode="External"/><Relationship Id="rId1" Type="http://schemas.openxmlformats.org/officeDocument/2006/relationships/slideLayout" Target="../slideLayouts/slideLayout2.xml"/><Relationship Id="rId5" Type="http://schemas.openxmlformats.org/officeDocument/2006/relationships/hyperlink" Target="https://slideplayer.biz.tr/slide/8834696/26/images/46/Guatr%E2%80%99%C4%B1n+Tedavisi+Basit+guatrl%C4%B1+bir+hastada+iyot+yetmezli%C4%9Fi+varsa+iyotlu+tuz+verilir+ve+iyot+preparatlar%C4%B1+vererek+hastal%C4%B1k+kontrol+alt%C4%B1na+al%C4%B1nabilir..jpg" TargetMode="External"/><Relationship Id="rId4" Type="http://schemas.openxmlformats.org/officeDocument/2006/relationships/hyperlink" Target="https://slideplayer.biz.tr/slide/8834696/26/images/45/Guatr%E2%80%99%C4%B1n+Tan%C4%B1s%C4%B1+%C4%B0drarda+iyot+konsantrasyonu+testi,.jpg"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hyperlink" Target="https://www.medikalakademi.com.tr/kortizol-stres-hormonu-nedir-ne-ise-yarar-yuksekligi-ve-dusuklugu/"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hyperlink" Target="https://www.medikalakademi.com.tr/polikistik-over-sendromu-nedir-nedenleri-belirtileri-tedavisi/"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www.medikalakademi.com.tr/osteoporoz-kemik-erimesi-nedir-nedenleri-belirtileri-ve-tedavisi/" TargetMode="External"/><Relationship Id="rId2" Type="http://schemas.openxmlformats.org/officeDocument/2006/relationships/hyperlink" Target="https://www.medikalakademi.com.tr/hipoglisemi-nedir-neden-olur-belirtileri-ve-tedavisi/" TargetMode="External"/><Relationship Id="rId1" Type="http://schemas.openxmlformats.org/officeDocument/2006/relationships/slideLayout" Target="../slideLayouts/slideLayout2.xml"/><Relationship Id="rId4" Type="http://schemas.openxmlformats.org/officeDocument/2006/relationships/hyperlink" Target="https://www.medikalakademi.com.tr/akromegali-nedir-neden-olur-belirtileri-ve-tedavisi/"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jpeg"/></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hyperlink" Target="https://www.memorial.com.tr/saglik-rehberleri/insulin-direnci-nedir/"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9916" y="400698"/>
            <a:ext cx="8856984" cy="1368152"/>
          </a:xfrm>
          <a:solidFill>
            <a:schemeClr val="accent4">
              <a:lumMod val="60000"/>
              <a:lumOff val="40000"/>
            </a:schemeClr>
          </a:solidFill>
        </p:spPr>
        <p:txBody>
          <a:bodyPr>
            <a:normAutofit/>
          </a:bodyPr>
          <a:lstStyle/>
          <a:p>
            <a:pPr algn="ctr"/>
            <a:r>
              <a:rPr lang="tr-TR" altLang="tr-TR" sz="3800" b="1" dirty="0" smtClean="0">
                <a:solidFill>
                  <a:schemeClr val="bg1"/>
                </a:solidFill>
              </a:rPr>
              <a:t>SİSTEMİK HASTALIKLARDA </a:t>
            </a:r>
            <a:br>
              <a:rPr lang="tr-TR" altLang="tr-TR" sz="3800" b="1" dirty="0" smtClean="0">
                <a:solidFill>
                  <a:schemeClr val="bg1"/>
                </a:solidFill>
              </a:rPr>
            </a:br>
            <a:r>
              <a:rPr lang="tr-TR" altLang="tr-TR" sz="3800" b="1" dirty="0" smtClean="0">
                <a:solidFill>
                  <a:schemeClr val="bg1"/>
                </a:solidFill>
              </a:rPr>
              <a:t>ENDODONTİK YAKLAŞIMLAR </a:t>
            </a:r>
            <a:endParaRPr lang="tr-TR" altLang="tr-TR" sz="3800" b="1" dirty="0">
              <a:solidFill>
                <a:schemeClr val="bg1"/>
              </a:solidFill>
            </a:endParaRPr>
          </a:p>
        </p:txBody>
      </p:sp>
      <p:sp>
        <p:nvSpPr>
          <p:cNvPr id="89091" name="Rectangle 3">
            <a:extLst>
              <a:ext uri="{FF2B5EF4-FFF2-40B4-BE49-F238E27FC236}">
                <a16:creationId xmlns:a16="http://schemas.microsoft.com/office/drawing/2014/main" xmlns="" id="{B1A85A84-4D61-4FEF-8145-45C9E700F75C}"/>
              </a:ext>
            </a:extLst>
          </p:cNvPr>
          <p:cNvSpPr>
            <a:spLocks noGrp="1" noChangeArrowheads="1"/>
          </p:cNvSpPr>
          <p:nvPr>
            <p:ph type="body" sz="half" idx="1"/>
          </p:nvPr>
        </p:nvSpPr>
        <p:spPr>
          <a:xfrm>
            <a:off x="837828" y="2708920"/>
            <a:ext cx="5256584" cy="2665241"/>
          </a:xfrm>
        </p:spPr>
        <p:txBody>
          <a:bodyPr>
            <a:normAutofit fontScale="92500" lnSpcReduction="10000"/>
          </a:bodyPr>
          <a:lstStyle/>
          <a:p>
            <a:pPr>
              <a:buFont typeface="Wingdings" panose="05000000000000000000" pitchFamily="2" charset="2"/>
              <a:buNone/>
            </a:pPr>
            <a:endParaRPr lang="tr-TR" altLang="tr-TR" dirty="0"/>
          </a:p>
          <a:p>
            <a:pPr>
              <a:buFont typeface="Wingdings" panose="05000000000000000000" pitchFamily="2" charset="2"/>
              <a:buNone/>
            </a:pPr>
            <a:r>
              <a:rPr lang="tr-TR" altLang="tr-TR" b="1" dirty="0" smtClean="0"/>
              <a:t>ONDOKUZ MAYIS ÜNİVERSİTESİ</a:t>
            </a:r>
          </a:p>
          <a:p>
            <a:pPr>
              <a:buFont typeface="Wingdings" panose="05000000000000000000" pitchFamily="2" charset="2"/>
              <a:buNone/>
            </a:pPr>
            <a:r>
              <a:rPr lang="tr-TR" altLang="tr-TR" b="1" dirty="0" smtClean="0"/>
              <a:t>DİŞ HEKİMLİĞİ FAKÜLTESİ</a:t>
            </a:r>
          </a:p>
          <a:p>
            <a:pPr>
              <a:buFont typeface="Wingdings" panose="05000000000000000000" pitchFamily="2" charset="2"/>
              <a:buNone/>
            </a:pPr>
            <a:r>
              <a:rPr lang="tr-TR" altLang="tr-TR" b="1" dirty="0" err="1" smtClean="0"/>
              <a:t>Prof.Dr.Hikmet</a:t>
            </a:r>
            <a:r>
              <a:rPr lang="tr-TR" altLang="tr-TR" b="1" dirty="0" smtClean="0"/>
              <a:t> </a:t>
            </a:r>
            <a:r>
              <a:rPr lang="tr-TR" altLang="tr-TR" b="1" dirty="0"/>
              <a:t>AYDEMİR</a:t>
            </a:r>
          </a:p>
          <a:p>
            <a:pPr>
              <a:buFont typeface="Wingdings" panose="05000000000000000000" pitchFamily="2" charset="2"/>
              <a:buNone/>
            </a:pPr>
            <a:r>
              <a:rPr lang="tr-TR" altLang="tr-TR" b="1" dirty="0"/>
              <a:t>ENDODONTİ Anabilim Dalı</a:t>
            </a:r>
          </a:p>
        </p:txBody>
      </p:sp>
      <p:pic>
        <p:nvPicPr>
          <p:cNvPr id="5" name="Resim 4">
            <a:extLst>
              <a:ext uri="{FF2B5EF4-FFF2-40B4-BE49-F238E27FC236}">
                <a16:creationId xmlns:a16="http://schemas.microsoft.com/office/drawing/2014/main" xmlns="" id="{24CFCB36-66C3-4D09-BF3D-AC83C26B959A}"/>
              </a:ext>
            </a:extLst>
          </p:cNvPr>
          <p:cNvPicPr/>
          <p:nvPr/>
        </p:nvPicPr>
        <p:blipFill rotWithShape="1">
          <a:blip r:embed="rId2">
            <a:extLst>
              <a:ext uri="{28A0092B-C50C-407E-A947-70E740481C1C}">
                <a14:useLocalDpi xmlns:a14="http://schemas.microsoft.com/office/drawing/2010/main" val="0"/>
              </a:ext>
            </a:extLst>
          </a:blip>
          <a:srcRect l="9957" t="4787" r="9637" b="3048"/>
          <a:stretch/>
        </p:blipFill>
        <p:spPr bwMode="auto">
          <a:xfrm>
            <a:off x="5878388" y="2582349"/>
            <a:ext cx="5760640" cy="3312368"/>
          </a:xfrm>
          <a:prstGeom prst="rect">
            <a:avLst/>
          </a:prstGeom>
          <a:noFill/>
          <a:ln>
            <a:noFill/>
          </a:ln>
          <a:extLst>
            <a:ext uri="{53640926-AAD7-44D8-BBD7-CCE9431645EC}">
              <a14:shadowObscured xmlns:a14="http://schemas.microsoft.com/office/drawing/2010/main"/>
            </a:ext>
          </a:extLst>
        </p:spPr>
      </p:pic>
      <p:pic>
        <p:nvPicPr>
          <p:cNvPr id="1026" name="Picture 2"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768" t="5404" r="27357" b="4505"/>
          <a:stretch/>
        </p:blipFill>
        <p:spPr bwMode="auto">
          <a:xfrm>
            <a:off x="194080" y="40443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11" t="7155" r="6671" b="5531"/>
          <a:stretch/>
        </p:blipFill>
        <p:spPr bwMode="auto">
          <a:xfrm>
            <a:off x="10558908" y="404432"/>
            <a:ext cx="1375549" cy="136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76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blinds(horizontal)">
                                      <p:cBhvr>
                                        <p:cTn id="7" dur="500"/>
                                        <p:tgtEl>
                                          <p:spTgt spid="89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çerik Yer Tutucusu 7">
            <a:hlinkClick r:id="rId2" action="ppaction://program"/>
            <a:extLst>
              <a:ext uri="{FF2B5EF4-FFF2-40B4-BE49-F238E27FC236}">
                <a16:creationId xmlns:a16="http://schemas.microsoft.com/office/drawing/2014/main" xmlns="" id="{613C2047-F2DF-4D58-9CA6-847DE28C6700}"/>
              </a:ext>
            </a:extLst>
          </p:cNvPr>
          <p:cNvGraphicFramePr>
            <a:graphicFrameLocks noGrp="1"/>
          </p:cNvGraphicFramePr>
          <p:nvPr>
            <p:ph idx="1"/>
            <p:extLst>
              <p:ext uri="{D42A27DB-BD31-4B8C-83A1-F6EECF244321}">
                <p14:modId xmlns:p14="http://schemas.microsoft.com/office/powerpoint/2010/main" val="1719714525"/>
              </p:ext>
            </p:extLst>
          </p:nvPr>
        </p:nvGraphicFramePr>
        <p:xfrm>
          <a:off x="117748" y="0"/>
          <a:ext cx="1195332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1" name="Grup 40">
            <a:extLst>
              <a:ext uri="{FF2B5EF4-FFF2-40B4-BE49-F238E27FC236}">
                <a16:creationId xmlns:a16="http://schemas.microsoft.com/office/drawing/2014/main" xmlns="" id="{1153B3C1-C2D3-4EE7-A63B-24C99E813778}"/>
              </a:ext>
            </a:extLst>
          </p:cNvPr>
          <p:cNvGrpSpPr/>
          <p:nvPr/>
        </p:nvGrpSpPr>
        <p:grpSpPr>
          <a:xfrm>
            <a:off x="8615718" y="1340768"/>
            <a:ext cx="3455356" cy="561671"/>
            <a:chOff x="5478015" y="1719407"/>
            <a:chExt cx="2701351" cy="1154686"/>
          </a:xfrm>
          <a:scene3d>
            <a:camera prst="orthographicFront"/>
            <a:lightRig rig="chilly" dir="t"/>
          </a:scene3d>
        </p:grpSpPr>
        <p:sp>
          <p:nvSpPr>
            <p:cNvPr id="42" name="Dikdörtgen 41">
              <a:extLst>
                <a:ext uri="{FF2B5EF4-FFF2-40B4-BE49-F238E27FC236}">
                  <a16:creationId xmlns:a16="http://schemas.microsoft.com/office/drawing/2014/main" xmlns="" id="{9A71D5D4-8BC5-4CB6-83BD-91F7AAD8A7F5}"/>
                </a:ext>
              </a:extLst>
            </p:cNvPr>
            <p:cNvSpPr/>
            <p:nvPr/>
          </p:nvSpPr>
          <p:spPr>
            <a:xfrm>
              <a:off x="5478015" y="1719407"/>
              <a:ext cx="2701351" cy="1154686"/>
            </a:xfrm>
            <a:prstGeom prst="rect">
              <a:avLst/>
            </a:prstGeom>
            <a:solidFill>
              <a:srgbClr val="FFC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Metin kutusu 42">
              <a:extLst>
                <a:ext uri="{FF2B5EF4-FFF2-40B4-BE49-F238E27FC236}">
                  <a16:creationId xmlns:a16="http://schemas.microsoft.com/office/drawing/2014/main" xmlns="" id="{DDDAA060-35FB-4163-A099-948CD6AC75EC}"/>
                </a:ext>
              </a:extLst>
            </p:cNvPr>
            <p:cNvSpPr txBox="1"/>
            <p:nvPr/>
          </p:nvSpPr>
          <p:spPr>
            <a:xfrm>
              <a:off x="5478015" y="1719407"/>
              <a:ext cx="2701351" cy="115468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tr-TR" sz="1400" b="1" kern="1200" dirty="0"/>
                <a:t>  - LÖSEMİLER</a:t>
              </a:r>
            </a:p>
            <a:p>
              <a:pPr marL="0" lvl="0" indent="0" algn="l" defTabSz="800100">
                <a:lnSpc>
                  <a:spcPct val="90000"/>
                </a:lnSpc>
                <a:spcBef>
                  <a:spcPct val="0"/>
                </a:spcBef>
                <a:spcAft>
                  <a:spcPct val="35000"/>
                </a:spcAft>
                <a:buNone/>
              </a:pPr>
              <a:r>
                <a:rPr lang="tr-TR" sz="1400" b="1" kern="1200" dirty="0"/>
                <a:t>  - LENFOMALAR</a:t>
              </a:r>
            </a:p>
          </p:txBody>
        </p:sp>
      </p:grpSp>
      <p:grpSp>
        <p:nvGrpSpPr>
          <p:cNvPr id="38" name="Grup 37">
            <a:extLst>
              <a:ext uri="{FF2B5EF4-FFF2-40B4-BE49-F238E27FC236}">
                <a16:creationId xmlns:a16="http://schemas.microsoft.com/office/drawing/2014/main" xmlns="" id="{E7A9114E-82A6-4FE4-AE50-A1E4C96E068E}"/>
              </a:ext>
            </a:extLst>
          </p:cNvPr>
          <p:cNvGrpSpPr/>
          <p:nvPr/>
        </p:nvGrpSpPr>
        <p:grpSpPr>
          <a:xfrm>
            <a:off x="8615716" y="53619"/>
            <a:ext cx="3455361" cy="616765"/>
            <a:chOff x="4103273" y="1"/>
            <a:chExt cx="5090622" cy="1991896"/>
          </a:xfrm>
          <a:scene3d>
            <a:camera prst="orthographicFront"/>
            <a:lightRig rig="chilly" dir="t"/>
          </a:scene3d>
        </p:grpSpPr>
        <p:sp>
          <p:nvSpPr>
            <p:cNvPr id="40" name="Metin kutusu 39">
              <a:extLst>
                <a:ext uri="{FF2B5EF4-FFF2-40B4-BE49-F238E27FC236}">
                  <a16:creationId xmlns:a16="http://schemas.microsoft.com/office/drawing/2014/main" xmlns="" id="{E4DB3008-F56F-4957-980B-4A64D82B9E6D}"/>
                </a:ext>
              </a:extLst>
            </p:cNvPr>
            <p:cNvSpPr txBox="1"/>
            <p:nvPr/>
          </p:nvSpPr>
          <p:spPr>
            <a:xfrm>
              <a:off x="4103273" y="177932"/>
              <a:ext cx="5090618" cy="181396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defTabSz="889000">
                <a:lnSpc>
                  <a:spcPct val="90000"/>
                </a:lnSpc>
                <a:spcBef>
                  <a:spcPct val="0"/>
                </a:spcBef>
                <a:spcAft>
                  <a:spcPct val="35000"/>
                </a:spcAft>
              </a:pPr>
              <a:r>
                <a:rPr lang="tr-TR" sz="1400" b="1" dirty="0"/>
                <a:t> </a:t>
              </a:r>
              <a:r>
                <a:rPr lang="tr-TR" sz="1400" b="1" kern="1200" dirty="0"/>
                <a:t>- </a:t>
              </a:r>
              <a:r>
                <a:rPr lang="tr-TR" sz="1400" b="1" dirty="0"/>
                <a:t>ANGİNA PEKTORİS, MYOKARD ENFARKTÜSÜ</a:t>
              </a:r>
              <a:endParaRPr lang="tr-TR" sz="1400" dirty="0"/>
            </a:p>
          </p:txBody>
        </p:sp>
        <p:sp>
          <p:nvSpPr>
            <p:cNvPr id="39" name="Dikdörtgen 38">
              <a:extLst>
                <a:ext uri="{FF2B5EF4-FFF2-40B4-BE49-F238E27FC236}">
                  <a16:creationId xmlns:a16="http://schemas.microsoft.com/office/drawing/2014/main" xmlns="" id="{2232656A-2AEC-4A85-AAFD-58B4A0D22332}"/>
                </a:ext>
              </a:extLst>
            </p:cNvPr>
            <p:cNvSpPr/>
            <p:nvPr/>
          </p:nvSpPr>
          <p:spPr>
            <a:xfrm>
              <a:off x="4103278" y="1"/>
              <a:ext cx="5090617" cy="1627889"/>
            </a:xfrm>
            <a:prstGeom prst="rect">
              <a:avLst/>
            </a:prstGeom>
            <a:solidFill>
              <a:srgbClr val="FFC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nchorCtr="0"/>
            <a:lstStyle/>
            <a:p>
              <a:endParaRPr lang="tr-TR"/>
            </a:p>
          </p:txBody>
        </p:sp>
      </p:grpSp>
      <p:sp>
        <p:nvSpPr>
          <p:cNvPr id="3" name="Ok: Sağ 2">
            <a:extLst>
              <a:ext uri="{FF2B5EF4-FFF2-40B4-BE49-F238E27FC236}">
                <a16:creationId xmlns:a16="http://schemas.microsoft.com/office/drawing/2014/main" xmlns="" id="{0D2864DD-1B09-4207-9C19-89B697DF929D}"/>
              </a:ext>
            </a:extLst>
          </p:cNvPr>
          <p:cNvSpPr/>
          <p:nvPr/>
        </p:nvSpPr>
        <p:spPr>
          <a:xfrm>
            <a:off x="7246540" y="197635"/>
            <a:ext cx="115212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a:p>
        </p:txBody>
      </p:sp>
    </p:spTree>
    <p:extLst>
      <p:ext uri="{BB962C8B-B14F-4D97-AF65-F5344CB8AC3E}">
        <p14:creationId xmlns:p14="http://schemas.microsoft.com/office/powerpoint/2010/main" val="197826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dirty="0" err="1">
                <a:solidFill>
                  <a:schemeClr val="bg1"/>
                </a:solidFill>
              </a:rPr>
              <a:t>Ateroskleroz</a:t>
            </a:r>
            <a:r>
              <a:rPr lang="tr-TR" b="1" dirty="0">
                <a:solidFill>
                  <a:schemeClr val="bg1"/>
                </a:solidFill>
              </a:rPr>
              <a:t> nedir?</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47532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236021"/>
            <a:ext cx="1196291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dirty="0" err="1">
                <a:solidFill>
                  <a:schemeClr val="bg1"/>
                </a:solidFill>
              </a:rPr>
              <a:t>Aterosklerozun</a:t>
            </a:r>
            <a:r>
              <a:rPr lang="tr-TR" b="1" dirty="0">
                <a:solidFill>
                  <a:schemeClr val="bg1"/>
                </a:solidFill>
              </a:rPr>
              <a:t> nedenleri nelerdir?</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100117"/>
            <a:ext cx="11951517" cy="3456384"/>
          </a:xfrm>
          <a:solidFill>
            <a:srgbClr val="FFC000"/>
          </a:solidFill>
          <a:ln>
            <a:solidFill>
              <a:schemeClr val="bg1"/>
            </a:solidFill>
          </a:ln>
          <a:scene3d>
            <a:camera prst="orthographicFront"/>
            <a:lightRig rig="threePt" dir="t"/>
          </a:scene3d>
          <a:sp3d>
            <a:bevelT prst="angle"/>
          </a:sp3d>
        </p:spPr>
        <p:txBody>
          <a:bodyPr>
            <a:normAutofit fontScale="92500" lnSpcReduction="10000"/>
          </a:bodyPr>
          <a:lstStyle/>
          <a:p>
            <a:endParaRPr lang="tr-TR" sz="900" dirty="0"/>
          </a:p>
          <a:p>
            <a:r>
              <a:rPr lang="tr-TR" b="1" dirty="0">
                <a:solidFill>
                  <a:schemeClr val="bg1"/>
                </a:solidFill>
              </a:rPr>
              <a:t>Ailesel </a:t>
            </a:r>
            <a:r>
              <a:rPr lang="tr-TR" b="1" dirty="0" err="1">
                <a:solidFill>
                  <a:schemeClr val="bg1"/>
                </a:solidFill>
              </a:rPr>
              <a:t>predispozisyon</a:t>
            </a:r>
            <a:r>
              <a:rPr lang="tr-TR" b="1" dirty="0">
                <a:solidFill>
                  <a:schemeClr val="bg1"/>
                </a:solidFill>
              </a:rPr>
              <a:t> (ailede kalp-damar hastalıkları olması),</a:t>
            </a:r>
          </a:p>
          <a:p>
            <a:r>
              <a:rPr lang="tr-TR" b="1" dirty="0">
                <a:solidFill>
                  <a:schemeClr val="bg1"/>
                </a:solidFill>
              </a:rPr>
              <a:t>Yüksek kan kolesterol seviyesi, </a:t>
            </a:r>
            <a:r>
              <a:rPr lang="tr-TR" b="1" u="sng" dirty="0">
                <a:solidFill>
                  <a:srgbClr val="C00000"/>
                </a:solidFill>
              </a:rPr>
              <a:t>Yüksek tansiyon,</a:t>
            </a:r>
          </a:p>
          <a:p>
            <a:r>
              <a:rPr lang="tr-TR" b="1" dirty="0">
                <a:solidFill>
                  <a:schemeClr val="bg1"/>
                </a:solidFill>
              </a:rPr>
              <a:t>Kanda lipitlerin yükselmesi,</a:t>
            </a:r>
          </a:p>
          <a:p>
            <a:r>
              <a:rPr lang="tr-TR" b="1" dirty="0">
                <a:solidFill>
                  <a:schemeClr val="bg1"/>
                </a:solidFill>
              </a:rPr>
              <a:t>Stres ve endokrin bozukluklar, </a:t>
            </a:r>
            <a:r>
              <a:rPr lang="tr-TR" b="1" u="sng" dirty="0">
                <a:solidFill>
                  <a:srgbClr val="C00000"/>
                </a:solidFill>
              </a:rPr>
              <a:t>Diyabet (şeker hastalığı), </a:t>
            </a:r>
          </a:p>
          <a:p>
            <a:r>
              <a:rPr lang="tr-TR" b="1" dirty="0" err="1">
                <a:solidFill>
                  <a:schemeClr val="bg1"/>
                </a:solidFill>
              </a:rPr>
              <a:t>Obezite</a:t>
            </a:r>
            <a:r>
              <a:rPr lang="tr-TR" b="1" dirty="0">
                <a:solidFill>
                  <a:schemeClr val="bg1"/>
                </a:solidFill>
              </a:rPr>
              <a:t> (şişmanlık), Hareketsizlik,</a:t>
            </a:r>
          </a:p>
          <a:p>
            <a:r>
              <a:rPr lang="tr-TR" b="1" dirty="0">
                <a:solidFill>
                  <a:schemeClr val="bg1"/>
                </a:solidFill>
              </a:rPr>
              <a:t>Sigara içilmesi                                                                                          sayılabilir. </a:t>
            </a:r>
          </a:p>
          <a:p>
            <a:endParaRPr lang="tr-TR" dirty="0">
              <a:solidFill>
                <a:schemeClr val="bg1"/>
              </a:solidFill>
            </a:endParaRPr>
          </a:p>
        </p:txBody>
      </p:sp>
      <p:sp>
        <p:nvSpPr>
          <p:cNvPr id="7" name="Unvan 1">
            <a:extLst>
              <a:ext uri="{FF2B5EF4-FFF2-40B4-BE49-F238E27FC236}">
                <a16:creationId xmlns:a16="http://schemas.microsoft.com/office/drawing/2014/main" xmlns="" id="{7A4FD35B-4671-4CFD-8BC7-B366FB0AC178}"/>
              </a:ext>
            </a:extLst>
          </p:cNvPr>
          <p:cNvSpPr txBox="1">
            <a:spLocks/>
          </p:cNvSpPr>
          <p:nvPr/>
        </p:nvSpPr>
        <p:spPr>
          <a:xfrm>
            <a:off x="117749" y="4797152"/>
            <a:ext cx="11951517" cy="1824827"/>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fontScale="55000" lnSpcReduction="2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70000"/>
              </a:lnSpc>
            </a:pPr>
            <a:r>
              <a:rPr lang="tr-TR" b="1" dirty="0">
                <a:solidFill>
                  <a:srgbClr val="14233A"/>
                </a:solidFill>
                <a:latin typeface="Segoe"/>
              </a:rPr>
              <a:t>Daha çok erkeklerde damar sertliği görülür. </a:t>
            </a:r>
          </a:p>
          <a:p>
            <a:pPr algn="ctr">
              <a:lnSpc>
                <a:spcPct val="170000"/>
              </a:lnSpc>
            </a:pPr>
            <a:r>
              <a:rPr lang="tr-TR" b="1" dirty="0">
                <a:solidFill>
                  <a:srgbClr val="14233A"/>
                </a:solidFill>
                <a:latin typeface="Segoe"/>
              </a:rPr>
              <a:t>Kadınlarda ise menopoz sonrası dönemde risk artar. </a:t>
            </a:r>
          </a:p>
          <a:p>
            <a:pPr algn="ctr">
              <a:lnSpc>
                <a:spcPct val="170000"/>
              </a:lnSpc>
            </a:pPr>
            <a:r>
              <a:rPr lang="tr-TR" b="1" dirty="0">
                <a:solidFill>
                  <a:srgbClr val="14233A"/>
                </a:solidFill>
                <a:latin typeface="Segoe"/>
              </a:rPr>
              <a:t>Bu durum östrojen hormonunun </a:t>
            </a:r>
            <a:r>
              <a:rPr lang="tr-TR" b="1" dirty="0" err="1">
                <a:solidFill>
                  <a:srgbClr val="14233A"/>
                </a:solidFill>
                <a:latin typeface="Segoe"/>
              </a:rPr>
              <a:t>aterosklerosiz</a:t>
            </a:r>
            <a:r>
              <a:rPr lang="tr-TR" b="1" dirty="0">
                <a:solidFill>
                  <a:srgbClr val="14233A"/>
                </a:solidFill>
                <a:latin typeface="Segoe"/>
              </a:rPr>
              <a:t> oluşumunu azaltmasından kaynaklanır</a:t>
            </a:r>
            <a:endParaRPr lang="tr-TR" b="1" dirty="0"/>
          </a:p>
        </p:txBody>
      </p:sp>
    </p:spTree>
    <p:extLst>
      <p:ext uri="{BB962C8B-B14F-4D97-AF65-F5344CB8AC3E}">
        <p14:creationId xmlns:p14="http://schemas.microsoft.com/office/powerpoint/2010/main" val="189586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916832"/>
            <a:ext cx="11953328" cy="4824536"/>
          </a:xfrm>
          <a:solidFill>
            <a:srgbClr val="FFC000"/>
          </a:solidFill>
          <a:ln>
            <a:solidFill>
              <a:schemeClr val="bg1"/>
            </a:solidFill>
          </a:ln>
          <a:scene3d>
            <a:camera prst="orthographicFront"/>
            <a:lightRig rig="threePt" dir="t"/>
          </a:scene3d>
          <a:sp3d>
            <a:bevelT prst="angle"/>
          </a:sp3d>
        </p:spPr>
        <p:txBody>
          <a:bodyPr>
            <a:normAutofit fontScale="77500" lnSpcReduction="20000"/>
          </a:bodyPr>
          <a:lstStyle/>
          <a:p>
            <a:endParaRPr lang="tr-TR" sz="1000" dirty="0">
              <a:solidFill>
                <a:schemeClr val="bg1"/>
              </a:solidFill>
            </a:endParaRPr>
          </a:p>
          <a:p>
            <a:pPr fontAlgn="base">
              <a:lnSpc>
                <a:spcPct val="120000"/>
              </a:lnSpc>
            </a:pPr>
            <a:r>
              <a:rPr lang="tr-TR" b="1" dirty="0" err="1">
                <a:solidFill>
                  <a:schemeClr val="bg1"/>
                </a:solidFill>
              </a:rPr>
              <a:t>Aterosklerosizin</a:t>
            </a:r>
            <a:r>
              <a:rPr lang="tr-TR" b="1" dirty="0">
                <a:solidFill>
                  <a:schemeClr val="bg1"/>
                </a:solidFill>
              </a:rPr>
              <a:t> kesin belirtileri yoktur. </a:t>
            </a:r>
          </a:p>
          <a:p>
            <a:pPr fontAlgn="base">
              <a:lnSpc>
                <a:spcPct val="120000"/>
              </a:lnSpc>
            </a:pPr>
            <a:r>
              <a:rPr lang="tr-TR" b="1" dirty="0">
                <a:solidFill>
                  <a:schemeClr val="bg1"/>
                </a:solidFill>
              </a:rPr>
              <a:t>Damar lezyonları oluşmaya başladıktan sonra ortaya çıkar. </a:t>
            </a:r>
          </a:p>
          <a:p>
            <a:pPr fontAlgn="base">
              <a:lnSpc>
                <a:spcPct val="120000"/>
              </a:lnSpc>
            </a:pPr>
            <a:r>
              <a:rPr lang="tr-TR" b="1" dirty="0">
                <a:solidFill>
                  <a:schemeClr val="bg1"/>
                </a:solidFill>
              </a:rPr>
              <a:t>Kalpte koroner arter hastalığına neden olarak </a:t>
            </a:r>
            <a:r>
              <a:rPr lang="tr-TR" b="1" u="sng" dirty="0" err="1">
                <a:solidFill>
                  <a:srgbClr val="C00000"/>
                </a:solidFill>
              </a:rPr>
              <a:t>iskemik</a:t>
            </a:r>
            <a:r>
              <a:rPr lang="tr-TR" b="1" u="sng" dirty="0">
                <a:solidFill>
                  <a:srgbClr val="C00000"/>
                </a:solidFill>
              </a:rPr>
              <a:t> kalp hastalıkların (</a:t>
            </a:r>
            <a:r>
              <a:rPr lang="tr-TR" b="1" u="sng" dirty="0" err="1">
                <a:solidFill>
                  <a:srgbClr val="C00000"/>
                </a:solidFill>
              </a:rPr>
              <a:t>angina</a:t>
            </a:r>
            <a:r>
              <a:rPr lang="tr-TR" b="1" u="sng" dirty="0">
                <a:solidFill>
                  <a:srgbClr val="C00000"/>
                </a:solidFill>
              </a:rPr>
              <a:t> </a:t>
            </a:r>
            <a:r>
              <a:rPr lang="tr-TR" b="1" u="sng" dirty="0" err="1">
                <a:solidFill>
                  <a:srgbClr val="C00000"/>
                </a:solidFill>
              </a:rPr>
              <a:t>pektoris</a:t>
            </a:r>
            <a:r>
              <a:rPr lang="tr-TR" b="1" u="sng" dirty="0">
                <a:solidFill>
                  <a:srgbClr val="C00000"/>
                </a:solidFill>
              </a:rPr>
              <a:t>, </a:t>
            </a:r>
            <a:r>
              <a:rPr lang="tr-TR" b="1" u="sng" dirty="0" err="1">
                <a:solidFill>
                  <a:srgbClr val="C00000"/>
                </a:solidFill>
              </a:rPr>
              <a:t>konjestif</a:t>
            </a:r>
            <a:r>
              <a:rPr lang="tr-TR" b="1" u="sng" dirty="0">
                <a:solidFill>
                  <a:srgbClr val="C00000"/>
                </a:solidFill>
              </a:rPr>
              <a:t> kalp </a:t>
            </a:r>
            <a:r>
              <a:rPr lang="tr-TR" b="1" u="sng" dirty="0" err="1">
                <a:solidFill>
                  <a:srgbClr val="C00000"/>
                </a:solidFill>
              </a:rPr>
              <a:t>yetmezliğ</a:t>
            </a:r>
            <a:r>
              <a:rPr lang="tr-TR" b="1" u="sng" dirty="0">
                <a:solidFill>
                  <a:srgbClr val="C00000"/>
                </a:solidFill>
              </a:rPr>
              <a:t>, aritmi)</a:t>
            </a:r>
            <a:r>
              <a:rPr lang="tr-TR" b="1" dirty="0">
                <a:solidFill>
                  <a:schemeClr val="bg1"/>
                </a:solidFill>
              </a:rPr>
              <a:t> ortaya çıkmasına </a:t>
            </a:r>
            <a:r>
              <a:rPr lang="tr-TR" b="1" dirty="0" err="1">
                <a:solidFill>
                  <a:schemeClr val="bg1"/>
                </a:solidFill>
              </a:rPr>
              <a:t>sebeb</a:t>
            </a:r>
            <a:r>
              <a:rPr lang="tr-TR" b="1" dirty="0">
                <a:solidFill>
                  <a:schemeClr val="bg1"/>
                </a:solidFill>
              </a:rPr>
              <a:t> olur. Göğüs ağrısı, göğüste sıkışıklık, baskı veya yanma hissi oluşur. İleriki durumlarda </a:t>
            </a:r>
            <a:r>
              <a:rPr lang="tr-TR" b="1" dirty="0" err="1">
                <a:solidFill>
                  <a:schemeClr val="bg1"/>
                </a:solidFill>
              </a:rPr>
              <a:t>myokard</a:t>
            </a:r>
            <a:r>
              <a:rPr lang="tr-TR" b="1" dirty="0">
                <a:solidFill>
                  <a:schemeClr val="bg1"/>
                </a:solidFill>
              </a:rPr>
              <a:t> enfarktüsü-kalp krizi görülür. </a:t>
            </a:r>
          </a:p>
          <a:p>
            <a:pPr fontAlgn="base">
              <a:lnSpc>
                <a:spcPct val="120000"/>
              </a:lnSpc>
            </a:pPr>
            <a:r>
              <a:rPr lang="tr-TR" b="1" dirty="0">
                <a:solidFill>
                  <a:schemeClr val="bg1"/>
                </a:solidFill>
              </a:rPr>
              <a:t>Böbrek arterinde oluştuğu zaman: böbrek yetmezliği ve yüksek tansiyon görülebilir.</a:t>
            </a:r>
          </a:p>
          <a:p>
            <a:pPr fontAlgn="base">
              <a:lnSpc>
                <a:spcPct val="120000"/>
              </a:lnSpc>
            </a:pPr>
            <a:r>
              <a:rPr lang="tr-TR" b="1" dirty="0">
                <a:solidFill>
                  <a:schemeClr val="bg1"/>
                </a:solidFill>
              </a:rPr>
              <a:t>Beyin arterinde oluştuğu zaman: uzuvlarda uyuşma, diksiyonda sıkıntı beyin kanaması, felç ve beyin enfarktüsü, görülür.</a:t>
            </a:r>
          </a:p>
          <a:p>
            <a:pPr fontAlgn="base">
              <a:lnSpc>
                <a:spcPct val="120000"/>
              </a:lnSpc>
            </a:pPr>
            <a:r>
              <a:rPr lang="tr-TR" b="1" dirty="0">
                <a:solidFill>
                  <a:schemeClr val="bg1"/>
                </a:solidFill>
              </a:rPr>
              <a:t>Kol ve bacak arterinde oluştuğu zaman: </a:t>
            </a:r>
            <a:r>
              <a:rPr lang="tr-TR" b="1" dirty="0" err="1">
                <a:solidFill>
                  <a:schemeClr val="bg1"/>
                </a:solidFill>
              </a:rPr>
              <a:t>gangren</a:t>
            </a:r>
            <a:r>
              <a:rPr lang="tr-TR" b="1" dirty="0">
                <a:solidFill>
                  <a:schemeClr val="bg1"/>
                </a:solidFill>
              </a:rPr>
              <a:t>, yara ve yürüyüşlerle gelen kramp tarzında ağrılar oluşabilir.</a:t>
            </a:r>
          </a:p>
        </p:txBody>
      </p:sp>
      <p:sp>
        <p:nvSpPr>
          <p:cNvPr id="5" name="Unvan 1">
            <a:extLst>
              <a:ext uri="{FF2B5EF4-FFF2-40B4-BE49-F238E27FC236}">
                <a16:creationId xmlns:a16="http://schemas.microsoft.com/office/drawing/2014/main" xmlns="" id="{50458BB4-40E3-49C5-9BEE-E42BA9BBC6DC}"/>
              </a:ext>
            </a:extLst>
          </p:cNvPr>
          <p:cNvSpPr txBox="1">
            <a:spLocks/>
          </p:cNvSpPr>
          <p:nvPr/>
        </p:nvSpPr>
        <p:spPr>
          <a:xfrm>
            <a:off x="117747" y="1052736"/>
            <a:ext cx="11953328" cy="792088"/>
          </a:xfrm>
          <a:prstGeom prst="rect">
            <a:avLst/>
          </a:prstGeom>
          <a:solidFill>
            <a:srgbClr val="FFC000"/>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fontScale="975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tr-TR" sz="2400" b="1" dirty="0" err="1">
                <a:solidFill>
                  <a:schemeClr val="bg1"/>
                </a:solidFill>
                <a:latin typeface="+mn-lt"/>
              </a:rPr>
              <a:t>Ateroskleroz</a:t>
            </a:r>
            <a:r>
              <a:rPr lang="tr-TR" sz="2400" b="1" dirty="0">
                <a:solidFill>
                  <a:schemeClr val="bg1"/>
                </a:solidFill>
                <a:latin typeface="+mn-lt"/>
              </a:rPr>
              <a:t> kalbimiz başta olmak üzere, </a:t>
            </a:r>
          </a:p>
          <a:p>
            <a:pPr algn="ctr"/>
            <a:r>
              <a:rPr lang="tr-TR" sz="2400" b="1" dirty="0">
                <a:solidFill>
                  <a:schemeClr val="bg1"/>
                </a:solidFill>
                <a:latin typeface="+mn-lt"/>
              </a:rPr>
              <a:t>bacak damarlarına, beyne, böbreklere ve aslında tüm organlarımıza zarar verebilir</a:t>
            </a:r>
          </a:p>
        </p:txBody>
      </p:sp>
    </p:spTree>
    <p:extLst>
      <p:ext uri="{BB962C8B-B14F-4D97-AF65-F5344CB8AC3E}">
        <p14:creationId xmlns:p14="http://schemas.microsoft.com/office/powerpoint/2010/main" val="178530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340768"/>
            <a:ext cx="11953328" cy="5400600"/>
          </a:xfrm>
          <a:solidFill>
            <a:srgbClr val="FFC000"/>
          </a:solidFill>
          <a:ln>
            <a:solidFill>
              <a:schemeClr val="bg1"/>
            </a:solidFill>
          </a:ln>
          <a:scene3d>
            <a:camera prst="orthographicFront"/>
            <a:lightRig rig="threePt" dir="t"/>
          </a:scene3d>
          <a:sp3d>
            <a:bevelT prst="angle"/>
          </a:sp3d>
        </p:spPr>
        <p:txBody>
          <a:bodyPr>
            <a:normAutofit fontScale="70000" lnSpcReduction="20000"/>
          </a:bodyPr>
          <a:lstStyle/>
          <a:p>
            <a:endParaRPr lang="tr-TR" sz="1000" dirty="0">
              <a:solidFill>
                <a:schemeClr val="bg1"/>
              </a:solidFill>
            </a:endParaRPr>
          </a:p>
          <a:p>
            <a:pPr algn="just">
              <a:lnSpc>
                <a:spcPct val="120000"/>
              </a:lnSpc>
            </a:pPr>
            <a:r>
              <a:rPr lang="tr-TR" b="1" u="sng" dirty="0">
                <a:solidFill>
                  <a:srgbClr val="C00000"/>
                </a:solidFill>
              </a:rPr>
              <a:t>ANGİNA PEKTORİS;</a:t>
            </a:r>
            <a:r>
              <a:rPr lang="tr-TR" b="1" dirty="0">
                <a:solidFill>
                  <a:srgbClr val="C00000"/>
                </a:solidFill>
              </a:rPr>
              <a:t> </a:t>
            </a:r>
            <a:r>
              <a:rPr lang="tr-TR" b="1" dirty="0" err="1">
                <a:solidFill>
                  <a:schemeClr val="bg1"/>
                </a:solidFill>
              </a:rPr>
              <a:t>Kroner</a:t>
            </a:r>
            <a:r>
              <a:rPr lang="tr-TR" b="1" dirty="0">
                <a:solidFill>
                  <a:schemeClr val="bg1"/>
                </a:solidFill>
              </a:rPr>
              <a:t> damarların kan akımını bozan veya kalp hacmini veya aktivitesini arttıran bazı hastalıklar nedeni ile ortaya çıkar.</a:t>
            </a:r>
          </a:p>
          <a:p>
            <a:pPr algn="just">
              <a:lnSpc>
                <a:spcPct val="120000"/>
              </a:lnSpc>
            </a:pPr>
            <a:r>
              <a:rPr lang="tr-TR" b="1" dirty="0">
                <a:solidFill>
                  <a:schemeClr val="bg1"/>
                </a:solidFill>
              </a:rPr>
              <a:t>Miyokardın oksijen isteği ile temini arasındaki dengesizlikten kaynaklanan </a:t>
            </a:r>
            <a:r>
              <a:rPr lang="tr-TR" b="1" dirty="0" err="1">
                <a:solidFill>
                  <a:schemeClr val="bg1"/>
                </a:solidFill>
              </a:rPr>
              <a:t>miyokard</a:t>
            </a:r>
            <a:r>
              <a:rPr lang="tr-TR" b="1" dirty="0">
                <a:solidFill>
                  <a:schemeClr val="bg1"/>
                </a:solidFill>
              </a:rPr>
              <a:t> </a:t>
            </a:r>
            <a:r>
              <a:rPr lang="tr-TR" b="1" dirty="0" err="1">
                <a:solidFill>
                  <a:schemeClr val="bg1"/>
                </a:solidFill>
              </a:rPr>
              <a:t>iskemisinin</a:t>
            </a:r>
            <a:r>
              <a:rPr lang="tr-TR" b="1" dirty="0">
                <a:solidFill>
                  <a:schemeClr val="bg1"/>
                </a:solidFill>
              </a:rPr>
              <a:t> </a:t>
            </a:r>
            <a:r>
              <a:rPr lang="tr-TR" b="1" u="sng" dirty="0">
                <a:solidFill>
                  <a:srgbClr val="C00000"/>
                </a:solidFill>
              </a:rPr>
              <a:t>semptomudur</a:t>
            </a:r>
            <a:r>
              <a:rPr lang="tr-TR" b="1" dirty="0">
                <a:solidFill>
                  <a:schemeClr val="bg1"/>
                </a:solidFill>
              </a:rPr>
              <a:t>. </a:t>
            </a:r>
            <a:r>
              <a:rPr lang="tr-TR" b="1" dirty="0" err="1">
                <a:solidFill>
                  <a:schemeClr val="bg1"/>
                </a:solidFill>
              </a:rPr>
              <a:t>Anjina</a:t>
            </a:r>
            <a:r>
              <a:rPr lang="tr-TR" b="1" dirty="0">
                <a:solidFill>
                  <a:schemeClr val="bg1"/>
                </a:solidFill>
              </a:rPr>
              <a:t> </a:t>
            </a:r>
            <a:r>
              <a:rPr lang="tr-TR" b="1" dirty="0" err="1">
                <a:solidFill>
                  <a:schemeClr val="bg1"/>
                </a:solidFill>
              </a:rPr>
              <a:t>pektorisli</a:t>
            </a:r>
            <a:r>
              <a:rPr lang="tr-TR" b="1" dirty="0">
                <a:solidFill>
                  <a:schemeClr val="bg1"/>
                </a:solidFill>
              </a:rPr>
              <a:t> hastaların %85’inde majör </a:t>
            </a:r>
            <a:r>
              <a:rPr lang="tr-TR" b="1" dirty="0" err="1">
                <a:solidFill>
                  <a:schemeClr val="bg1"/>
                </a:solidFill>
              </a:rPr>
              <a:t>kroner</a:t>
            </a:r>
            <a:r>
              <a:rPr lang="tr-TR" b="1" dirty="0">
                <a:solidFill>
                  <a:schemeClr val="bg1"/>
                </a:solidFill>
              </a:rPr>
              <a:t> arterlerden birinde veya dallarında daralma-tıkanma(</a:t>
            </a:r>
            <a:r>
              <a:rPr lang="tr-TR" b="1" dirty="0" err="1">
                <a:solidFill>
                  <a:schemeClr val="bg1"/>
                </a:solidFill>
              </a:rPr>
              <a:t>ateroskleroz</a:t>
            </a:r>
            <a:r>
              <a:rPr lang="tr-TR" b="1" dirty="0">
                <a:solidFill>
                  <a:schemeClr val="bg1"/>
                </a:solidFill>
              </a:rPr>
              <a:t>) vardır. </a:t>
            </a:r>
          </a:p>
          <a:p>
            <a:pPr algn="just">
              <a:lnSpc>
                <a:spcPct val="120000"/>
              </a:lnSpc>
            </a:pPr>
            <a:r>
              <a:rPr lang="tr-TR" b="1" dirty="0" err="1">
                <a:solidFill>
                  <a:schemeClr val="bg1"/>
                </a:solidFill>
              </a:rPr>
              <a:t>Kroner</a:t>
            </a:r>
            <a:r>
              <a:rPr lang="tr-TR" b="1" dirty="0">
                <a:solidFill>
                  <a:schemeClr val="bg1"/>
                </a:solidFill>
              </a:rPr>
              <a:t> kan akımının miyokardın ihtiyacını karşılamayacak durumda olmasıyla </a:t>
            </a:r>
            <a:r>
              <a:rPr lang="tr-TR" b="1" dirty="0" err="1">
                <a:solidFill>
                  <a:schemeClr val="bg1"/>
                </a:solidFill>
              </a:rPr>
              <a:t>miyokardda</a:t>
            </a:r>
            <a:r>
              <a:rPr lang="tr-TR" b="1" dirty="0">
                <a:solidFill>
                  <a:schemeClr val="bg1"/>
                </a:solidFill>
              </a:rPr>
              <a:t> laktik asit ve diğer </a:t>
            </a:r>
            <a:r>
              <a:rPr lang="tr-TR" b="1" dirty="0" err="1">
                <a:solidFill>
                  <a:schemeClr val="bg1"/>
                </a:solidFill>
              </a:rPr>
              <a:t>metabolitler</a:t>
            </a:r>
            <a:r>
              <a:rPr lang="tr-TR" b="1" dirty="0">
                <a:solidFill>
                  <a:schemeClr val="bg1"/>
                </a:solidFill>
              </a:rPr>
              <a:t> birikir, sinir uçları etkilenir ve ağrı olur.</a:t>
            </a:r>
          </a:p>
          <a:p>
            <a:pPr algn="just">
              <a:lnSpc>
                <a:spcPct val="120000"/>
              </a:lnSpc>
            </a:pPr>
            <a:r>
              <a:rPr lang="tr-TR" b="1" dirty="0">
                <a:solidFill>
                  <a:schemeClr val="bg1"/>
                </a:solidFill>
              </a:rPr>
              <a:t>Ağrı; sıkışma ve yanma tarzında olan, genelde eforla ortaya çıkan semptomdur.</a:t>
            </a:r>
          </a:p>
          <a:p>
            <a:pPr algn="just">
              <a:lnSpc>
                <a:spcPct val="120000"/>
              </a:lnSpc>
            </a:pPr>
            <a:r>
              <a:rPr lang="tr-TR" b="1" dirty="0">
                <a:solidFill>
                  <a:schemeClr val="bg1"/>
                </a:solidFill>
              </a:rPr>
              <a:t>Genellikle </a:t>
            </a:r>
            <a:r>
              <a:rPr lang="tr-TR" b="1" dirty="0" err="1">
                <a:solidFill>
                  <a:schemeClr val="bg1"/>
                </a:solidFill>
              </a:rPr>
              <a:t>retrosternal</a:t>
            </a:r>
            <a:r>
              <a:rPr lang="tr-TR" b="1" dirty="0">
                <a:solidFill>
                  <a:schemeClr val="bg1"/>
                </a:solidFill>
              </a:rPr>
              <a:t> bölgede hissedilen ağrı </a:t>
            </a:r>
            <a:r>
              <a:rPr lang="tr-TR" b="1" dirty="0" err="1">
                <a:solidFill>
                  <a:schemeClr val="bg1"/>
                </a:solidFill>
              </a:rPr>
              <a:t>prekardiyuma</a:t>
            </a:r>
            <a:r>
              <a:rPr lang="tr-TR" b="1" dirty="0">
                <a:solidFill>
                  <a:schemeClr val="bg1"/>
                </a:solidFill>
              </a:rPr>
              <a:t>, sol kola(bazen her iki kola), sol omuza, sırta, çeneye, diş etlerine, kulaklara yayılabilir. Ölüm korkusu vardır.</a:t>
            </a:r>
          </a:p>
          <a:p>
            <a:pPr algn="just">
              <a:lnSpc>
                <a:spcPct val="120000"/>
              </a:lnSpc>
            </a:pPr>
            <a:r>
              <a:rPr lang="tr-TR" b="1" dirty="0">
                <a:solidFill>
                  <a:schemeClr val="bg1"/>
                </a:solidFill>
              </a:rPr>
              <a:t>İstirahatle veya nitrogliserinle geçen ve 10 dakikayı aşmayan bastırıcı, sıkıştırıcı veya yanma tarzındadır.</a:t>
            </a:r>
          </a:p>
        </p:txBody>
      </p:sp>
    </p:spTree>
    <p:extLst>
      <p:ext uri="{BB962C8B-B14F-4D97-AF65-F5344CB8AC3E}">
        <p14:creationId xmlns:p14="http://schemas.microsoft.com/office/powerpoint/2010/main" val="129022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340768"/>
            <a:ext cx="11953328" cy="5400600"/>
          </a:xfrm>
          <a:solidFill>
            <a:srgbClr val="FFC000"/>
          </a:solidFill>
          <a:ln>
            <a:solidFill>
              <a:schemeClr val="bg1"/>
            </a:solidFill>
          </a:ln>
          <a:scene3d>
            <a:camera prst="orthographicFront"/>
            <a:lightRig rig="threePt" dir="t"/>
          </a:scene3d>
          <a:sp3d>
            <a:bevelT prst="angle"/>
          </a:sp3d>
        </p:spPr>
        <p:txBody>
          <a:bodyPr>
            <a:normAutofit fontScale="85000" lnSpcReduction="10000"/>
          </a:bodyPr>
          <a:lstStyle/>
          <a:p>
            <a:endParaRPr lang="tr-TR" sz="1000" dirty="0">
              <a:solidFill>
                <a:schemeClr val="bg1"/>
              </a:solidFill>
            </a:endParaRPr>
          </a:p>
          <a:p>
            <a:pPr algn="just">
              <a:lnSpc>
                <a:spcPct val="120000"/>
              </a:lnSpc>
            </a:pPr>
            <a:r>
              <a:rPr lang="tr-TR" b="1" u="sng" dirty="0">
                <a:solidFill>
                  <a:srgbClr val="C00000"/>
                </a:solidFill>
              </a:rPr>
              <a:t>ANGİNA PEKTORİS;</a:t>
            </a:r>
            <a:r>
              <a:rPr lang="tr-TR" b="1" dirty="0">
                <a:solidFill>
                  <a:srgbClr val="C00000"/>
                </a:solidFill>
              </a:rPr>
              <a:t> </a:t>
            </a:r>
          </a:p>
          <a:p>
            <a:pPr algn="just">
              <a:lnSpc>
                <a:spcPct val="120000"/>
              </a:lnSpc>
            </a:pPr>
            <a:r>
              <a:rPr lang="tr-TR" b="1" u="sng" dirty="0">
                <a:solidFill>
                  <a:srgbClr val="C00000"/>
                </a:solidFill>
              </a:rPr>
              <a:t>Tedavi</a:t>
            </a:r>
            <a:r>
              <a:rPr lang="tr-TR" b="1" dirty="0">
                <a:solidFill>
                  <a:schemeClr val="bg1"/>
                </a:solidFill>
              </a:rPr>
              <a:t>; - Hipertansiyonu kontrolde tutma, risklerden uzaklaştırma(tuz-yağ-</a:t>
            </a:r>
          </a:p>
          <a:p>
            <a:pPr marL="0" indent="0" algn="just">
              <a:lnSpc>
                <a:spcPct val="120000"/>
              </a:lnSpc>
              <a:buNone/>
            </a:pPr>
            <a:r>
              <a:rPr lang="tr-TR" b="1" dirty="0">
                <a:solidFill>
                  <a:schemeClr val="bg1"/>
                </a:solidFill>
              </a:rPr>
              <a:t>                    hamur-şekeri </a:t>
            </a:r>
            <a:r>
              <a:rPr lang="tr-TR" b="1" dirty="0" err="1">
                <a:solidFill>
                  <a:schemeClr val="bg1"/>
                </a:solidFill>
              </a:rPr>
              <a:t>azalt,sigarayı</a:t>
            </a:r>
            <a:r>
              <a:rPr lang="tr-TR" b="1" dirty="0">
                <a:solidFill>
                  <a:schemeClr val="bg1"/>
                </a:solidFill>
              </a:rPr>
              <a:t> bırak, zayıfla, hafif spor, stresten uzak</a:t>
            </a:r>
          </a:p>
          <a:p>
            <a:pPr marL="0" indent="0" algn="just">
              <a:lnSpc>
                <a:spcPct val="120000"/>
              </a:lnSpc>
              <a:buNone/>
            </a:pPr>
            <a:r>
              <a:rPr lang="tr-TR" b="1" dirty="0">
                <a:solidFill>
                  <a:schemeClr val="bg1"/>
                </a:solidFill>
              </a:rPr>
              <a:t>                   dur)</a:t>
            </a:r>
          </a:p>
          <a:p>
            <a:pPr marL="0" indent="0" algn="just">
              <a:lnSpc>
                <a:spcPct val="120000"/>
              </a:lnSpc>
              <a:buNone/>
            </a:pPr>
            <a:r>
              <a:rPr lang="tr-TR" b="1" dirty="0">
                <a:solidFill>
                  <a:schemeClr val="bg1"/>
                </a:solidFill>
              </a:rPr>
              <a:t>                 - İlaç olarak; </a:t>
            </a:r>
            <a:r>
              <a:rPr lang="tr-TR" b="1" dirty="0" err="1">
                <a:solidFill>
                  <a:schemeClr val="bg1"/>
                </a:solidFill>
              </a:rPr>
              <a:t>nitritler</a:t>
            </a:r>
            <a:r>
              <a:rPr lang="tr-TR" b="1" dirty="0">
                <a:solidFill>
                  <a:schemeClr val="bg1"/>
                </a:solidFill>
              </a:rPr>
              <a:t>, </a:t>
            </a:r>
            <a:r>
              <a:rPr lang="tr-TR" b="1" dirty="0" err="1">
                <a:solidFill>
                  <a:schemeClr val="bg1"/>
                </a:solidFill>
              </a:rPr>
              <a:t>betablokerler</a:t>
            </a:r>
            <a:r>
              <a:rPr lang="tr-TR" b="1" dirty="0">
                <a:solidFill>
                  <a:schemeClr val="bg1"/>
                </a:solidFill>
              </a:rPr>
              <a:t> ve kalsiyum antagonistleri</a:t>
            </a:r>
          </a:p>
          <a:p>
            <a:pPr marL="0" indent="0" algn="just">
              <a:lnSpc>
                <a:spcPct val="120000"/>
              </a:lnSpc>
              <a:buNone/>
            </a:pPr>
            <a:r>
              <a:rPr lang="tr-TR" b="1" dirty="0">
                <a:solidFill>
                  <a:schemeClr val="bg1"/>
                </a:solidFill>
              </a:rPr>
              <a:t>                   kullanılır. </a:t>
            </a:r>
          </a:p>
          <a:p>
            <a:pPr marL="0" indent="0" algn="just">
              <a:lnSpc>
                <a:spcPct val="120000"/>
              </a:lnSpc>
              <a:buNone/>
            </a:pPr>
            <a:r>
              <a:rPr lang="tr-TR" b="1" dirty="0">
                <a:solidFill>
                  <a:schemeClr val="bg1"/>
                </a:solidFill>
              </a:rPr>
              <a:t>                  - Bunlara cevap vermeyen, sol ana </a:t>
            </a:r>
            <a:r>
              <a:rPr lang="tr-TR" b="1" dirty="0" err="1">
                <a:solidFill>
                  <a:schemeClr val="bg1"/>
                </a:solidFill>
              </a:rPr>
              <a:t>kroner</a:t>
            </a:r>
            <a:r>
              <a:rPr lang="tr-TR" b="1" dirty="0">
                <a:solidFill>
                  <a:schemeClr val="bg1"/>
                </a:solidFill>
              </a:rPr>
              <a:t> arter ve iki veya üç damar</a:t>
            </a:r>
          </a:p>
          <a:p>
            <a:pPr marL="0" indent="0" algn="just">
              <a:lnSpc>
                <a:spcPct val="120000"/>
              </a:lnSpc>
              <a:buNone/>
            </a:pPr>
            <a:r>
              <a:rPr lang="tr-TR" b="1" dirty="0">
                <a:solidFill>
                  <a:schemeClr val="bg1"/>
                </a:solidFill>
              </a:rPr>
              <a:t>                     hastalığı olan vakalarda </a:t>
            </a:r>
            <a:r>
              <a:rPr lang="tr-TR" b="1" dirty="0" err="1">
                <a:solidFill>
                  <a:schemeClr val="bg1"/>
                </a:solidFill>
              </a:rPr>
              <a:t>By-pass</a:t>
            </a:r>
            <a:r>
              <a:rPr lang="tr-TR" b="1" dirty="0">
                <a:solidFill>
                  <a:schemeClr val="bg1"/>
                </a:solidFill>
              </a:rPr>
              <a:t> veya </a:t>
            </a:r>
            <a:r>
              <a:rPr lang="tr-TR" b="1" dirty="0" err="1">
                <a:solidFill>
                  <a:schemeClr val="bg1"/>
                </a:solidFill>
              </a:rPr>
              <a:t>intrakroner</a:t>
            </a:r>
            <a:r>
              <a:rPr lang="tr-TR" b="1" dirty="0">
                <a:solidFill>
                  <a:schemeClr val="bg1"/>
                </a:solidFill>
              </a:rPr>
              <a:t> damar genişletme uygulanır.</a:t>
            </a:r>
            <a:endParaRPr lang="tr-TR" dirty="0">
              <a:solidFill>
                <a:schemeClr val="bg1"/>
              </a:solidFill>
            </a:endParaRPr>
          </a:p>
        </p:txBody>
      </p:sp>
    </p:spTree>
    <p:extLst>
      <p:ext uri="{BB962C8B-B14F-4D97-AF65-F5344CB8AC3E}">
        <p14:creationId xmlns:p14="http://schemas.microsoft.com/office/powerpoint/2010/main" val="71364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277033"/>
            <a:ext cx="7992887" cy="5400600"/>
          </a:xfrm>
          <a:solidFill>
            <a:srgbClr val="FFC000"/>
          </a:solidFill>
          <a:ln>
            <a:solidFill>
              <a:schemeClr val="bg1"/>
            </a:solidFill>
          </a:ln>
          <a:scene3d>
            <a:camera prst="orthographicFront"/>
            <a:lightRig rig="threePt" dir="t"/>
          </a:scene3d>
          <a:sp3d>
            <a:bevelT prst="angle"/>
          </a:sp3d>
        </p:spPr>
        <p:txBody>
          <a:bodyPr>
            <a:normAutofit fontScale="92500" lnSpcReduction="20000"/>
          </a:bodyPr>
          <a:lstStyle/>
          <a:p>
            <a:endParaRPr lang="tr-TR" sz="1000" dirty="0">
              <a:solidFill>
                <a:schemeClr val="bg1"/>
              </a:solidFill>
            </a:endParaRPr>
          </a:p>
          <a:p>
            <a:pPr marL="0" indent="0" algn="just">
              <a:lnSpc>
                <a:spcPct val="100000"/>
              </a:lnSpc>
              <a:buNone/>
            </a:pPr>
            <a:r>
              <a:rPr lang="tr-TR" b="1" u="sng" dirty="0">
                <a:solidFill>
                  <a:srgbClr val="C00000"/>
                </a:solidFill>
              </a:rPr>
              <a:t>MİYOKARD ENFARKTÜSÜ; </a:t>
            </a:r>
            <a:r>
              <a:rPr lang="tr-TR" b="1" dirty="0">
                <a:solidFill>
                  <a:srgbClr val="C00000"/>
                </a:solidFill>
              </a:rPr>
              <a:t> </a:t>
            </a:r>
            <a:r>
              <a:rPr lang="tr-TR" b="1" dirty="0">
                <a:solidFill>
                  <a:schemeClr val="bg1"/>
                </a:solidFill>
              </a:rPr>
              <a:t>Miyokardın bir bölümünün ilgili </a:t>
            </a:r>
            <a:r>
              <a:rPr lang="tr-TR" b="1" dirty="0" err="1">
                <a:solidFill>
                  <a:schemeClr val="bg1"/>
                </a:solidFill>
              </a:rPr>
              <a:t>kroner</a:t>
            </a:r>
            <a:r>
              <a:rPr lang="tr-TR" b="1" dirty="0">
                <a:solidFill>
                  <a:schemeClr val="bg1"/>
                </a:solidFill>
              </a:rPr>
              <a:t> dalının tıkanmasına veya başka </a:t>
            </a:r>
            <a:r>
              <a:rPr lang="tr-TR" b="1" dirty="0" err="1">
                <a:solidFill>
                  <a:schemeClr val="bg1"/>
                </a:solidFill>
              </a:rPr>
              <a:t>etyolojilere</a:t>
            </a:r>
            <a:r>
              <a:rPr lang="tr-TR" b="1" dirty="0">
                <a:solidFill>
                  <a:schemeClr val="bg1"/>
                </a:solidFill>
              </a:rPr>
              <a:t> bağlı olarak şiddetli ve uzun süreli </a:t>
            </a:r>
            <a:r>
              <a:rPr lang="tr-TR" b="1" dirty="0" err="1">
                <a:solidFill>
                  <a:schemeClr val="bg1"/>
                </a:solidFill>
              </a:rPr>
              <a:t>iskemi</a:t>
            </a:r>
            <a:r>
              <a:rPr lang="tr-TR" b="1" dirty="0">
                <a:solidFill>
                  <a:schemeClr val="bg1"/>
                </a:solidFill>
              </a:rPr>
              <a:t> neticesinde </a:t>
            </a:r>
            <a:r>
              <a:rPr lang="tr-TR" b="1" dirty="0" err="1">
                <a:solidFill>
                  <a:schemeClr val="bg1"/>
                </a:solidFill>
              </a:rPr>
              <a:t>nekroze</a:t>
            </a:r>
            <a:r>
              <a:rPr lang="tr-TR" b="1" dirty="0">
                <a:solidFill>
                  <a:schemeClr val="bg1"/>
                </a:solidFill>
              </a:rPr>
              <a:t> uğramasıdır.</a:t>
            </a:r>
          </a:p>
          <a:p>
            <a:pPr marL="0" indent="0" algn="just">
              <a:lnSpc>
                <a:spcPct val="100000"/>
              </a:lnSpc>
              <a:buNone/>
            </a:pPr>
            <a:r>
              <a:rPr lang="tr-TR" b="1" u="sng" dirty="0">
                <a:solidFill>
                  <a:srgbClr val="C00000"/>
                </a:solidFill>
              </a:rPr>
              <a:t>Belirtileri; </a:t>
            </a:r>
            <a:r>
              <a:rPr lang="tr-TR" b="1" dirty="0">
                <a:solidFill>
                  <a:schemeClr val="bg1"/>
                </a:solidFill>
              </a:rPr>
              <a:t>Enfarktüste akciğer </a:t>
            </a:r>
            <a:r>
              <a:rPr lang="tr-TR" b="1" dirty="0" err="1">
                <a:solidFill>
                  <a:schemeClr val="bg1"/>
                </a:solidFill>
              </a:rPr>
              <a:t>konjesyonu</a:t>
            </a:r>
            <a:r>
              <a:rPr lang="tr-TR" b="1" dirty="0">
                <a:solidFill>
                  <a:schemeClr val="bg1"/>
                </a:solidFill>
              </a:rPr>
              <a:t>(aşırı kanlanma-</a:t>
            </a:r>
            <a:r>
              <a:rPr lang="tr-TR" b="1" dirty="0" err="1">
                <a:solidFill>
                  <a:schemeClr val="bg1"/>
                </a:solidFill>
              </a:rPr>
              <a:t>hiperemi</a:t>
            </a:r>
            <a:r>
              <a:rPr lang="tr-TR" b="1" dirty="0">
                <a:solidFill>
                  <a:schemeClr val="bg1"/>
                </a:solidFill>
              </a:rPr>
              <a:t>) </a:t>
            </a:r>
            <a:r>
              <a:rPr lang="tr-TR" b="1" dirty="0" err="1">
                <a:solidFill>
                  <a:schemeClr val="bg1"/>
                </a:solidFill>
              </a:rPr>
              <a:t>hipoksinin</a:t>
            </a:r>
            <a:r>
              <a:rPr lang="tr-TR" b="1" dirty="0">
                <a:solidFill>
                  <a:schemeClr val="bg1"/>
                </a:solidFill>
              </a:rPr>
              <a:t> gelişmesine neden olur. </a:t>
            </a:r>
            <a:r>
              <a:rPr lang="tr-TR" b="1" dirty="0" err="1">
                <a:solidFill>
                  <a:schemeClr val="bg1"/>
                </a:solidFill>
              </a:rPr>
              <a:t>Hipoksiye</a:t>
            </a:r>
            <a:r>
              <a:rPr lang="tr-TR" b="1" dirty="0">
                <a:solidFill>
                  <a:schemeClr val="bg1"/>
                </a:solidFill>
              </a:rPr>
              <a:t> bağlı olarak, bulantı terleme ile birlikte uzun süreli (20 </a:t>
            </a:r>
            <a:r>
              <a:rPr lang="tr-TR" b="1" dirty="0" err="1">
                <a:solidFill>
                  <a:schemeClr val="bg1"/>
                </a:solidFill>
              </a:rPr>
              <a:t>dk</a:t>
            </a:r>
            <a:r>
              <a:rPr lang="tr-TR" b="1" dirty="0">
                <a:solidFill>
                  <a:schemeClr val="bg1"/>
                </a:solidFill>
              </a:rPr>
              <a:t> dan fazla) santral göğüs ve/veya sol kol ağrısı ile şok, aritmi ve dolaşım yetmezliği belirtileri mevcuttur. </a:t>
            </a:r>
          </a:p>
          <a:p>
            <a:pPr marL="0" indent="0" algn="just">
              <a:lnSpc>
                <a:spcPct val="100000"/>
              </a:lnSpc>
              <a:buNone/>
            </a:pPr>
            <a:r>
              <a:rPr lang="tr-TR" b="1" dirty="0">
                <a:solidFill>
                  <a:schemeClr val="bg1"/>
                </a:solidFill>
              </a:rPr>
              <a:t>Ancak yaşlılarda, </a:t>
            </a:r>
            <a:r>
              <a:rPr lang="tr-TR" b="1" dirty="0" err="1">
                <a:solidFill>
                  <a:schemeClr val="bg1"/>
                </a:solidFill>
              </a:rPr>
              <a:t>diabetlilerde</a:t>
            </a:r>
            <a:r>
              <a:rPr lang="tr-TR" b="1" dirty="0">
                <a:solidFill>
                  <a:schemeClr val="bg1"/>
                </a:solidFill>
              </a:rPr>
              <a:t> ve </a:t>
            </a:r>
            <a:r>
              <a:rPr lang="tr-TR" b="1" dirty="0" err="1">
                <a:solidFill>
                  <a:schemeClr val="bg1"/>
                </a:solidFill>
              </a:rPr>
              <a:t>postoperatif</a:t>
            </a:r>
            <a:r>
              <a:rPr lang="tr-TR" b="1" dirty="0">
                <a:solidFill>
                  <a:schemeClr val="bg1"/>
                </a:solidFill>
              </a:rPr>
              <a:t> hastalarda ağrısız enfarktüs gerçekleşebilir. Ağrı </a:t>
            </a:r>
            <a:r>
              <a:rPr lang="tr-TR" b="1" dirty="0" err="1">
                <a:solidFill>
                  <a:schemeClr val="bg1"/>
                </a:solidFill>
              </a:rPr>
              <a:t>sublingual</a:t>
            </a:r>
            <a:r>
              <a:rPr lang="tr-TR" b="1" dirty="0">
                <a:solidFill>
                  <a:schemeClr val="bg1"/>
                </a:solidFill>
              </a:rPr>
              <a:t> nitrogliserine cevap vermez, ancak morfinle yatışabilir.</a:t>
            </a:r>
          </a:p>
        </p:txBody>
      </p:sp>
      <p:pic>
        <p:nvPicPr>
          <p:cNvPr id="1028" name="Picture 4" descr="Ä°lgili resim">
            <a:extLst>
              <a:ext uri="{FF2B5EF4-FFF2-40B4-BE49-F238E27FC236}">
                <a16:creationId xmlns:a16="http://schemas.microsoft.com/office/drawing/2014/main" xmlns="" id="{2E700B54-BB16-45A2-9688-4CA9F5118E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50" t="7077" r="5055" b="5693"/>
          <a:stretch/>
        </p:blipFill>
        <p:spPr bwMode="auto">
          <a:xfrm>
            <a:off x="8236296" y="1277033"/>
            <a:ext cx="3816424" cy="3005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iyokard enfarktÃ¼sÃ¼ ile ilgili gÃ¶rsel sonucu">
            <a:extLst>
              <a:ext uri="{FF2B5EF4-FFF2-40B4-BE49-F238E27FC236}">
                <a16:creationId xmlns:a16="http://schemas.microsoft.com/office/drawing/2014/main" xmlns="" id="{3BE6CB45-1084-4382-87BE-B65204E37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6296" y="4371662"/>
            <a:ext cx="3816424" cy="229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95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277033"/>
            <a:ext cx="7992887" cy="5400600"/>
          </a:xfrm>
          <a:solidFill>
            <a:srgbClr val="FFC000"/>
          </a:solidFill>
          <a:ln>
            <a:solidFill>
              <a:schemeClr val="bg1"/>
            </a:solidFill>
          </a:ln>
          <a:scene3d>
            <a:camera prst="orthographicFront"/>
            <a:lightRig rig="threePt" dir="t"/>
          </a:scene3d>
          <a:sp3d>
            <a:bevelT prst="angle"/>
          </a:sp3d>
        </p:spPr>
        <p:txBody>
          <a:bodyPr>
            <a:normAutofit/>
          </a:bodyPr>
          <a:lstStyle/>
          <a:p>
            <a:endParaRPr lang="tr-TR" sz="1000" dirty="0">
              <a:solidFill>
                <a:schemeClr val="bg1"/>
              </a:solidFill>
            </a:endParaRPr>
          </a:p>
          <a:p>
            <a:pPr marL="0" indent="0" algn="just">
              <a:lnSpc>
                <a:spcPct val="100000"/>
              </a:lnSpc>
              <a:buNone/>
            </a:pPr>
            <a:r>
              <a:rPr lang="tr-TR" b="1" u="sng" dirty="0">
                <a:solidFill>
                  <a:srgbClr val="C00000"/>
                </a:solidFill>
              </a:rPr>
              <a:t>MİYOKARD ENFARKTÜSÜ; </a:t>
            </a:r>
          </a:p>
          <a:p>
            <a:pPr marL="0" indent="0" algn="just">
              <a:lnSpc>
                <a:spcPct val="100000"/>
              </a:lnSpc>
              <a:buNone/>
            </a:pPr>
            <a:r>
              <a:rPr lang="tr-TR" b="1" u="sng" dirty="0">
                <a:solidFill>
                  <a:srgbClr val="FF0000"/>
                </a:solidFill>
              </a:rPr>
              <a:t>Klinik teşhis; </a:t>
            </a:r>
          </a:p>
          <a:p>
            <a:pPr marL="0" indent="0" algn="just">
              <a:lnSpc>
                <a:spcPct val="100000"/>
              </a:lnSpc>
              <a:buNone/>
            </a:pPr>
            <a:r>
              <a:rPr lang="tr-TR" b="1" dirty="0">
                <a:solidFill>
                  <a:schemeClr val="bg1"/>
                </a:solidFill>
              </a:rPr>
              <a:t>EKG ve kalp ile ilgili enzimlerin </a:t>
            </a:r>
          </a:p>
          <a:p>
            <a:pPr algn="just">
              <a:lnSpc>
                <a:spcPct val="100000"/>
              </a:lnSpc>
              <a:buFont typeface="Wingdings" panose="05000000000000000000" pitchFamily="2" charset="2"/>
              <a:buChar char="§"/>
            </a:pPr>
            <a:r>
              <a:rPr lang="tr-TR" b="1" dirty="0" err="1">
                <a:solidFill>
                  <a:schemeClr val="bg1"/>
                </a:solidFill>
              </a:rPr>
              <a:t>Kreatinkinaz</a:t>
            </a:r>
            <a:r>
              <a:rPr lang="tr-TR" b="1" dirty="0">
                <a:solidFill>
                  <a:schemeClr val="bg1"/>
                </a:solidFill>
              </a:rPr>
              <a:t>, </a:t>
            </a:r>
          </a:p>
          <a:p>
            <a:pPr algn="just">
              <a:lnSpc>
                <a:spcPct val="100000"/>
              </a:lnSpc>
              <a:buFont typeface="Wingdings" panose="05000000000000000000" pitchFamily="2" charset="2"/>
              <a:buChar char="§"/>
            </a:pPr>
            <a:r>
              <a:rPr lang="tr-TR" b="1" dirty="0">
                <a:solidFill>
                  <a:schemeClr val="bg1"/>
                </a:solidFill>
              </a:rPr>
              <a:t>Serum </a:t>
            </a:r>
            <a:r>
              <a:rPr lang="tr-TR" b="1" dirty="0" err="1">
                <a:solidFill>
                  <a:schemeClr val="bg1"/>
                </a:solidFill>
              </a:rPr>
              <a:t>glutamik</a:t>
            </a:r>
            <a:r>
              <a:rPr lang="tr-TR" b="1" dirty="0">
                <a:solidFill>
                  <a:schemeClr val="bg1"/>
                </a:solidFill>
              </a:rPr>
              <a:t> oksalik </a:t>
            </a:r>
            <a:r>
              <a:rPr lang="tr-TR" b="1" dirty="0" err="1">
                <a:solidFill>
                  <a:schemeClr val="bg1"/>
                </a:solidFill>
              </a:rPr>
              <a:t>transaminaz</a:t>
            </a:r>
            <a:r>
              <a:rPr lang="tr-TR" b="1" dirty="0">
                <a:solidFill>
                  <a:schemeClr val="bg1"/>
                </a:solidFill>
              </a:rPr>
              <a:t> (SGOT), </a:t>
            </a:r>
          </a:p>
          <a:p>
            <a:pPr algn="just">
              <a:lnSpc>
                <a:spcPct val="100000"/>
              </a:lnSpc>
              <a:buFont typeface="Wingdings" panose="05000000000000000000" pitchFamily="2" charset="2"/>
              <a:buChar char="§"/>
            </a:pPr>
            <a:r>
              <a:rPr lang="tr-TR" b="1" dirty="0" err="1">
                <a:solidFill>
                  <a:schemeClr val="bg1"/>
                </a:solidFill>
              </a:rPr>
              <a:t>Pürivik</a:t>
            </a:r>
            <a:r>
              <a:rPr lang="tr-TR" b="1" dirty="0">
                <a:solidFill>
                  <a:schemeClr val="bg1"/>
                </a:solidFill>
              </a:rPr>
              <a:t> </a:t>
            </a:r>
            <a:r>
              <a:rPr lang="tr-TR" b="1" dirty="0" err="1">
                <a:solidFill>
                  <a:schemeClr val="bg1"/>
                </a:solidFill>
              </a:rPr>
              <a:t>oksaliktransaminaz</a:t>
            </a:r>
            <a:r>
              <a:rPr lang="tr-TR" b="1" dirty="0">
                <a:solidFill>
                  <a:schemeClr val="bg1"/>
                </a:solidFill>
              </a:rPr>
              <a:t> (SGPT), </a:t>
            </a:r>
          </a:p>
          <a:p>
            <a:pPr algn="just">
              <a:lnSpc>
                <a:spcPct val="100000"/>
              </a:lnSpc>
              <a:buFont typeface="Wingdings" panose="05000000000000000000" pitchFamily="2" charset="2"/>
              <a:buChar char="§"/>
            </a:pPr>
            <a:r>
              <a:rPr lang="tr-TR" b="1" dirty="0" err="1">
                <a:solidFill>
                  <a:schemeClr val="bg1"/>
                </a:solidFill>
              </a:rPr>
              <a:t>Laktak</a:t>
            </a:r>
            <a:r>
              <a:rPr lang="tr-TR" b="1" dirty="0">
                <a:solidFill>
                  <a:schemeClr val="bg1"/>
                </a:solidFill>
              </a:rPr>
              <a:t> </a:t>
            </a:r>
            <a:r>
              <a:rPr lang="tr-TR" b="1" dirty="0" err="1">
                <a:solidFill>
                  <a:schemeClr val="bg1"/>
                </a:solidFill>
              </a:rPr>
              <a:t>dehidrogenaz</a:t>
            </a:r>
            <a:r>
              <a:rPr lang="tr-TR" b="1" dirty="0">
                <a:solidFill>
                  <a:schemeClr val="bg1"/>
                </a:solidFill>
              </a:rPr>
              <a:t> (LDH), </a:t>
            </a:r>
          </a:p>
          <a:p>
            <a:pPr algn="just">
              <a:lnSpc>
                <a:spcPct val="100000"/>
              </a:lnSpc>
              <a:buFont typeface="Wingdings" panose="05000000000000000000" pitchFamily="2" charset="2"/>
              <a:buChar char="§"/>
            </a:pPr>
            <a:r>
              <a:rPr lang="tr-TR" b="1" dirty="0" err="1">
                <a:solidFill>
                  <a:schemeClr val="bg1"/>
                </a:solidFill>
              </a:rPr>
              <a:t>Butirik</a:t>
            </a:r>
            <a:r>
              <a:rPr lang="tr-TR" b="1" dirty="0">
                <a:solidFill>
                  <a:schemeClr val="bg1"/>
                </a:solidFill>
              </a:rPr>
              <a:t> </a:t>
            </a:r>
            <a:r>
              <a:rPr lang="tr-TR" b="1" dirty="0" err="1">
                <a:solidFill>
                  <a:schemeClr val="bg1"/>
                </a:solidFill>
              </a:rPr>
              <a:t>dehidrokinaz</a:t>
            </a:r>
            <a:r>
              <a:rPr lang="tr-TR" b="1" dirty="0">
                <a:solidFill>
                  <a:schemeClr val="bg1"/>
                </a:solidFill>
              </a:rPr>
              <a:t>(BHD)) yükselmesi ile konur. </a:t>
            </a:r>
          </a:p>
        </p:txBody>
      </p:sp>
      <p:pic>
        <p:nvPicPr>
          <p:cNvPr id="1028" name="Picture 4" descr="Ä°lgili resim">
            <a:extLst>
              <a:ext uri="{FF2B5EF4-FFF2-40B4-BE49-F238E27FC236}">
                <a16:creationId xmlns:a16="http://schemas.microsoft.com/office/drawing/2014/main" xmlns="" id="{2E700B54-BB16-45A2-9688-4CA9F5118E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50" t="7077" r="5055" b="5693"/>
          <a:stretch/>
        </p:blipFill>
        <p:spPr bwMode="auto">
          <a:xfrm>
            <a:off x="8236296" y="1277033"/>
            <a:ext cx="3816424" cy="3005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iyokard enfarktÃ¼sÃ¼ ile ilgili gÃ¶rsel sonucu">
            <a:extLst>
              <a:ext uri="{FF2B5EF4-FFF2-40B4-BE49-F238E27FC236}">
                <a16:creationId xmlns:a16="http://schemas.microsoft.com/office/drawing/2014/main" xmlns="" id="{3BE6CB45-1084-4382-87BE-B65204E37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6296" y="4371662"/>
            <a:ext cx="3816424" cy="229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42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10329"/>
            <a:ext cx="11952023" cy="641873"/>
          </a:xfrm>
          <a:solidFill>
            <a:srgbClr val="FFC000"/>
          </a:solidFill>
          <a:ln>
            <a:solidFill>
              <a:schemeClr val="bg1"/>
            </a:solidFill>
          </a:ln>
          <a:scene3d>
            <a:camera prst="orthographicFront"/>
            <a:lightRig rig="threePt" dir="t"/>
          </a:scene3d>
          <a:sp3d prstMaterial="matte">
            <a:bevelT prst="angle"/>
          </a:sp3d>
        </p:spPr>
        <p:txBody>
          <a:bodyPr anchor="ctr" anchorCtr="0">
            <a:noAutofit/>
          </a:bodyPr>
          <a:lstStyle/>
          <a:p>
            <a:pPr algn="ctr"/>
            <a:r>
              <a:rPr lang="tr-TR" sz="2400" b="1" dirty="0" err="1">
                <a:solidFill>
                  <a:schemeClr val="bg1"/>
                </a:solidFill>
              </a:rPr>
              <a:t>Ateroskleroz</a:t>
            </a:r>
            <a:r>
              <a:rPr lang="tr-TR" sz="2400" b="1" dirty="0">
                <a:solidFill>
                  <a:schemeClr val="bg1"/>
                </a:solidFill>
              </a:rPr>
              <a:t> hangi organlara zarar verebilir? </a:t>
            </a:r>
            <a:br>
              <a:rPr lang="tr-TR" sz="2400" b="1" dirty="0">
                <a:solidFill>
                  <a:schemeClr val="bg1"/>
                </a:solidFill>
              </a:rPr>
            </a:br>
            <a:r>
              <a:rPr lang="tr-TR" sz="2400"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836713"/>
            <a:ext cx="2232247" cy="5985560"/>
          </a:xfrm>
          <a:solidFill>
            <a:srgbClr val="FFC000"/>
          </a:solidFill>
          <a:ln>
            <a:solidFill>
              <a:schemeClr val="bg1"/>
            </a:solidFill>
          </a:ln>
          <a:scene3d>
            <a:camera prst="orthographicFront"/>
            <a:lightRig rig="threePt" dir="t"/>
          </a:scene3d>
          <a:sp3d>
            <a:bevelT prst="angle"/>
          </a:sp3d>
        </p:spPr>
        <p:txBody>
          <a:bodyPr>
            <a:normAutofit fontScale="92500" lnSpcReduction="20000"/>
          </a:bodyPr>
          <a:lstStyle/>
          <a:p>
            <a:endParaRPr lang="tr-TR" sz="1000" dirty="0">
              <a:solidFill>
                <a:schemeClr val="bg1"/>
              </a:solidFill>
            </a:endParaRPr>
          </a:p>
          <a:p>
            <a:pPr marL="0" indent="0" algn="just">
              <a:lnSpc>
                <a:spcPct val="100000"/>
              </a:lnSpc>
              <a:buNone/>
            </a:pPr>
            <a:r>
              <a:rPr lang="tr-TR" b="1" u="sng" dirty="0">
                <a:solidFill>
                  <a:srgbClr val="C00000"/>
                </a:solidFill>
              </a:rPr>
              <a:t>MİYOKARD ENFARKTÜSÜ; </a:t>
            </a:r>
          </a:p>
          <a:p>
            <a:pPr algn="just">
              <a:lnSpc>
                <a:spcPct val="100000"/>
              </a:lnSpc>
              <a:buFont typeface="Wingdings" panose="05000000000000000000" pitchFamily="2" charset="2"/>
              <a:buChar char="§"/>
            </a:pPr>
            <a:r>
              <a:rPr lang="tr-TR" b="1" dirty="0" err="1">
                <a:solidFill>
                  <a:schemeClr val="bg1"/>
                </a:solidFill>
              </a:rPr>
              <a:t>EKG’da</a:t>
            </a:r>
            <a:r>
              <a:rPr lang="tr-TR" b="1" dirty="0">
                <a:solidFill>
                  <a:schemeClr val="bg1"/>
                </a:solidFill>
              </a:rPr>
              <a:t> </a:t>
            </a:r>
          </a:p>
          <a:p>
            <a:pPr marL="0" indent="0" algn="just">
              <a:lnSpc>
                <a:spcPct val="100000"/>
              </a:lnSpc>
              <a:buNone/>
            </a:pPr>
            <a:r>
              <a:rPr lang="tr-TR" b="1" u="sng" dirty="0">
                <a:solidFill>
                  <a:srgbClr val="C00000"/>
                </a:solidFill>
              </a:rPr>
              <a:t>‘T dalgasının’</a:t>
            </a:r>
          </a:p>
          <a:p>
            <a:pPr marL="0" indent="0" algn="just">
              <a:lnSpc>
                <a:spcPct val="100000"/>
              </a:lnSpc>
              <a:buNone/>
            </a:pPr>
            <a:r>
              <a:rPr lang="tr-TR" b="1" dirty="0">
                <a:solidFill>
                  <a:schemeClr val="bg1"/>
                </a:solidFill>
              </a:rPr>
              <a:t>yükselmesi </a:t>
            </a:r>
            <a:r>
              <a:rPr lang="tr-TR" b="1" dirty="0" err="1">
                <a:solidFill>
                  <a:schemeClr val="bg1"/>
                </a:solidFill>
              </a:rPr>
              <a:t>iskeminin</a:t>
            </a:r>
            <a:r>
              <a:rPr lang="tr-TR" b="1" dirty="0">
                <a:solidFill>
                  <a:schemeClr val="bg1"/>
                </a:solidFill>
              </a:rPr>
              <a:t> belirtisi, </a:t>
            </a:r>
          </a:p>
          <a:p>
            <a:pPr algn="just">
              <a:lnSpc>
                <a:spcPct val="100000"/>
              </a:lnSpc>
              <a:buFont typeface="Wingdings" panose="05000000000000000000" pitchFamily="2" charset="2"/>
              <a:buChar char="§"/>
            </a:pPr>
            <a:r>
              <a:rPr lang="tr-TR" b="1" dirty="0">
                <a:solidFill>
                  <a:schemeClr val="bg1"/>
                </a:solidFill>
              </a:rPr>
              <a:t>EKG’ da </a:t>
            </a:r>
          </a:p>
          <a:p>
            <a:pPr marL="0" indent="0" algn="just">
              <a:lnSpc>
                <a:spcPct val="100000"/>
              </a:lnSpc>
              <a:buNone/>
            </a:pPr>
            <a:r>
              <a:rPr lang="tr-TR" b="1" u="sng" dirty="0">
                <a:solidFill>
                  <a:srgbClr val="C00000"/>
                </a:solidFill>
              </a:rPr>
              <a:t>‘ST mesafesi’</a:t>
            </a:r>
            <a:r>
              <a:rPr lang="tr-TR" b="1" dirty="0">
                <a:solidFill>
                  <a:srgbClr val="C00000"/>
                </a:solidFill>
              </a:rPr>
              <a:t> </a:t>
            </a:r>
            <a:r>
              <a:rPr lang="tr-TR" b="1" dirty="0">
                <a:solidFill>
                  <a:schemeClr val="bg1"/>
                </a:solidFill>
              </a:rPr>
              <a:t>ve </a:t>
            </a:r>
            <a:r>
              <a:rPr lang="tr-TR" b="1" u="sng" dirty="0">
                <a:solidFill>
                  <a:srgbClr val="C00000"/>
                </a:solidFill>
              </a:rPr>
              <a:t>‘QRS’</a:t>
            </a:r>
            <a:r>
              <a:rPr lang="tr-TR" b="1" dirty="0">
                <a:solidFill>
                  <a:srgbClr val="C00000"/>
                </a:solidFill>
              </a:rPr>
              <a:t> </a:t>
            </a:r>
            <a:r>
              <a:rPr lang="tr-TR" b="1" dirty="0">
                <a:solidFill>
                  <a:schemeClr val="bg1"/>
                </a:solidFill>
              </a:rPr>
              <a:t>kompleksindeki artış ise nekrozun göstergesidir.</a:t>
            </a:r>
          </a:p>
        </p:txBody>
      </p:sp>
      <p:pic>
        <p:nvPicPr>
          <p:cNvPr id="2050" name="Picture 2" descr="Ä°lgili resim">
            <a:extLst>
              <a:ext uri="{FF2B5EF4-FFF2-40B4-BE49-F238E27FC236}">
                <a16:creationId xmlns:a16="http://schemas.microsoft.com/office/drawing/2014/main" xmlns="" id="{7A1A5417-440E-4289-9544-E390E7C92C8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1056"/>
          <a:stretch/>
        </p:blipFill>
        <p:spPr bwMode="auto">
          <a:xfrm>
            <a:off x="7516321" y="848157"/>
            <a:ext cx="4526566" cy="31683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rmal electrocardiogram tracing: Waves, intervals and segments.Â ">
            <a:extLst>
              <a:ext uri="{FF2B5EF4-FFF2-40B4-BE49-F238E27FC236}">
                <a16:creationId xmlns:a16="http://schemas.microsoft.com/office/drawing/2014/main" xmlns="" id="{CF226A5D-6A20-4040-8230-461392897E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2004" y="836713"/>
            <a:ext cx="5040560" cy="3168351"/>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xmlns="" id="{D35ED1D6-6973-4A00-8706-2F8DC96E9A69}"/>
              </a:ext>
            </a:extLst>
          </p:cNvPr>
          <p:cNvSpPr/>
          <p:nvPr/>
        </p:nvSpPr>
        <p:spPr>
          <a:xfrm>
            <a:off x="8038628" y="4509120"/>
            <a:ext cx="3876079" cy="1708160"/>
          </a:xfrm>
          <a:prstGeom prst="rect">
            <a:avLst/>
          </a:prstGeom>
        </p:spPr>
        <p:txBody>
          <a:bodyPr wrap="square">
            <a:spAutoFit/>
          </a:bodyPr>
          <a:lstStyle/>
          <a:p>
            <a:pPr algn="just"/>
            <a:r>
              <a:rPr lang="tr-TR" sz="1500" b="1" dirty="0">
                <a:latin typeface="arial" panose="020B0604020202020204" pitchFamily="34" charset="0"/>
              </a:rPr>
              <a:t>Yukarıdaki EKG akut </a:t>
            </a:r>
            <a:r>
              <a:rPr lang="tr-TR" sz="1500" b="1" dirty="0" err="1">
                <a:latin typeface="arial" panose="020B0604020202020204" pitchFamily="34" charset="0"/>
              </a:rPr>
              <a:t>anterolateral</a:t>
            </a:r>
            <a:r>
              <a:rPr lang="tr-TR" sz="1500" b="1" dirty="0">
                <a:latin typeface="arial" panose="020B0604020202020204" pitchFamily="34" charset="0"/>
              </a:rPr>
              <a:t> </a:t>
            </a:r>
            <a:r>
              <a:rPr lang="tr-TR" sz="1500" b="1" dirty="0" err="1">
                <a:latin typeface="arial" panose="020B0604020202020204" pitchFamily="34" charset="0"/>
              </a:rPr>
              <a:t>miyokard</a:t>
            </a:r>
            <a:r>
              <a:rPr lang="tr-TR" sz="1500" b="1" dirty="0">
                <a:latin typeface="arial" panose="020B0604020202020204" pitchFamily="34" charset="0"/>
              </a:rPr>
              <a:t> </a:t>
            </a:r>
            <a:r>
              <a:rPr lang="tr-TR" sz="1500" b="1" dirty="0" err="1">
                <a:latin typeface="arial" panose="020B0604020202020204" pitchFamily="34" charset="0"/>
              </a:rPr>
              <a:t>infarktüsü</a:t>
            </a:r>
            <a:r>
              <a:rPr lang="tr-TR" sz="1500" b="1" dirty="0">
                <a:latin typeface="arial" panose="020B0604020202020204" pitchFamily="34" charset="0"/>
              </a:rPr>
              <a:t> sırasında çekilmiştir. </a:t>
            </a:r>
          </a:p>
          <a:p>
            <a:pPr algn="just"/>
            <a:r>
              <a:rPr lang="tr-TR" sz="1500" b="1" dirty="0" err="1">
                <a:solidFill>
                  <a:srgbClr val="FFFF00"/>
                </a:solidFill>
                <a:latin typeface="arial" panose="020B0604020202020204" pitchFamily="34" charset="0"/>
              </a:rPr>
              <a:t>Anteriyor</a:t>
            </a:r>
            <a:r>
              <a:rPr lang="tr-TR" sz="1500" b="1" dirty="0">
                <a:solidFill>
                  <a:srgbClr val="FFFF00"/>
                </a:solidFill>
                <a:latin typeface="arial" panose="020B0604020202020204" pitchFamily="34" charset="0"/>
              </a:rPr>
              <a:t> ve </a:t>
            </a:r>
            <a:r>
              <a:rPr lang="tr-TR" sz="1500" b="1" dirty="0" err="1">
                <a:solidFill>
                  <a:srgbClr val="FFFF00"/>
                </a:solidFill>
                <a:latin typeface="arial" panose="020B0604020202020204" pitchFamily="34" charset="0"/>
              </a:rPr>
              <a:t>lateralde</a:t>
            </a:r>
            <a:r>
              <a:rPr lang="tr-TR" sz="1500" b="1" dirty="0">
                <a:solidFill>
                  <a:srgbClr val="FFFF00"/>
                </a:solidFill>
                <a:latin typeface="arial" panose="020B0604020202020204" pitchFamily="34" charset="0"/>
              </a:rPr>
              <a:t> </a:t>
            </a:r>
            <a:r>
              <a:rPr lang="tr-TR" sz="1500" b="1" dirty="0">
                <a:solidFill>
                  <a:srgbClr val="00DEFF"/>
                </a:solidFill>
                <a:latin typeface="arial" panose="020B0604020202020204" pitchFamily="34" charset="0"/>
              </a:rPr>
              <a:t>ST mesafe artışı </a:t>
            </a:r>
            <a:r>
              <a:rPr lang="tr-TR" sz="1500" b="1" dirty="0">
                <a:solidFill>
                  <a:srgbClr val="FFFF00"/>
                </a:solidFill>
                <a:latin typeface="arial" panose="020B0604020202020204" pitchFamily="34" charset="0"/>
              </a:rPr>
              <a:t>ve </a:t>
            </a:r>
            <a:r>
              <a:rPr lang="tr-TR" sz="1500" b="1" dirty="0">
                <a:solidFill>
                  <a:srgbClr val="00FF00"/>
                </a:solidFill>
                <a:latin typeface="arial" panose="020B0604020202020204" pitchFamily="34" charset="0"/>
              </a:rPr>
              <a:t>uzun T dalgaları </a:t>
            </a:r>
            <a:r>
              <a:rPr lang="tr-TR" sz="1500" b="1" dirty="0">
                <a:solidFill>
                  <a:srgbClr val="FFFF00"/>
                </a:solidFill>
                <a:latin typeface="arial" panose="020B0604020202020204" pitchFamily="34" charset="0"/>
              </a:rPr>
              <a:t>izleniyor. </a:t>
            </a:r>
          </a:p>
          <a:p>
            <a:pPr algn="just"/>
            <a:r>
              <a:rPr lang="tr-TR" sz="1500" b="1" dirty="0">
                <a:solidFill>
                  <a:srgbClr val="FFFF00"/>
                </a:solidFill>
                <a:latin typeface="arial" panose="020B0604020202020204" pitchFamily="34" charset="0"/>
              </a:rPr>
              <a:t>EKG'de çok belirgin olan bir özellik de </a:t>
            </a:r>
            <a:r>
              <a:rPr lang="tr-TR" sz="1500" b="1" dirty="0">
                <a:solidFill>
                  <a:srgbClr val="FF0000"/>
                </a:solidFill>
                <a:latin typeface="arial" panose="020B0604020202020204" pitchFamily="34" charset="0"/>
              </a:rPr>
              <a:t>QT </a:t>
            </a:r>
            <a:r>
              <a:rPr lang="tr-TR" sz="1500" b="1" dirty="0" err="1">
                <a:solidFill>
                  <a:srgbClr val="FF0000"/>
                </a:solidFill>
                <a:latin typeface="arial" panose="020B0604020202020204" pitchFamily="34" charset="0"/>
              </a:rPr>
              <a:t>intervalinin</a:t>
            </a:r>
            <a:r>
              <a:rPr lang="tr-TR" sz="1500" b="1" dirty="0">
                <a:solidFill>
                  <a:srgbClr val="FF0000"/>
                </a:solidFill>
                <a:latin typeface="arial" panose="020B0604020202020204" pitchFamily="34" charset="0"/>
              </a:rPr>
              <a:t> çok uzun olması </a:t>
            </a:r>
            <a:r>
              <a:rPr lang="tr-TR" sz="1500" b="1" dirty="0">
                <a:solidFill>
                  <a:srgbClr val="FFFF00"/>
                </a:solidFill>
                <a:latin typeface="arial" panose="020B0604020202020204" pitchFamily="34" charset="0"/>
              </a:rPr>
              <a:t>.</a:t>
            </a:r>
            <a:endParaRPr lang="tr-TR" sz="1500" dirty="0"/>
          </a:p>
        </p:txBody>
      </p:sp>
      <p:sp>
        <p:nvSpPr>
          <p:cNvPr id="8" name="Dikdörtgen 7">
            <a:extLst>
              <a:ext uri="{FF2B5EF4-FFF2-40B4-BE49-F238E27FC236}">
                <a16:creationId xmlns:a16="http://schemas.microsoft.com/office/drawing/2014/main" xmlns="" id="{F451267E-D78D-406E-BF3B-38503EF4FA5F}"/>
              </a:ext>
            </a:extLst>
          </p:cNvPr>
          <p:cNvSpPr/>
          <p:nvPr/>
        </p:nvSpPr>
        <p:spPr>
          <a:xfrm>
            <a:off x="7960501" y="1396020"/>
            <a:ext cx="2558980" cy="830997"/>
          </a:xfrm>
          <a:prstGeom prst="rect">
            <a:avLst/>
          </a:prstGeom>
        </p:spPr>
        <p:txBody>
          <a:bodyPr wrap="square">
            <a:spAutoFit/>
          </a:bodyPr>
          <a:lstStyle/>
          <a:p>
            <a:r>
              <a:rPr lang="tr-TR" sz="1600" b="1" dirty="0">
                <a:solidFill>
                  <a:schemeClr val="bg1"/>
                </a:solidFill>
              </a:rPr>
              <a:t>QRS kompleksi: </a:t>
            </a:r>
            <a:r>
              <a:rPr lang="tr-TR" sz="1600" b="1" dirty="0" err="1">
                <a:solidFill>
                  <a:schemeClr val="bg1"/>
                </a:solidFill>
              </a:rPr>
              <a:t>Ventriküllerin</a:t>
            </a:r>
            <a:r>
              <a:rPr lang="tr-TR" sz="1600" b="1" dirty="0">
                <a:solidFill>
                  <a:schemeClr val="bg1"/>
                </a:solidFill>
              </a:rPr>
              <a:t> </a:t>
            </a:r>
            <a:r>
              <a:rPr lang="tr-TR" sz="1600" b="1" dirty="0" err="1">
                <a:solidFill>
                  <a:schemeClr val="bg1"/>
                </a:solidFill>
              </a:rPr>
              <a:t>depolarizasyonunu</a:t>
            </a:r>
            <a:r>
              <a:rPr lang="tr-TR" sz="1600" b="1" dirty="0">
                <a:solidFill>
                  <a:schemeClr val="bg1"/>
                </a:solidFill>
              </a:rPr>
              <a:t> yansıtır. </a:t>
            </a:r>
          </a:p>
        </p:txBody>
      </p:sp>
      <p:sp>
        <p:nvSpPr>
          <p:cNvPr id="15" name="Ok: Aşağı 14">
            <a:extLst>
              <a:ext uri="{FF2B5EF4-FFF2-40B4-BE49-F238E27FC236}">
                <a16:creationId xmlns:a16="http://schemas.microsoft.com/office/drawing/2014/main" xmlns="" id="{8D074633-5550-4E27-AB35-E7C5525CC089}"/>
              </a:ext>
            </a:extLst>
          </p:cNvPr>
          <p:cNvSpPr/>
          <p:nvPr/>
        </p:nvSpPr>
        <p:spPr>
          <a:xfrm rot="19349965">
            <a:off x="4378921" y="2225464"/>
            <a:ext cx="101007" cy="312584"/>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17" name="Ok: Aşağı 16">
            <a:extLst>
              <a:ext uri="{FF2B5EF4-FFF2-40B4-BE49-F238E27FC236}">
                <a16:creationId xmlns:a16="http://schemas.microsoft.com/office/drawing/2014/main" xmlns="" id="{CCE2BCE4-6E44-4CB0-8AE0-CFBECDCE428A}"/>
              </a:ext>
            </a:extLst>
          </p:cNvPr>
          <p:cNvSpPr/>
          <p:nvPr/>
        </p:nvSpPr>
        <p:spPr>
          <a:xfrm rot="19349965">
            <a:off x="3425401" y="2334472"/>
            <a:ext cx="101007" cy="312584"/>
          </a:xfrm>
          <a:prstGeom prst="downArrow">
            <a:avLst/>
          </a:prstGeom>
          <a:solidFill>
            <a:srgbClr val="70811D"/>
          </a:solidFill>
          <a:ln>
            <a:solidFill>
              <a:srgbClr val="7184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11" name="Oval 10">
            <a:extLst>
              <a:ext uri="{FF2B5EF4-FFF2-40B4-BE49-F238E27FC236}">
                <a16:creationId xmlns:a16="http://schemas.microsoft.com/office/drawing/2014/main" xmlns="" id="{3A47ED44-C195-479E-9547-ED6ADAF08CFE}"/>
              </a:ext>
            </a:extLst>
          </p:cNvPr>
          <p:cNvSpPr/>
          <p:nvPr/>
        </p:nvSpPr>
        <p:spPr>
          <a:xfrm>
            <a:off x="10308281" y="2594925"/>
            <a:ext cx="360040" cy="36004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1" name="Oval 20">
            <a:extLst>
              <a:ext uri="{FF2B5EF4-FFF2-40B4-BE49-F238E27FC236}">
                <a16:creationId xmlns:a16="http://schemas.microsoft.com/office/drawing/2014/main" xmlns="" id="{CF9CE2A0-B715-4C5D-86E8-B6AF01D338A9}"/>
              </a:ext>
            </a:extLst>
          </p:cNvPr>
          <p:cNvSpPr/>
          <p:nvPr/>
        </p:nvSpPr>
        <p:spPr>
          <a:xfrm>
            <a:off x="8463905" y="1041796"/>
            <a:ext cx="360040" cy="36004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2" name="Oval 21">
            <a:extLst>
              <a:ext uri="{FF2B5EF4-FFF2-40B4-BE49-F238E27FC236}">
                <a16:creationId xmlns:a16="http://schemas.microsoft.com/office/drawing/2014/main" xmlns="" id="{83677113-2EB7-4327-AD4A-85A9838DA2CB}"/>
              </a:ext>
            </a:extLst>
          </p:cNvPr>
          <p:cNvSpPr/>
          <p:nvPr/>
        </p:nvSpPr>
        <p:spPr>
          <a:xfrm>
            <a:off x="9412141" y="2432333"/>
            <a:ext cx="701497" cy="72008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3" name="Oval 22">
            <a:extLst>
              <a:ext uri="{FF2B5EF4-FFF2-40B4-BE49-F238E27FC236}">
                <a16:creationId xmlns:a16="http://schemas.microsoft.com/office/drawing/2014/main" xmlns="" id="{CCDD93A0-00A2-4ED9-8DDA-99B80746976F}"/>
              </a:ext>
            </a:extLst>
          </p:cNvPr>
          <p:cNvSpPr/>
          <p:nvPr/>
        </p:nvSpPr>
        <p:spPr>
          <a:xfrm>
            <a:off x="8795695" y="2239689"/>
            <a:ext cx="616446" cy="100990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13" name="Dikdörtgen 12">
            <a:extLst>
              <a:ext uri="{FF2B5EF4-FFF2-40B4-BE49-F238E27FC236}">
                <a16:creationId xmlns:a16="http://schemas.microsoft.com/office/drawing/2014/main" xmlns="" id="{452F491E-2343-4340-875A-7C3846DD6A28}"/>
              </a:ext>
            </a:extLst>
          </p:cNvPr>
          <p:cNvSpPr/>
          <p:nvPr/>
        </p:nvSpPr>
        <p:spPr>
          <a:xfrm>
            <a:off x="2354199" y="4048401"/>
            <a:ext cx="5561902" cy="2800767"/>
          </a:xfrm>
          <a:prstGeom prst="rect">
            <a:avLst/>
          </a:prstGeom>
        </p:spPr>
        <p:txBody>
          <a:bodyPr wrap="square">
            <a:spAutoFit/>
          </a:bodyPr>
          <a:lstStyle/>
          <a:p>
            <a:pPr marL="285750" indent="-285750">
              <a:buFont typeface="Wingdings" panose="05000000000000000000" pitchFamily="2" charset="2"/>
              <a:buChar char="§"/>
            </a:pPr>
            <a:r>
              <a:rPr lang="tr-TR" sz="1600" dirty="0" err="1"/>
              <a:t>Atriyumların</a:t>
            </a:r>
            <a:r>
              <a:rPr lang="tr-TR" sz="1600" dirty="0"/>
              <a:t> </a:t>
            </a:r>
            <a:r>
              <a:rPr lang="tr-TR" sz="1600" dirty="0" err="1"/>
              <a:t>depolarizasyonu</a:t>
            </a:r>
            <a:r>
              <a:rPr lang="tr-TR" sz="1600" dirty="0"/>
              <a:t>; </a:t>
            </a:r>
            <a:r>
              <a:rPr lang="tr-TR" sz="1600" b="1" dirty="0">
                <a:solidFill>
                  <a:srgbClr val="7B8D1F"/>
                </a:solidFill>
              </a:rPr>
              <a:t>P dalgası</a:t>
            </a:r>
            <a:r>
              <a:rPr lang="tr-TR" sz="1600" dirty="0"/>
              <a:t>(genişliği 0,11 saniyeden küçüktür)</a:t>
            </a:r>
            <a:r>
              <a:rPr lang="tr-TR" sz="1600" dirty="0">
                <a:solidFill>
                  <a:srgbClr val="7B8D1F"/>
                </a:solidFill>
              </a:rPr>
              <a:t> </a:t>
            </a:r>
          </a:p>
          <a:p>
            <a:pPr marL="285750" indent="-285750">
              <a:buFont typeface="Wingdings" panose="05000000000000000000" pitchFamily="2" charset="2"/>
              <a:buChar char="§"/>
            </a:pPr>
            <a:r>
              <a:rPr lang="tr-TR" sz="1600" dirty="0" err="1"/>
              <a:t>Ventriküllerin</a:t>
            </a:r>
            <a:r>
              <a:rPr lang="tr-TR" sz="1600" dirty="0"/>
              <a:t> </a:t>
            </a:r>
            <a:r>
              <a:rPr lang="tr-TR" sz="1600" dirty="0" err="1"/>
              <a:t>depolarizasyonu</a:t>
            </a:r>
            <a:r>
              <a:rPr lang="tr-TR" sz="1600" dirty="0"/>
              <a:t>; </a:t>
            </a:r>
            <a:r>
              <a:rPr lang="tr-TR" sz="1600" b="1" dirty="0">
                <a:solidFill>
                  <a:srgbClr val="FF0000"/>
                </a:solidFill>
              </a:rPr>
              <a:t>QRS kompleksi  </a:t>
            </a:r>
            <a:r>
              <a:rPr lang="tr-TR" sz="1600" dirty="0"/>
              <a:t>(</a:t>
            </a:r>
            <a:r>
              <a:rPr lang="tr-TR" sz="1600" b="1" dirty="0"/>
              <a:t>90/dakikalık kalp hızında </a:t>
            </a:r>
            <a:r>
              <a:rPr lang="tr-TR" sz="1600" b="1" dirty="0" err="1"/>
              <a:t>QT’nin</a:t>
            </a:r>
            <a:r>
              <a:rPr lang="tr-TR" sz="1600" b="1" dirty="0"/>
              <a:t> üst sınırı 0.36 </a:t>
            </a:r>
            <a:r>
              <a:rPr lang="tr-TR" sz="1600" b="1" dirty="0" err="1"/>
              <a:t>sn</a:t>
            </a:r>
            <a:r>
              <a:rPr lang="tr-TR" sz="1600" b="1" dirty="0"/>
              <a:t>, 60/dakikalık kalp hızında ise 0.42 </a:t>
            </a:r>
            <a:r>
              <a:rPr lang="tr-TR" sz="1600" b="1" dirty="0" err="1"/>
              <a:t>sn’dir</a:t>
            </a:r>
            <a:r>
              <a:rPr lang="tr-TR" sz="1600" b="1" dirty="0"/>
              <a:t> )</a:t>
            </a:r>
            <a:r>
              <a:rPr lang="tr-TR" sz="1600" dirty="0"/>
              <a:t> </a:t>
            </a:r>
          </a:p>
          <a:p>
            <a:pPr marL="285750" indent="-285750">
              <a:buFont typeface="Wingdings" panose="05000000000000000000" pitchFamily="2" charset="2"/>
              <a:buChar char="§"/>
            </a:pPr>
            <a:r>
              <a:rPr lang="tr-TR" sz="1600" dirty="0" err="1"/>
              <a:t>Ventriküllerin</a:t>
            </a:r>
            <a:r>
              <a:rPr lang="tr-TR" sz="1600" dirty="0"/>
              <a:t> </a:t>
            </a:r>
            <a:r>
              <a:rPr lang="tr-TR" sz="1600" dirty="0" err="1"/>
              <a:t>repolarizasyonu</a:t>
            </a:r>
            <a:r>
              <a:rPr lang="tr-TR" sz="1600" dirty="0"/>
              <a:t>; </a:t>
            </a:r>
            <a:r>
              <a:rPr lang="tr-TR" sz="1600" b="1" dirty="0">
                <a:solidFill>
                  <a:srgbClr val="00B0F0"/>
                </a:solidFill>
              </a:rPr>
              <a:t>T dalgası </a:t>
            </a:r>
            <a:r>
              <a:rPr lang="tr-TR" sz="1600" dirty="0"/>
              <a:t>(</a:t>
            </a:r>
            <a:r>
              <a:rPr lang="tr-TR" sz="1600" b="1" dirty="0"/>
              <a:t>Erişkinlerde normal T dalgasının süresi 0.10- 0.25 </a:t>
            </a:r>
            <a:r>
              <a:rPr lang="tr-TR" sz="1600" b="1" dirty="0" err="1"/>
              <a:t>sn</a:t>
            </a:r>
            <a:r>
              <a:rPr lang="tr-TR" sz="1600" b="1" dirty="0"/>
              <a:t>’ Genliği ise 10 mm’nin, altındadır) </a:t>
            </a:r>
            <a:r>
              <a:rPr lang="tr-TR" sz="1600" dirty="0"/>
              <a:t>ifade edilmektedir. Ters T dalgası patolojiktir.</a:t>
            </a:r>
          </a:p>
          <a:p>
            <a:pPr marL="285750" indent="-285750">
              <a:buFont typeface="Wingdings" panose="05000000000000000000" pitchFamily="2" charset="2"/>
              <a:buChar char="§"/>
            </a:pPr>
            <a:r>
              <a:rPr lang="tr-TR" sz="1600" b="1" dirty="0"/>
              <a:t>ST </a:t>
            </a:r>
            <a:r>
              <a:rPr lang="tr-TR" sz="1600" b="1" dirty="0" err="1"/>
              <a:t>segmenti</a:t>
            </a:r>
            <a:r>
              <a:rPr lang="tr-TR" sz="1600" b="1" dirty="0"/>
              <a:t>: </a:t>
            </a:r>
            <a:r>
              <a:rPr lang="tr-TR" sz="1600" b="1" dirty="0" err="1"/>
              <a:t>Ventriküllerin</a:t>
            </a:r>
            <a:r>
              <a:rPr lang="tr-TR" sz="1600" b="1" dirty="0"/>
              <a:t> </a:t>
            </a:r>
            <a:r>
              <a:rPr lang="tr-TR" sz="1600" b="1" dirty="0" err="1"/>
              <a:t>depolarizasyonu</a:t>
            </a:r>
            <a:r>
              <a:rPr lang="tr-TR" sz="1600" b="1" dirty="0"/>
              <a:t> ile </a:t>
            </a:r>
            <a:r>
              <a:rPr lang="tr-TR" sz="1600" b="1" dirty="0" err="1"/>
              <a:t>repolarizasyonu</a:t>
            </a:r>
            <a:r>
              <a:rPr lang="tr-TR" sz="1600" b="1" dirty="0"/>
              <a:t> arasındaki elektriksel olarak sessiz dönemi gösterir. T ye doğru hafif yükselti normaldir. Fazlası patolojik</a:t>
            </a:r>
          </a:p>
        </p:txBody>
      </p:sp>
      <p:sp>
        <p:nvSpPr>
          <p:cNvPr id="25" name="Ok: Aşağı 24">
            <a:extLst>
              <a:ext uri="{FF2B5EF4-FFF2-40B4-BE49-F238E27FC236}">
                <a16:creationId xmlns:a16="http://schemas.microsoft.com/office/drawing/2014/main" xmlns="" id="{056F422C-413F-44D0-A871-11BDF34D9E25}"/>
              </a:ext>
            </a:extLst>
          </p:cNvPr>
          <p:cNvSpPr/>
          <p:nvPr/>
        </p:nvSpPr>
        <p:spPr>
          <a:xfrm rot="17163044">
            <a:off x="8375501" y="976412"/>
            <a:ext cx="101007" cy="3125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6" name="Oval 25">
            <a:extLst>
              <a:ext uri="{FF2B5EF4-FFF2-40B4-BE49-F238E27FC236}">
                <a16:creationId xmlns:a16="http://schemas.microsoft.com/office/drawing/2014/main" xmlns="" id="{6F0DD914-4822-4405-8675-C6D81AA3B2F9}"/>
              </a:ext>
            </a:extLst>
          </p:cNvPr>
          <p:cNvSpPr/>
          <p:nvPr/>
        </p:nvSpPr>
        <p:spPr>
          <a:xfrm>
            <a:off x="8261841" y="3742208"/>
            <a:ext cx="2046439" cy="41651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7" name="Ok: Aşağı 26">
            <a:extLst>
              <a:ext uri="{FF2B5EF4-FFF2-40B4-BE49-F238E27FC236}">
                <a16:creationId xmlns:a16="http://schemas.microsoft.com/office/drawing/2014/main" xmlns="" id="{9114EC8A-0369-4539-9FDD-7830299DD233}"/>
              </a:ext>
            </a:extLst>
          </p:cNvPr>
          <p:cNvSpPr/>
          <p:nvPr/>
        </p:nvSpPr>
        <p:spPr>
          <a:xfrm rot="3391672">
            <a:off x="9461252" y="2135040"/>
            <a:ext cx="101007" cy="312584"/>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8" name="Ok: Aşağı 27">
            <a:extLst>
              <a:ext uri="{FF2B5EF4-FFF2-40B4-BE49-F238E27FC236}">
                <a16:creationId xmlns:a16="http://schemas.microsoft.com/office/drawing/2014/main" xmlns="" id="{BB163EA4-40A3-463E-8A0C-26E61FFD9D18}"/>
              </a:ext>
            </a:extLst>
          </p:cNvPr>
          <p:cNvSpPr/>
          <p:nvPr/>
        </p:nvSpPr>
        <p:spPr>
          <a:xfrm rot="3283864">
            <a:off x="10069224" y="2246013"/>
            <a:ext cx="202708" cy="312584"/>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
        <p:nvSpPr>
          <p:cNvPr id="29" name="Ok: Aşağı 28">
            <a:extLst>
              <a:ext uri="{FF2B5EF4-FFF2-40B4-BE49-F238E27FC236}">
                <a16:creationId xmlns:a16="http://schemas.microsoft.com/office/drawing/2014/main" xmlns="" id="{B54CB5DA-48C4-4634-A746-3CD12F6020E5}"/>
              </a:ext>
            </a:extLst>
          </p:cNvPr>
          <p:cNvSpPr/>
          <p:nvPr/>
        </p:nvSpPr>
        <p:spPr>
          <a:xfrm rot="13742700">
            <a:off x="8234965" y="4089312"/>
            <a:ext cx="101007" cy="3125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p>
        </p:txBody>
      </p:sp>
    </p:spTree>
    <p:extLst>
      <p:ext uri="{BB962C8B-B14F-4D97-AF65-F5344CB8AC3E}">
        <p14:creationId xmlns:p14="http://schemas.microsoft.com/office/powerpoint/2010/main" val="393780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gbÃ¶lÃ¼m">
            <a:extLst>
              <a:ext uri="{FF2B5EF4-FFF2-40B4-BE49-F238E27FC236}">
                <a16:creationId xmlns:a16="http://schemas.microsoft.com/office/drawing/2014/main" xmlns="" id="{7F554AD5-CDF6-478E-BF97-6D812AC15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569" y="61417"/>
            <a:ext cx="4752508" cy="24314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ekgÃ¶zet">
            <a:extLst>
              <a:ext uri="{FF2B5EF4-FFF2-40B4-BE49-F238E27FC236}">
                <a16:creationId xmlns:a16="http://schemas.microsoft.com/office/drawing/2014/main" xmlns="" id="{A15D37FF-9EF0-47E9-8227-3E62D78F1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8" y="116633"/>
            <a:ext cx="3822905" cy="6629582"/>
          </a:xfrm>
          <a:prstGeom prst="rect">
            <a:avLst/>
          </a:prstGeom>
          <a:noFill/>
          <a:extLst>
            <a:ext uri="{909E8E84-426E-40DD-AFC4-6F175D3DCCD1}">
              <a14:hiddenFill xmlns:a14="http://schemas.microsoft.com/office/drawing/2010/main">
                <a:solidFill>
                  <a:srgbClr val="FFFFFF"/>
                </a:solidFill>
              </a14:hiddenFill>
            </a:ext>
          </a:extLst>
        </p:spPr>
      </p:pic>
      <p:sp>
        <p:nvSpPr>
          <p:cNvPr id="9" name="Dikdörtgen 8">
            <a:extLst>
              <a:ext uri="{FF2B5EF4-FFF2-40B4-BE49-F238E27FC236}">
                <a16:creationId xmlns:a16="http://schemas.microsoft.com/office/drawing/2014/main" xmlns="" id="{F606F629-A0CB-4B59-A311-A1107869E469}"/>
              </a:ext>
            </a:extLst>
          </p:cNvPr>
          <p:cNvSpPr/>
          <p:nvPr/>
        </p:nvSpPr>
        <p:spPr>
          <a:xfrm>
            <a:off x="4019251" y="1388764"/>
            <a:ext cx="3240359" cy="1569660"/>
          </a:xfrm>
          <a:prstGeom prst="rect">
            <a:avLst/>
          </a:prstGeom>
          <a:solidFill>
            <a:schemeClr val="accent5">
              <a:lumMod val="75000"/>
            </a:schemeClr>
          </a:solidFill>
        </p:spPr>
        <p:txBody>
          <a:bodyPr wrap="square">
            <a:spAutoFit/>
          </a:bodyPr>
          <a:lstStyle/>
          <a:p>
            <a:r>
              <a:rPr lang="tr-TR" sz="1600" b="1" dirty="0"/>
              <a:t>P DALGASI:</a:t>
            </a:r>
          </a:p>
          <a:p>
            <a:r>
              <a:rPr lang="tr-TR" sz="1600" b="1" dirty="0" err="1"/>
              <a:t>Atriyal</a:t>
            </a:r>
            <a:r>
              <a:rPr lang="tr-TR" sz="1600" b="1" dirty="0"/>
              <a:t> </a:t>
            </a:r>
            <a:r>
              <a:rPr lang="tr-TR" sz="1600" b="1" dirty="0" err="1"/>
              <a:t>depolarizasyon</a:t>
            </a:r>
            <a:r>
              <a:rPr lang="tr-TR" sz="1600" b="1" dirty="0"/>
              <a:t> sonucu oluşur.</a:t>
            </a:r>
          </a:p>
          <a:p>
            <a:r>
              <a:rPr lang="tr-TR" sz="1600" b="1" dirty="0"/>
              <a:t>P dalgası genellikle düz ve pozitiftir.</a:t>
            </a:r>
          </a:p>
          <a:p>
            <a:r>
              <a:rPr lang="tr-TR" sz="1600" b="1" dirty="0"/>
              <a:t>Uzunluğu normalde 0.12 saniyeden küçüktür.</a:t>
            </a:r>
            <a:endParaRPr lang="tr-TR" sz="1600" b="1" i="0" dirty="0">
              <a:effectLst/>
            </a:endParaRPr>
          </a:p>
        </p:txBody>
      </p:sp>
      <p:sp>
        <p:nvSpPr>
          <p:cNvPr id="10" name="Dikdörtgen 9">
            <a:extLst>
              <a:ext uri="{FF2B5EF4-FFF2-40B4-BE49-F238E27FC236}">
                <a16:creationId xmlns:a16="http://schemas.microsoft.com/office/drawing/2014/main" xmlns="" id="{19F19DA2-0E95-4E4E-A2DA-620376A85982}"/>
              </a:ext>
            </a:extLst>
          </p:cNvPr>
          <p:cNvSpPr/>
          <p:nvPr/>
        </p:nvSpPr>
        <p:spPr>
          <a:xfrm>
            <a:off x="3999592" y="3163036"/>
            <a:ext cx="3240359" cy="1446550"/>
          </a:xfrm>
          <a:prstGeom prst="rect">
            <a:avLst/>
          </a:prstGeom>
          <a:solidFill>
            <a:srgbClr val="00B0F0"/>
          </a:solidFill>
        </p:spPr>
        <p:txBody>
          <a:bodyPr wrap="square">
            <a:spAutoFit/>
          </a:bodyPr>
          <a:lstStyle/>
          <a:p>
            <a:r>
              <a:rPr lang="tr-TR" sz="1600" b="1" dirty="0"/>
              <a:t>QRS KOMPLEKSİ/BİRİMİ:</a:t>
            </a:r>
          </a:p>
          <a:p>
            <a:r>
              <a:rPr lang="tr-TR" sz="1600" b="1" dirty="0" err="1"/>
              <a:t>Ventriküllerin</a:t>
            </a:r>
            <a:r>
              <a:rPr lang="tr-TR" sz="1600" b="1" dirty="0"/>
              <a:t> </a:t>
            </a:r>
            <a:r>
              <a:rPr lang="tr-TR" sz="1600" b="1" dirty="0" err="1"/>
              <a:t>depolarizasyonu</a:t>
            </a:r>
            <a:r>
              <a:rPr lang="tr-TR" sz="1600" b="1" dirty="0"/>
              <a:t> için geçen süreyi gösterir.</a:t>
            </a:r>
          </a:p>
          <a:p>
            <a:r>
              <a:rPr lang="tr-TR" sz="1600" b="1" dirty="0"/>
              <a:t>Normal QRS aralığı 0.04 – 0.12 saniyedir</a:t>
            </a:r>
            <a:r>
              <a:rPr lang="tr-TR" b="1" dirty="0">
                <a:solidFill>
                  <a:srgbClr val="000000"/>
                </a:solidFill>
                <a:latin typeface="Arial" panose="020B0604020202020204" pitchFamily="34" charset="0"/>
              </a:rPr>
              <a:t>.</a:t>
            </a:r>
            <a:endParaRPr lang="tr-TR" sz="3200" b="1" i="0" dirty="0">
              <a:solidFill>
                <a:srgbClr val="000000"/>
              </a:solidFill>
              <a:effectLst/>
              <a:latin typeface="Calibri" panose="020F0502020204030204" pitchFamily="34" charset="0"/>
            </a:endParaRPr>
          </a:p>
        </p:txBody>
      </p:sp>
      <p:sp>
        <p:nvSpPr>
          <p:cNvPr id="16" name="Dikdörtgen 15">
            <a:extLst>
              <a:ext uri="{FF2B5EF4-FFF2-40B4-BE49-F238E27FC236}">
                <a16:creationId xmlns:a16="http://schemas.microsoft.com/office/drawing/2014/main" xmlns="" id="{3965A2A6-3576-4CE2-A8F2-26682090A4BF}"/>
              </a:ext>
            </a:extLst>
          </p:cNvPr>
          <p:cNvSpPr/>
          <p:nvPr/>
        </p:nvSpPr>
        <p:spPr>
          <a:xfrm>
            <a:off x="3997113" y="4653136"/>
            <a:ext cx="4617683" cy="2246769"/>
          </a:xfrm>
          <a:prstGeom prst="rect">
            <a:avLst/>
          </a:prstGeom>
        </p:spPr>
        <p:txBody>
          <a:bodyPr wrap="square">
            <a:spAutoFit/>
          </a:bodyPr>
          <a:lstStyle/>
          <a:p>
            <a:r>
              <a:rPr lang="tr-TR" sz="1400" b="1" dirty="0"/>
              <a:t>T DALGASI:</a:t>
            </a:r>
          </a:p>
          <a:p>
            <a:r>
              <a:rPr lang="tr-TR" sz="1400" b="1" dirty="0" err="1"/>
              <a:t>Ventriküler</a:t>
            </a:r>
            <a:r>
              <a:rPr lang="tr-TR" sz="1400" b="1" dirty="0"/>
              <a:t> </a:t>
            </a:r>
            <a:r>
              <a:rPr lang="tr-TR" sz="1400" b="1" dirty="0" err="1"/>
              <a:t>repolarizasyonu</a:t>
            </a:r>
            <a:r>
              <a:rPr lang="tr-TR" sz="1400" b="1" dirty="0"/>
              <a:t> gösterir. Normalde yuvarlak ve pozitiftir.</a:t>
            </a:r>
          </a:p>
          <a:p>
            <a:r>
              <a:rPr lang="tr-TR" sz="1400" b="1" dirty="0"/>
              <a:t>Uzun T dalgasının nedenleri </a:t>
            </a:r>
            <a:r>
              <a:rPr lang="tr-TR" sz="1400" b="1" dirty="0" err="1"/>
              <a:t>hiperkalemi</a:t>
            </a:r>
            <a:r>
              <a:rPr lang="tr-TR" sz="1400" b="1" dirty="0"/>
              <a:t>, </a:t>
            </a:r>
            <a:r>
              <a:rPr lang="tr-TR" sz="1400" b="1" dirty="0" err="1"/>
              <a:t>hiperakut</a:t>
            </a:r>
            <a:r>
              <a:rPr lang="tr-TR" sz="1400" b="1" dirty="0"/>
              <a:t> MI, sol dal bloğu olabilir.</a:t>
            </a:r>
          </a:p>
          <a:p>
            <a:r>
              <a:rPr lang="tr-TR" sz="1400" b="1" dirty="0"/>
              <a:t>Küçük, düzleşmiş ya da ters dönmüş T dalgası varsa nedenleri </a:t>
            </a:r>
            <a:r>
              <a:rPr lang="tr-TR" sz="1400" b="1" dirty="0" err="1"/>
              <a:t>iskemi</a:t>
            </a:r>
            <a:r>
              <a:rPr lang="tr-TR" sz="1400" b="1" dirty="0"/>
              <a:t>, yaş, ırk, </a:t>
            </a:r>
            <a:r>
              <a:rPr lang="tr-TR" sz="1400" b="1" dirty="0" err="1"/>
              <a:t>hiperventilasyon</a:t>
            </a:r>
            <a:r>
              <a:rPr lang="tr-TR" sz="1400" b="1" dirty="0"/>
              <a:t>, endişe/kaygı, buzlu su içme, ilaçlar(</a:t>
            </a:r>
            <a:r>
              <a:rPr lang="tr-TR" sz="1400" b="1" dirty="0" err="1"/>
              <a:t>digoksin</a:t>
            </a:r>
            <a:r>
              <a:rPr lang="tr-TR" sz="1400" b="1" dirty="0"/>
              <a:t> gibi), </a:t>
            </a:r>
            <a:r>
              <a:rPr lang="tr-TR" sz="1400" b="1" dirty="0" err="1"/>
              <a:t>perikardit</a:t>
            </a:r>
            <a:r>
              <a:rPr lang="tr-TR" sz="1400" b="1" dirty="0"/>
              <a:t>, </a:t>
            </a:r>
            <a:r>
              <a:rPr lang="tr-TR" sz="1400" b="1" dirty="0" err="1"/>
              <a:t>intraventriküler</a:t>
            </a:r>
            <a:r>
              <a:rPr lang="tr-TR" sz="1400" b="1" dirty="0"/>
              <a:t> ileti gecikmesi (sağ dal bloğu gibi) ve elektrolit bozukluğu olabilir.</a:t>
            </a:r>
            <a:endParaRPr lang="tr-TR" sz="1400" b="1" i="0" dirty="0">
              <a:effectLst/>
            </a:endParaRPr>
          </a:p>
        </p:txBody>
      </p:sp>
      <p:pic>
        <p:nvPicPr>
          <p:cNvPr id="3" name="Picture 2" descr="t dalga">
            <a:extLst>
              <a:ext uri="{FF2B5EF4-FFF2-40B4-BE49-F238E27FC236}">
                <a16:creationId xmlns:a16="http://schemas.microsoft.com/office/drawing/2014/main" xmlns="" id="{121DA1D2-6B09-4A0B-8D46-CA31048E83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2604" y="2492896"/>
            <a:ext cx="4010025" cy="1409700"/>
          </a:xfrm>
          <a:prstGeom prst="rect">
            <a:avLst/>
          </a:prstGeom>
          <a:noFill/>
          <a:extLst>
            <a:ext uri="{909E8E84-426E-40DD-AFC4-6F175D3DCCD1}">
              <a14:hiddenFill xmlns:a14="http://schemas.microsoft.com/office/drawing/2010/main">
                <a:solidFill>
                  <a:srgbClr val="FFFFFF"/>
                </a:solidFill>
              </a14:hiddenFill>
            </a:ext>
          </a:extLst>
        </p:spPr>
      </p:pic>
      <p:sp>
        <p:nvSpPr>
          <p:cNvPr id="14" name="Dikdörtgen 13">
            <a:extLst>
              <a:ext uri="{FF2B5EF4-FFF2-40B4-BE49-F238E27FC236}">
                <a16:creationId xmlns:a16="http://schemas.microsoft.com/office/drawing/2014/main" xmlns="" id="{71BD371A-A3A1-488C-BDF5-313E36356CB0}"/>
              </a:ext>
            </a:extLst>
          </p:cNvPr>
          <p:cNvSpPr/>
          <p:nvPr/>
        </p:nvSpPr>
        <p:spPr>
          <a:xfrm>
            <a:off x="8671256" y="3749595"/>
            <a:ext cx="3005644" cy="3046988"/>
          </a:xfrm>
          <a:prstGeom prst="rect">
            <a:avLst/>
          </a:prstGeom>
          <a:solidFill>
            <a:schemeClr val="accent3">
              <a:lumMod val="60000"/>
              <a:lumOff val="40000"/>
            </a:schemeClr>
          </a:solidFill>
        </p:spPr>
        <p:txBody>
          <a:bodyPr wrap="square">
            <a:spAutoFit/>
          </a:bodyPr>
          <a:lstStyle/>
          <a:p>
            <a:r>
              <a:rPr lang="tr-TR" sz="1200" b="1" dirty="0"/>
              <a:t>ST BİRİMİ:</a:t>
            </a:r>
          </a:p>
          <a:p>
            <a:r>
              <a:rPr lang="tr-TR" sz="1200" b="1" dirty="0" err="1"/>
              <a:t>Repolarizasyondan</a:t>
            </a:r>
            <a:r>
              <a:rPr lang="tr-TR" sz="1200" b="1" dirty="0"/>
              <a:t> önceki </a:t>
            </a:r>
            <a:r>
              <a:rPr lang="tr-TR" sz="1200" b="1" dirty="0" err="1"/>
              <a:t>ventrikül</a:t>
            </a:r>
            <a:r>
              <a:rPr lang="tr-TR" sz="1200" b="1" dirty="0"/>
              <a:t> kasılmasını gösterir.</a:t>
            </a:r>
          </a:p>
          <a:p>
            <a:r>
              <a:rPr lang="tr-TR" sz="1200" b="1" dirty="0"/>
              <a:t>ST birimi normalde </a:t>
            </a:r>
            <a:r>
              <a:rPr lang="tr-TR" sz="1200" b="1" dirty="0" err="1"/>
              <a:t>izoelektriktir</a:t>
            </a:r>
            <a:r>
              <a:rPr lang="tr-TR" sz="1200" b="1" dirty="0"/>
              <a:t> (çünkü hiçbir elektriksel hareket kaydedilmemiştir), oysa bu esnada </a:t>
            </a:r>
            <a:r>
              <a:rPr lang="tr-TR" sz="1200" b="1" dirty="0" err="1"/>
              <a:t>ventriküller</a:t>
            </a:r>
            <a:r>
              <a:rPr lang="tr-TR" sz="1200" b="1" dirty="0"/>
              <a:t> kasılmaktadır.</a:t>
            </a:r>
          </a:p>
          <a:p>
            <a:r>
              <a:rPr lang="tr-TR" sz="1200" b="1" dirty="0"/>
              <a:t>Normal ST biriminde yükseklik ya da çökme yoktur.</a:t>
            </a:r>
          </a:p>
          <a:p>
            <a:r>
              <a:rPr lang="tr-TR" sz="1200" b="1" dirty="0"/>
              <a:t>Yükseklik oluşmuşsa nedenleri AMI (</a:t>
            </a:r>
            <a:r>
              <a:rPr lang="tr-TR" sz="1200" b="1" dirty="0" err="1"/>
              <a:t>anterior</a:t>
            </a:r>
            <a:r>
              <a:rPr lang="tr-TR" sz="1200" b="1" dirty="0"/>
              <a:t>, </a:t>
            </a:r>
            <a:r>
              <a:rPr lang="tr-TR" sz="1200" b="1" dirty="0" err="1"/>
              <a:t>inferior</a:t>
            </a:r>
            <a:r>
              <a:rPr lang="tr-TR" sz="1200" b="1" dirty="0"/>
              <a:t> gibi), sol dal bloğu, normal değişiklikler(atlet kalbi, </a:t>
            </a:r>
            <a:r>
              <a:rPr lang="tr-TR" sz="1200" b="1" dirty="0" err="1"/>
              <a:t>Edeiken</a:t>
            </a:r>
            <a:r>
              <a:rPr lang="tr-TR" sz="1200" b="1" dirty="0"/>
              <a:t> </a:t>
            </a:r>
            <a:r>
              <a:rPr lang="tr-TR" sz="1200" b="1" dirty="0" err="1"/>
              <a:t>pattern</a:t>
            </a:r>
            <a:r>
              <a:rPr lang="tr-TR" sz="1200" b="1" dirty="0"/>
              <a:t> gibi), akut </a:t>
            </a:r>
            <a:r>
              <a:rPr lang="tr-TR" sz="1200" b="1" dirty="0" err="1"/>
              <a:t>perikardit</a:t>
            </a:r>
            <a:r>
              <a:rPr lang="tr-TR" sz="1200" b="1" dirty="0"/>
              <a:t> olabilir</a:t>
            </a:r>
          </a:p>
          <a:p>
            <a:r>
              <a:rPr lang="tr-TR" sz="1200" b="1" dirty="0"/>
              <a:t>Çökmeler varsa nedenleri </a:t>
            </a:r>
            <a:r>
              <a:rPr lang="tr-TR" sz="1200" b="1" dirty="0" err="1"/>
              <a:t>myokard</a:t>
            </a:r>
            <a:r>
              <a:rPr lang="tr-TR" sz="1200" b="1" dirty="0"/>
              <a:t> </a:t>
            </a:r>
            <a:r>
              <a:rPr lang="tr-TR" sz="1200" b="1" dirty="0" err="1"/>
              <a:t>iskemisi</a:t>
            </a:r>
            <a:r>
              <a:rPr lang="tr-TR" sz="1200" b="1" dirty="0"/>
              <a:t>, </a:t>
            </a:r>
            <a:r>
              <a:rPr lang="tr-TR" sz="1200" b="1" dirty="0" err="1"/>
              <a:t>digoksin</a:t>
            </a:r>
            <a:r>
              <a:rPr lang="tr-TR" sz="1200" b="1" dirty="0"/>
              <a:t> etkisi, </a:t>
            </a:r>
            <a:r>
              <a:rPr lang="tr-TR" sz="1200" b="1" dirty="0" err="1"/>
              <a:t>ventriküler</a:t>
            </a:r>
            <a:r>
              <a:rPr lang="tr-TR" sz="1200" b="1" dirty="0"/>
              <a:t> </a:t>
            </a:r>
            <a:r>
              <a:rPr lang="tr-TR" sz="1200" b="1" dirty="0" err="1"/>
              <a:t>hipertrofi</a:t>
            </a:r>
            <a:r>
              <a:rPr lang="tr-TR" sz="1200" b="1" dirty="0"/>
              <a:t>, akut </a:t>
            </a:r>
            <a:r>
              <a:rPr lang="tr-TR" sz="1200" b="1" dirty="0" err="1"/>
              <a:t>posterior</a:t>
            </a:r>
            <a:r>
              <a:rPr lang="tr-TR" sz="1200" b="1" dirty="0"/>
              <a:t> MI, </a:t>
            </a:r>
            <a:r>
              <a:rPr lang="tr-TR" sz="1200" b="1" dirty="0" err="1"/>
              <a:t>pulmoner</a:t>
            </a:r>
            <a:r>
              <a:rPr lang="tr-TR" sz="1200" b="1" dirty="0"/>
              <a:t> </a:t>
            </a:r>
            <a:r>
              <a:rPr lang="tr-TR" sz="1200" b="1" dirty="0" err="1"/>
              <a:t>emboli</a:t>
            </a:r>
            <a:r>
              <a:rPr lang="tr-TR" sz="1200" b="1" dirty="0"/>
              <a:t>, sol dal bloğu olabilir</a:t>
            </a:r>
            <a:endParaRPr lang="tr-TR" sz="1200" b="1" i="0" dirty="0">
              <a:effectLst/>
            </a:endParaRPr>
          </a:p>
        </p:txBody>
      </p:sp>
    </p:spTree>
    <p:extLst>
      <p:ext uri="{BB962C8B-B14F-4D97-AF65-F5344CB8AC3E}">
        <p14:creationId xmlns:p14="http://schemas.microsoft.com/office/powerpoint/2010/main" val="228735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277033"/>
            <a:ext cx="11953328" cy="5400600"/>
          </a:xfrm>
          <a:solidFill>
            <a:srgbClr val="FFC000"/>
          </a:solidFill>
          <a:ln>
            <a:solidFill>
              <a:schemeClr val="bg1"/>
            </a:solidFill>
          </a:ln>
          <a:scene3d>
            <a:camera prst="orthographicFront"/>
            <a:lightRig rig="threePt" dir="t"/>
          </a:scene3d>
          <a:sp3d>
            <a:bevelT prst="angle"/>
          </a:sp3d>
        </p:spPr>
        <p:txBody>
          <a:bodyPr>
            <a:normAutofit/>
          </a:bodyPr>
          <a:lstStyle/>
          <a:p>
            <a:endParaRPr lang="tr-TR" sz="1000" dirty="0">
              <a:solidFill>
                <a:schemeClr val="bg1"/>
              </a:solidFill>
            </a:endParaRPr>
          </a:p>
          <a:p>
            <a:pPr marL="0" indent="0" algn="just">
              <a:lnSpc>
                <a:spcPct val="100000"/>
              </a:lnSpc>
              <a:buNone/>
            </a:pPr>
            <a:r>
              <a:rPr lang="tr-TR" b="1" u="sng" dirty="0">
                <a:solidFill>
                  <a:srgbClr val="C00000"/>
                </a:solidFill>
              </a:rPr>
              <a:t>MİYOKARD ENFARKTÜSÜ; </a:t>
            </a:r>
          </a:p>
          <a:p>
            <a:pPr algn="just">
              <a:lnSpc>
                <a:spcPct val="100000"/>
              </a:lnSpc>
              <a:buFont typeface="Wingdings" panose="05000000000000000000" pitchFamily="2" charset="2"/>
              <a:buChar char="§"/>
            </a:pPr>
            <a:r>
              <a:rPr lang="tr-TR" b="1" dirty="0">
                <a:solidFill>
                  <a:schemeClr val="bg1"/>
                </a:solidFill>
              </a:rPr>
              <a:t>Enfarktüsün en kritik dönemi ilk üç saattir, ölümlerin çoğunluğu bu dönemdedir. İkinci kritik dönem ilk 48 saatlik dönemdir, bu dönem içerisinde aritmiler, dolaşım yetmezliği, </a:t>
            </a:r>
            <a:r>
              <a:rPr lang="tr-TR" b="1" dirty="0" err="1">
                <a:solidFill>
                  <a:schemeClr val="bg1"/>
                </a:solidFill>
              </a:rPr>
              <a:t>tromboembolik</a:t>
            </a:r>
            <a:r>
              <a:rPr lang="tr-TR" b="1" dirty="0">
                <a:solidFill>
                  <a:schemeClr val="bg1"/>
                </a:solidFill>
              </a:rPr>
              <a:t> fenomenler görülebilir.</a:t>
            </a:r>
          </a:p>
          <a:p>
            <a:pPr algn="just">
              <a:lnSpc>
                <a:spcPct val="100000"/>
              </a:lnSpc>
              <a:buFont typeface="Wingdings" panose="05000000000000000000" pitchFamily="2" charset="2"/>
              <a:buChar char="§"/>
            </a:pPr>
            <a:r>
              <a:rPr lang="tr-TR" b="1" dirty="0">
                <a:solidFill>
                  <a:schemeClr val="bg1"/>
                </a:solidFill>
              </a:rPr>
              <a:t>Erken dönemdeki ani ölümlerin çoğunun nedeni </a:t>
            </a:r>
            <a:r>
              <a:rPr lang="tr-TR" b="1" dirty="0" err="1">
                <a:solidFill>
                  <a:schemeClr val="bg1"/>
                </a:solidFill>
              </a:rPr>
              <a:t>primer</a:t>
            </a:r>
            <a:r>
              <a:rPr lang="tr-TR" b="1" dirty="0">
                <a:solidFill>
                  <a:schemeClr val="bg1"/>
                </a:solidFill>
              </a:rPr>
              <a:t> </a:t>
            </a:r>
            <a:r>
              <a:rPr lang="tr-TR" b="1" dirty="0" err="1">
                <a:solidFill>
                  <a:schemeClr val="bg1"/>
                </a:solidFill>
              </a:rPr>
              <a:t>ventriküler</a:t>
            </a:r>
            <a:r>
              <a:rPr lang="tr-TR" b="1" dirty="0">
                <a:solidFill>
                  <a:schemeClr val="bg1"/>
                </a:solidFill>
              </a:rPr>
              <a:t> </a:t>
            </a:r>
            <a:r>
              <a:rPr lang="tr-TR" b="1" dirty="0" err="1">
                <a:solidFill>
                  <a:schemeClr val="bg1"/>
                </a:solidFill>
              </a:rPr>
              <a:t>fibrilasyondur</a:t>
            </a:r>
            <a:r>
              <a:rPr lang="tr-TR" b="1" dirty="0">
                <a:solidFill>
                  <a:schemeClr val="bg1"/>
                </a:solidFill>
              </a:rPr>
              <a:t>. Bu nedenle erken dönem, ilk 6 saat içinde gelinmiş ise tıbbi tedavi ‘İV </a:t>
            </a:r>
            <a:r>
              <a:rPr lang="tr-TR" b="1" dirty="0" err="1">
                <a:solidFill>
                  <a:schemeClr val="bg1"/>
                </a:solidFill>
              </a:rPr>
              <a:t>trombolitik</a:t>
            </a:r>
            <a:r>
              <a:rPr lang="tr-TR" b="1" dirty="0">
                <a:solidFill>
                  <a:schemeClr val="bg1"/>
                </a:solidFill>
              </a:rPr>
              <a:t>(</a:t>
            </a:r>
            <a:r>
              <a:rPr lang="tr-TR" b="1" dirty="0" err="1">
                <a:solidFill>
                  <a:schemeClr val="bg1"/>
                </a:solidFill>
              </a:rPr>
              <a:t>streptokinaz</a:t>
            </a:r>
            <a:r>
              <a:rPr lang="tr-TR" b="1" dirty="0">
                <a:solidFill>
                  <a:schemeClr val="bg1"/>
                </a:solidFill>
              </a:rPr>
              <a:t>, </a:t>
            </a:r>
            <a:r>
              <a:rPr lang="tr-TR" b="1" dirty="0" err="1">
                <a:solidFill>
                  <a:schemeClr val="bg1"/>
                </a:solidFill>
              </a:rPr>
              <a:t>tPA</a:t>
            </a:r>
            <a:r>
              <a:rPr lang="tr-TR" b="1" dirty="0">
                <a:solidFill>
                  <a:schemeClr val="bg1"/>
                </a:solidFill>
              </a:rPr>
              <a:t> </a:t>
            </a:r>
            <a:r>
              <a:rPr lang="tr-TR" b="1" dirty="0" err="1">
                <a:solidFill>
                  <a:schemeClr val="bg1"/>
                </a:solidFill>
              </a:rPr>
              <a:t>vs</a:t>
            </a:r>
            <a:r>
              <a:rPr lang="tr-TR" b="1" dirty="0">
                <a:solidFill>
                  <a:schemeClr val="bg1"/>
                </a:solidFill>
              </a:rPr>
              <a:t>)’ uygulamadır. Yine </a:t>
            </a:r>
            <a:r>
              <a:rPr lang="tr-TR" b="1" dirty="0" err="1">
                <a:solidFill>
                  <a:schemeClr val="bg1"/>
                </a:solidFill>
              </a:rPr>
              <a:t>hipoksi</a:t>
            </a:r>
            <a:r>
              <a:rPr lang="tr-TR" b="1" dirty="0">
                <a:solidFill>
                  <a:schemeClr val="bg1"/>
                </a:solidFill>
              </a:rPr>
              <a:t> nedeniyle hastalara 24-48 saat süreyle 4-6 </a:t>
            </a:r>
            <a:r>
              <a:rPr lang="tr-TR" b="1" dirty="0" err="1">
                <a:solidFill>
                  <a:schemeClr val="bg1"/>
                </a:solidFill>
              </a:rPr>
              <a:t>lt</a:t>
            </a:r>
            <a:r>
              <a:rPr lang="tr-TR" b="1" dirty="0">
                <a:solidFill>
                  <a:schemeClr val="bg1"/>
                </a:solidFill>
              </a:rPr>
              <a:t>/</a:t>
            </a:r>
            <a:r>
              <a:rPr lang="tr-TR" b="1" dirty="0" err="1">
                <a:solidFill>
                  <a:schemeClr val="bg1"/>
                </a:solidFill>
              </a:rPr>
              <a:t>dk</a:t>
            </a:r>
            <a:r>
              <a:rPr lang="tr-TR" b="1" dirty="0">
                <a:solidFill>
                  <a:schemeClr val="bg1"/>
                </a:solidFill>
              </a:rPr>
              <a:t> oksijen verilmelidir.</a:t>
            </a:r>
          </a:p>
          <a:p>
            <a:pPr algn="just">
              <a:lnSpc>
                <a:spcPct val="100000"/>
              </a:lnSpc>
              <a:buFont typeface="Wingdings" panose="05000000000000000000" pitchFamily="2" charset="2"/>
              <a:buChar char="§"/>
            </a:pPr>
            <a:r>
              <a:rPr lang="tr-TR" b="1" dirty="0">
                <a:solidFill>
                  <a:schemeClr val="bg1"/>
                </a:solidFill>
              </a:rPr>
              <a:t>Ayrıca, istirahat, damar yolu açık tutmak için %5 İV </a:t>
            </a:r>
            <a:r>
              <a:rPr lang="tr-TR" b="1" dirty="0" err="1">
                <a:solidFill>
                  <a:schemeClr val="bg1"/>
                </a:solidFill>
              </a:rPr>
              <a:t>dekstrüz</a:t>
            </a:r>
            <a:r>
              <a:rPr lang="tr-TR" b="1" dirty="0">
                <a:solidFill>
                  <a:schemeClr val="bg1"/>
                </a:solidFill>
              </a:rPr>
              <a:t>/su, ağrı için 3-5 mg İV morfin 5 </a:t>
            </a:r>
            <a:r>
              <a:rPr lang="tr-TR" b="1" dirty="0" err="1">
                <a:solidFill>
                  <a:schemeClr val="bg1"/>
                </a:solidFill>
              </a:rPr>
              <a:t>dk</a:t>
            </a:r>
            <a:r>
              <a:rPr lang="tr-TR" b="1" dirty="0">
                <a:solidFill>
                  <a:schemeClr val="bg1"/>
                </a:solidFill>
              </a:rPr>
              <a:t> ara ile (total doz 20-30mg) verilebilir.</a:t>
            </a:r>
          </a:p>
        </p:txBody>
      </p:sp>
    </p:spTree>
    <p:extLst>
      <p:ext uri="{BB962C8B-B14F-4D97-AF65-F5344CB8AC3E}">
        <p14:creationId xmlns:p14="http://schemas.microsoft.com/office/powerpoint/2010/main" val="405372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1008112"/>
          </a:xfrm>
          <a:solidFill>
            <a:srgbClr val="FFC000"/>
          </a:solidFill>
          <a:ln>
            <a:solidFill>
              <a:schemeClr val="bg1"/>
            </a:solidFill>
          </a:ln>
          <a:scene3d>
            <a:camera prst="orthographicFront"/>
            <a:lightRig rig="threePt" dir="t"/>
          </a:scene3d>
          <a:sp3d prstMaterial="matte">
            <a:bevelT prst="angle"/>
          </a:sp3d>
        </p:spPr>
        <p:txBody>
          <a:bodyPr anchor="ctr" anchorCtr="0">
            <a:normAutofit fontScale="90000"/>
          </a:bodyPr>
          <a:lstStyle/>
          <a:p>
            <a:pPr algn="ctr"/>
            <a:r>
              <a:rPr lang="tr-TR" b="1" dirty="0" err="1">
                <a:solidFill>
                  <a:schemeClr val="bg1"/>
                </a:solidFill>
              </a:rPr>
              <a:t>Ateroskleroz</a:t>
            </a:r>
            <a:r>
              <a:rPr lang="tr-TR" b="1" dirty="0">
                <a:solidFill>
                  <a:schemeClr val="bg1"/>
                </a:solidFill>
              </a:rPr>
              <a:t> hangi organlara zarar verebilir? </a:t>
            </a:r>
            <a:br>
              <a:rPr lang="tr-TR" b="1" dirty="0">
                <a:solidFill>
                  <a:schemeClr val="bg1"/>
                </a:solidFill>
              </a:rPr>
            </a:br>
            <a:r>
              <a:rPr lang="tr-TR" b="1" dirty="0">
                <a:solidFill>
                  <a:schemeClr val="bg1"/>
                </a:solidFill>
              </a:rPr>
              <a:t>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277033"/>
            <a:ext cx="11953328" cy="5400600"/>
          </a:xfrm>
          <a:solidFill>
            <a:srgbClr val="FFC000"/>
          </a:solidFill>
          <a:ln>
            <a:solidFill>
              <a:schemeClr val="bg1"/>
            </a:solidFill>
          </a:ln>
          <a:scene3d>
            <a:camera prst="orthographicFront"/>
            <a:lightRig rig="threePt" dir="t"/>
          </a:scene3d>
          <a:sp3d>
            <a:bevelT prst="angle"/>
          </a:sp3d>
        </p:spPr>
        <p:txBody>
          <a:bodyPr>
            <a:normAutofit fontScale="92500"/>
          </a:bodyPr>
          <a:lstStyle/>
          <a:p>
            <a:endParaRPr lang="tr-TR" sz="1000" dirty="0">
              <a:solidFill>
                <a:schemeClr val="bg1"/>
              </a:solidFill>
            </a:endParaRPr>
          </a:p>
          <a:p>
            <a:pPr marL="0" indent="0" algn="just">
              <a:lnSpc>
                <a:spcPct val="100000"/>
              </a:lnSpc>
              <a:buNone/>
            </a:pPr>
            <a:r>
              <a:rPr lang="tr-TR" b="1" u="sng" dirty="0">
                <a:solidFill>
                  <a:srgbClr val="C00000"/>
                </a:solidFill>
              </a:rPr>
              <a:t>MİYOKARD ENFARKTÜSÜ; </a:t>
            </a:r>
          </a:p>
          <a:p>
            <a:pPr algn="just">
              <a:lnSpc>
                <a:spcPct val="100000"/>
              </a:lnSpc>
              <a:buFont typeface="Wingdings" panose="05000000000000000000" pitchFamily="2" charset="2"/>
              <a:buChar char="§"/>
            </a:pPr>
            <a:r>
              <a:rPr lang="tr-TR" b="1">
                <a:solidFill>
                  <a:schemeClr val="bg1"/>
                </a:solidFill>
              </a:rPr>
              <a:t>Ağır </a:t>
            </a:r>
            <a:r>
              <a:rPr lang="tr-TR" b="1" dirty="0" err="1">
                <a:solidFill>
                  <a:schemeClr val="bg1"/>
                </a:solidFill>
              </a:rPr>
              <a:t>sinüzial</a:t>
            </a:r>
            <a:r>
              <a:rPr lang="tr-TR" b="1" dirty="0">
                <a:solidFill>
                  <a:schemeClr val="bg1"/>
                </a:solidFill>
              </a:rPr>
              <a:t> </a:t>
            </a:r>
            <a:r>
              <a:rPr lang="tr-TR" b="1" dirty="0" err="1">
                <a:solidFill>
                  <a:schemeClr val="bg1"/>
                </a:solidFill>
              </a:rPr>
              <a:t>bradikardili</a:t>
            </a:r>
            <a:r>
              <a:rPr lang="tr-TR" b="1" dirty="0">
                <a:solidFill>
                  <a:schemeClr val="bg1"/>
                </a:solidFill>
              </a:rPr>
              <a:t> ve </a:t>
            </a:r>
            <a:r>
              <a:rPr lang="tr-TR" b="1" dirty="0" err="1">
                <a:solidFill>
                  <a:schemeClr val="bg1"/>
                </a:solidFill>
              </a:rPr>
              <a:t>hipotansiyonlu</a:t>
            </a:r>
            <a:r>
              <a:rPr lang="tr-TR" b="1" dirty="0">
                <a:solidFill>
                  <a:schemeClr val="bg1"/>
                </a:solidFill>
              </a:rPr>
              <a:t> hastalara 0,3-0,6 mg İV atropin verilir. Kontrol altına alınamaz ise 1-10 mikrogram/</a:t>
            </a:r>
            <a:r>
              <a:rPr lang="tr-TR" b="1" dirty="0" err="1">
                <a:solidFill>
                  <a:schemeClr val="bg1"/>
                </a:solidFill>
              </a:rPr>
              <a:t>dk</a:t>
            </a:r>
            <a:r>
              <a:rPr lang="tr-TR" b="1" dirty="0">
                <a:solidFill>
                  <a:schemeClr val="bg1"/>
                </a:solidFill>
              </a:rPr>
              <a:t> İV </a:t>
            </a:r>
            <a:r>
              <a:rPr lang="tr-TR" b="1" dirty="0" err="1">
                <a:solidFill>
                  <a:schemeClr val="bg1"/>
                </a:solidFill>
              </a:rPr>
              <a:t>dopamin</a:t>
            </a:r>
            <a:r>
              <a:rPr lang="tr-TR" b="1" dirty="0">
                <a:solidFill>
                  <a:schemeClr val="bg1"/>
                </a:solidFill>
              </a:rPr>
              <a:t> verilir. </a:t>
            </a:r>
            <a:r>
              <a:rPr lang="tr-TR" b="1" dirty="0" err="1">
                <a:solidFill>
                  <a:schemeClr val="bg1"/>
                </a:solidFill>
              </a:rPr>
              <a:t>Dopamin</a:t>
            </a:r>
            <a:r>
              <a:rPr lang="tr-TR" b="1" dirty="0">
                <a:solidFill>
                  <a:schemeClr val="bg1"/>
                </a:solidFill>
              </a:rPr>
              <a:t> ile de kontrol edilemez ise kan basıncını 100mmHg civarında tutacak 16 mikrogram/</a:t>
            </a:r>
            <a:r>
              <a:rPr lang="tr-TR" b="1" dirty="0" err="1">
                <a:solidFill>
                  <a:schemeClr val="bg1"/>
                </a:solidFill>
              </a:rPr>
              <a:t>dk</a:t>
            </a:r>
            <a:r>
              <a:rPr lang="tr-TR" b="1" dirty="0">
                <a:solidFill>
                  <a:schemeClr val="bg1"/>
                </a:solidFill>
              </a:rPr>
              <a:t> İV </a:t>
            </a:r>
            <a:r>
              <a:rPr lang="tr-TR" b="1" dirty="0" err="1">
                <a:solidFill>
                  <a:schemeClr val="bg1"/>
                </a:solidFill>
              </a:rPr>
              <a:t>norepinefrin</a:t>
            </a:r>
            <a:r>
              <a:rPr lang="tr-TR" b="1" dirty="0">
                <a:solidFill>
                  <a:schemeClr val="bg1"/>
                </a:solidFill>
              </a:rPr>
              <a:t> verilir. </a:t>
            </a:r>
            <a:r>
              <a:rPr lang="tr-TR" b="1" dirty="0" err="1">
                <a:solidFill>
                  <a:schemeClr val="bg1"/>
                </a:solidFill>
              </a:rPr>
              <a:t>Anemnezde</a:t>
            </a:r>
            <a:r>
              <a:rPr lang="tr-TR" b="1" dirty="0">
                <a:solidFill>
                  <a:schemeClr val="bg1"/>
                </a:solidFill>
              </a:rPr>
              <a:t> hipotansiyon var ise </a:t>
            </a:r>
            <a:r>
              <a:rPr lang="tr-TR" b="1" dirty="0" err="1">
                <a:solidFill>
                  <a:schemeClr val="bg1"/>
                </a:solidFill>
              </a:rPr>
              <a:t>enfarktüsde</a:t>
            </a:r>
            <a:r>
              <a:rPr lang="tr-TR" b="1" dirty="0">
                <a:solidFill>
                  <a:schemeClr val="bg1"/>
                </a:solidFill>
              </a:rPr>
              <a:t> de devam ediyor ise İV </a:t>
            </a:r>
            <a:r>
              <a:rPr lang="el-GR" b="1" dirty="0">
                <a:solidFill>
                  <a:schemeClr val="bg1"/>
                </a:solidFill>
              </a:rPr>
              <a:t>β</a:t>
            </a:r>
            <a:r>
              <a:rPr lang="tr-TR" b="1" dirty="0">
                <a:solidFill>
                  <a:schemeClr val="bg1"/>
                </a:solidFill>
              </a:rPr>
              <a:t>- </a:t>
            </a:r>
            <a:r>
              <a:rPr lang="tr-TR" b="1" dirty="0" err="1">
                <a:solidFill>
                  <a:schemeClr val="bg1"/>
                </a:solidFill>
              </a:rPr>
              <a:t>bloker</a:t>
            </a:r>
            <a:r>
              <a:rPr lang="tr-TR" b="1" dirty="0">
                <a:solidFill>
                  <a:schemeClr val="bg1"/>
                </a:solidFill>
              </a:rPr>
              <a:t> verilir. </a:t>
            </a:r>
            <a:r>
              <a:rPr lang="tr-TR" b="1" dirty="0" err="1">
                <a:solidFill>
                  <a:schemeClr val="bg1"/>
                </a:solidFill>
              </a:rPr>
              <a:t>Ventriküler</a:t>
            </a:r>
            <a:r>
              <a:rPr lang="tr-TR" b="1" dirty="0">
                <a:solidFill>
                  <a:schemeClr val="bg1"/>
                </a:solidFill>
              </a:rPr>
              <a:t> </a:t>
            </a:r>
            <a:r>
              <a:rPr lang="tr-TR" b="1" dirty="0" err="1">
                <a:solidFill>
                  <a:schemeClr val="bg1"/>
                </a:solidFill>
              </a:rPr>
              <a:t>fibrilasyonun</a:t>
            </a:r>
            <a:r>
              <a:rPr lang="tr-TR" b="1" dirty="0">
                <a:solidFill>
                  <a:schemeClr val="bg1"/>
                </a:solidFill>
              </a:rPr>
              <a:t> </a:t>
            </a:r>
            <a:r>
              <a:rPr lang="tr-TR" b="1" dirty="0" err="1">
                <a:solidFill>
                  <a:schemeClr val="bg1"/>
                </a:solidFill>
              </a:rPr>
              <a:t>proflaksisinde</a:t>
            </a:r>
            <a:r>
              <a:rPr lang="tr-TR" b="1" dirty="0">
                <a:solidFill>
                  <a:schemeClr val="bg1"/>
                </a:solidFill>
              </a:rPr>
              <a:t> </a:t>
            </a:r>
            <a:r>
              <a:rPr lang="tr-TR" b="1" dirty="0" err="1">
                <a:solidFill>
                  <a:schemeClr val="bg1"/>
                </a:solidFill>
              </a:rPr>
              <a:t>lidokain</a:t>
            </a:r>
            <a:r>
              <a:rPr lang="tr-TR" b="1" dirty="0">
                <a:solidFill>
                  <a:schemeClr val="bg1"/>
                </a:solidFill>
              </a:rPr>
              <a:t> (</a:t>
            </a:r>
            <a:r>
              <a:rPr lang="tr-TR" b="1" dirty="0" err="1">
                <a:solidFill>
                  <a:schemeClr val="bg1"/>
                </a:solidFill>
              </a:rPr>
              <a:t>aritmal</a:t>
            </a:r>
            <a:r>
              <a:rPr lang="tr-TR" b="1" dirty="0">
                <a:solidFill>
                  <a:schemeClr val="bg1"/>
                </a:solidFill>
              </a:rPr>
              <a:t>, </a:t>
            </a:r>
            <a:r>
              <a:rPr lang="tr-TR" b="1" dirty="0" err="1">
                <a:solidFill>
                  <a:schemeClr val="bg1"/>
                </a:solidFill>
              </a:rPr>
              <a:t>Xylocain</a:t>
            </a:r>
            <a:r>
              <a:rPr lang="tr-TR" b="1" dirty="0">
                <a:solidFill>
                  <a:schemeClr val="bg1"/>
                </a:solidFill>
              </a:rPr>
              <a:t>-total doz 3-5 mg/kg oluncaya kadar 20 mg/</a:t>
            </a:r>
            <a:r>
              <a:rPr lang="tr-TR" b="1" dirty="0" err="1">
                <a:solidFill>
                  <a:schemeClr val="bg1"/>
                </a:solidFill>
              </a:rPr>
              <a:t>dk</a:t>
            </a:r>
            <a:r>
              <a:rPr lang="tr-TR" b="1" dirty="0">
                <a:solidFill>
                  <a:schemeClr val="bg1"/>
                </a:solidFill>
              </a:rPr>
              <a:t> hızla İV) tedavisi yapılır.</a:t>
            </a:r>
          </a:p>
          <a:p>
            <a:pPr algn="just">
              <a:lnSpc>
                <a:spcPct val="100000"/>
              </a:lnSpc>
              <a:buFont typeface="Wingdings" panose="05000000000000000000" pitchFamily="2" charset="2"/>
              <a:buChar char="§"/>
            </a:pPr>
            <a:r>
              <a:rPr lang="tr-TR" b="1" dirty="0">
                <a:solidFill>
                  <a:schemeClr val="bg1"/>
                </a:solidFill>
              </a:rPr>
              <a:t>Son  zamanlarda </a:t>
            </a:r>
            <a:r>
              <a:rPr lang="tr-TR" b="1" dirty="0" err="1">
                <a:solidFill>
                  <a:schemeClr val="bg1"/>
                </a:solidFill>
              </a:rPr>
              <a:t>tromboemboli</a:t>
            </a:r>
            <a:r>
              <a:rPr lang="tr-TR" b="1" dirty="0">
                <a:solidFill>
                  <a:schemeClr val="bg1"/>
                </a:solidFill>
              </a:rPr>
              <a:t> </a:t>
            </a:r>
            <a:r>
              <a:rPr lang="tr-TR" b="1" dirty="0" err="1">
                <a:solidFill>
                  <a:schemeClr val="bg1"/>
                </a:solidFill>
              </a:rPr>
              <a:t>proflaksisi</a:t>
            </a:r>
            <a:r>
              <a:rPr lang="tr-TR" b="1" dirty="0">
                <a:solidFill>
                  <a:schemeClr val="bg1"/>
                </a:solidFill>
              </a:rPr>
              <a:t> ve enfarktüs bölgesinde </a:t>
            </a:r>
            <a:r>
              <a:rPr lang="tr-TR" b="1" dirty="0" err="1">
                <a:solidFill>
                  <a:schemeClr val="bg1"/>
                </a:solidFill>
              </a:rPr>
              <a:t>tromboz</a:t>
            </a:r>
            <a:r>
              <a:rPr lang="tr-TR" b="1" dirty="0">
                <a:solidFill>
                  <a:schemeClr val="bg1"/>
                </a:solidFill>
              </a:rPr>
              <a:t> oluşumunu önlemek için 20.000-30.000 ünite İV </a:t>
            </a:r>
            <a:r>
              <a:rPr lang="tr-TR" b="1" dirty="0" err="1">
                <a:solidFill>
                  <a:schemeClr val="bg1"/>
                </a:solidFill>
              </a:rPr>
              <a:t>heparin</a:t>
            </a:r>
            <a:r>
              <a:rPr lang="tr-TR" b="1" dirty="0">
                <a:solidFill>
                  <a:schemeClr val="bg1"/>
                </a:solidFill>
              </a:rPr>
              <a:t> tedavisine başlanmıştır. </a:t>
            </a:r>
            <a:r>
              <a:rPr lang="tr-TR" b="1" dirty="0" err="1">
                <a:solidFill>
                  <a:schemeClr val="bg1"/>
                </a:solidFill>
              </a:rPr>
              <a:t>Kardiak</a:t>
            </a:r>
            <a:r>
              <a:rPr lang="tr-TR" b="1" dirty="0">
                <a:solidFill>
                  <a:schemeClr val="bg1"/>
                </a:solidFill>
              </a:rPr>
              <a:t> </a:t>
            </a:r>
            <a:r>
              <a:rPr lang="tr-TR" b="1" dirty="0" err="1">
                <a:solidFill>
                  <a:schemeClr val="bg1"/>
                </a:solidFill>
              </a:rPr>
              <a:t>arrest</a:t>
            </a:r>
            <a:r>
              <a:rPr lang="tr-TR" b="1" dirty="0">
                <a:solidFill>
                  <a:schemeClr val="bg1"/>
                </a:solidFill>
              </a:rPr>
              <a:t> durumunda kalp masajı, suni solunum ve oksijen uygulanır.</a:t>
            </a:r>
          </a:p>
        </p:txBody>
      </p:sp>
    </p:spTree>
    <p:extLst>
      <p:ext uri="{BB962C8B-B14F-4D97-AF65-F5344CB8AC3E}">
        <p14:creationId xmlns:p14="http://schemas.microsoft.com/office/powerpoint/2010/main" val="379300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378347"/>
            <a:ext cx="1195332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fontAlgn="base"/>
            <a:r>
              <a:rPr lang="tr-TR" b="1" dirty="0">
                <a:solidFill>
                  <a:schemeClr val="bg1"/>
                </a:solidFill>
              </a:rPr>
              <a:t>Damar sertliği tedavisi nasıldır ?</a:t>
            </a:r>
            <a:endParaRPr lang="tr-TR"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268760"/>
            <a:ext cx="11953328" cy="5184576"/>
          </a:xfrm>
          <a:solidFill>
            <a:srgbClr val="FFC000"/>
          </a:solidFill>
          <a:ln>
            <a:solidFill>
              <a:schemeClr val="bg1"/>
            </a:solidFill>
          </a:ln>
          <a:scene3d>
            <a:camera prst="orthographicFront"/>
            <a:lightRig rig="threePt" dir="t"/>
          </a:scene3d>
          <a:sp3d>
            <a:bevelT prst="angle"/>
          </a:sp3d>
        </p:spPr>
        <p:txBody>
          <a:bodyPr>
            <a:normAutofit/>
          </a:bodyPr>
          <a:lstStyle/>
          <a:p>
            <a:pPr fontAlgn="base"/>
            <a:endParaRPr lang="tr-TR" sz="900" dirty="0"/>
          </a:p>
          <a:p>
            <a:pPr fontAlgn="base"/>
            <a:r>
              <a:rPr lang="tr-TR" b="1" dirty="0">
                <a:solidFill>
                  <a:schemeClr val="bg1"/>
                </a:solidFill>
              </a:rPr>
              <a:t>Damar sertliği tedavisinin amacı hastalığın ilerlemesini önlemek dolayısıyla kan yağ düzeylerini de normal sınırlar içerisinde tutmaktır.</a:t>
            </a:r>
          </a:p>
          <a:p>
            <a:pPr fontAlgn="base"/>
            <a:r>
              <a:rPr lang="tr-TR" b="1" dirty="0">
                <a:solidFill>
                  <a:schemeClr val="bg1"/>
                </a:solidFill>
              </a:rPr>
              <a:t>Kan basıncı düşürülür. </a:t>
            </a:r>
          </a:p>
          <a:p>
            <a:pPr fontAlgn="base"/>
            <a:r>
              <a:rPr lang="tr-TR" b="1" dirty="0">
                <a:solidFill>
                  <a:schemeClr val="bg1"/>
                </a:solidFill>
              </a:rPr>
              <a:t>Tedavi sürecinde aspirin ve </a:t>
            </a:r>
            <a:r>
              <a:rPr lang="tr-TR" b="1" dirty="0" err="1">
                <a:solidFill>
                  <a:schemeClr val="bg1"/>
                </a:solidFill>
              </a:rPr>
              <a:t>clopidogrel</a:t>
            </a:r>
            <a:r>
              <a:rPr lang="tr-TR" b="1" dirty="0">
                <a:solidFill>
                  <a:schemeClr val="bg1"/>
                </a:solidFill>
              </a:rPr>
              <a:t> gibi kan sulandırıcı ilaçlar kullanılır. </a:t>
            </a:r>
          </a:p>
          <a:p>
            <a:pPr fontAlgn="base"/>
            <a:r>
              <a:rPr lang="tr-TR" b="1" dirty="0">
                <a:solidFill>
                  <a:schemeClr val="bg1"/>
                </a:solidFill>
              </a:rPr>
              <a:t>Ayrıca kolesterol düşürücü </a:t>
            </a:r>
            <a:r>
              <a:rPr lang="tr-TR" b="1" dirty="0" err="1">
                <a:solidFill>
                  <a:schemeClr val="bg1"/>
                </a:solidFill>
              </a:rPr>
              <a:t>kolestinamin</a:t>
            </a:r>
            <a:r>
              <a:rPr lang="tr-TR" b="1" dirty="0">
                <a:solidFill>
                  <a:schemeClr val="bg1"/>
                </a:solidFill>
              </a:rPr>
              <a:t> ve </a:t>
            </a:r>
            <a:r>
              <a:rPr lang="tr-TR" b="1" dirty="0" err="1">
                <a:solidFill>
                  <a:schemeClr val="bg1"/>
                </a:solidFill>
              </a:rPr>
              <a:t>kolestipal</a:t>
            </a:r>
            <a:r>
              <a:rPr lang="tr-TR" b="1" dirty="0">
                <a:solidFill>
                  <a:schemeClr val="bg1"/>
                </a:solidFill>
              </a:rPr>
              <a:t> gibi ilaçlarda bu süreçte kullanılmaktadır. </a:t>
            </a:r>
          </a:p>
          <a:p>
            <a:pPr fontAlgn="base"/>
            <a:r>
              <a:rPr lang="tr-TR" b="1" dirty="0">
                <a:solidFill>
                  <a:schemeClr val="bg1"/>
                </a:solidFill>
              </a:rPr>
              <a:t>İlaç ve beslenme tedavisine rağmen </a:t>
            </a:r>
            <a:r>
              <a:rPr lang="tr-TR" b="1" dirty="0" err="1">
                <a:solidFill>
                  <a:schemeClr val="bg1"/>
                </a:solidFill>
              </a:rPr>
              <a:t>ateroskleroz</a:t>
            </a:r>
            <a:r>
              <a:rPr lang="tr-TR" b="1" dirty="0">
                <a:solidFill>
                  <a:schemeClr val="bg1"/>
                </a:solidFill>
              </a:rPr>
              <a:t> damarda tıkanmaya sebep olmuş ise hastaya başta bypass olarak adlandırılan </a:t>
            </a:r>
            <a:r>
              <a:rPr lang="tr-TR" b="1" dirty="0" err="1">
                <a:solidFill>
                  <a:schemeClr val="bg1"/>
                </a:solidFill>
              </a:rPr>
              <a:t>köprüleme</a:t>
            </a:r>
            <a:r>
              <a:rPr lang="tr-TR" b="1" dirty="0">
                <a:solidFill>
                  <a:schemeClr val="bg1"/>
                </a:solidFill>
              </a:rPr>
              <a:t> ameliyatı olmak üzere çeşitli cerrahi işlemler uygulanabilmektedir.</a:t>
            </a:r>
          </a:p>
        </p:txBody>
      </p:sp>
    </p:spTree>
    <p:extLst>
      <p:ext uri="{BB962C8B-B14F-4D97-AF65-F5344CB8AC3E}">
        <p14:creationId xmlns:p14="http://schemas.microsoft.com/office/powerpoint/2010/main" val="224733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378347"/>
            <a:ext cx="1195332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fontAlgn="base"/>
            <a:r>
              <a:rPr lang="tr-TR" b="1" dirty="0">
                <a:solidFill>
                  <a:schemeClr val="bg1"/>
                </a:solidFill>
              </a:rPr>
              <a:t>DİŞ HEKİMİ YAKLAŞIMI</a:t>
            </a:r>
            <a:endParaRPr lang="tr-TR"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268760"/>
            <a:ext cx="11953328" cy="5184576"/>
          </a:xfrm>
          <a:solidFill>
            <a:srgbClr val="FFC000"/>
          </a:solidFill>
          <a:ln>
            <a:solidFill>
              <a:schemeClr val="bg1"/>
            </a:solidFill>
          </a:ln>
          <a:scene3d>
            <a:camera prst="orthographicFront"/>
            <a:lightRig rig="threePt" dir="t"/>
          </a:scene3d>
          <a:sp3d>
            <a:bevelT prst="angle"/>
          </a:sp3d>
        </p:spPr>
        <p:txBody>
          <a:bodyPr>
            <a:normAutofit/>
          </a:bodyPr>
          <a:lstStyle/>
          <a:p>
            <a:pPr fontAlgn="base"/>
            <a:endParaRPr lang="tr-TR" sz="900" dirty="0"/>
          </a:p>
          <a:p>
            <a:pPr fontAlgn="base"/>
            <a:r>
              <a:rPr lang="tr-TR" b="1" dirty="0" err="1">
                <a:solidFill>
                  <a:schemeClr val="bg1"/>
                </a:solidFill>
              </a:rPr>
              <a:t>Ateroskleroz</a:t>
            </a:r>
            <a:r>
              <a:rPr lang="tr-TR" b="1" dirty="0">
                <a:solidFill>
                  <a:schemeClr val="bg1"/>
                </a:solidFill>
              </a:rPr>
              <a:t> nedeniyle </a:t>
            </a:r>
            <a:r>
              <a:rPr lang="tr-TR" b="1" dirty="0" err="1">
                <a:solidFill>
                  <a:schemeClr val="bg1"/>
                </a:solidFill>
              </a:rPr>
              <a:t>iskemik</a:t>
            </a:r>
            <a:r>
              <a:rPr lang="tr-TR" b="1" dirty="0">
                <a:solidFill>
                  <a:schemeClr val="bg1"/>
                </a:solidFill>
              </a:rPr>
              <a:t> kalp hastalığı mevcut kişilerde özel dikkat gösterilmeli,</a:t>
            </a:r>
          </a:p>
          <a:p>
            <a:pPr fontAlgn="base"/>
            <a:r>
              <a:rPr lang="tr-TR" b="1" dirty="0" err="1">
                <a:solidFill>
                  <a:schemeClr val="bg1"/>
                </a:solidFill>
              </a:rPr>
              <a:t>Asemptomatik</a:t>
            </a:r>
            <a:r>
              <a:rPr lang="tr-TR" b="1" dirty="0">
                <a:solidFill>
                  <a:schemeClr val="bg1"/>
                </a:solidFill>
              </a:rPr>
              <a:t> seyreden </a:t>
            </a:r>
            <a:r>
              <a:rPr lang="tr-TR" b="1" dirty="0" err="1">
                <a:solidFill>
                  <a:schemeClr val="bg1"/>
                </a:solidFill>
              </a:rPr>
              <a:t>ateroskleroz</a:t>
            </a:r>
            <a:r>
              <a:rPr lang="tr-TR" b="1" dirty="0">
                <a:solidFill>
                  <a:schemeClr val="bg1"/>
                </a:solidFill>
              </a:rPr>
              <a:t>, diş tedavi sırasında </a:t>
            </a:r>
            <a:r>
              <a:rPr lang="tr-TR" b="1" dirty="0" err="1">
                <a:solidFill>
                  <a:schemeClr val="bg1"/>
                </a:solidFill>
              </a:rPr>
              <a:t>iskemik</a:t>
            </a:r>
            <a:r>
              <a:rPr lang="tr-TR" b="1" dirty="0">
                <a:solidFill>
                  <a:schemeClr val="bg1"/>
                </a:solidFill>
              </a:rPr>
              <a:t> kalp hastalık semptomlarının ortaya çıkmasına </a:t>
            </a:r>
            <a:r>
              <a:rPr lang="tr-TR" b="1" dirty="0" err="1">
                <a:solidFill>
                  <a:schemeClr val="bg1"/>
                </a:solidFill>
              </a:rPr>
              <a:t>sebeb</a:t>
            </a:r>
            <a:r>
              <a:rPr lang="tr-TR" b="1" dirty="0">
                <a:solidFill>
                  <a:schemeClr val="bg1"/>
                </a:solidFill>
              </a:rPr>
              <a:t> olunabilir, </a:t>
            </a:r>
          </a:p>
          <a:p>
            <a:pPr fontAlgn="base"/>
            <a:r>
              <a:rPr lang="tr-TR" b="1" dirty="0">
                <a:solidFill>
                  <a:schemeClr val="bg1"/>
                </a:solidFill>
              </a:rPr>
              <a:t>Özellikle 40 yaş üstü, sigara içen, kilolu, </a:t>
            </a:r>
            <a:r>
              <a:rPr lang="tr-TR" b="1" dirty="0" err="1">
                <a:solidFill>
                  <a:schemeClr val="bg1"/>
                </a:solidFill>
              </a:rPr>
              <a:t>menopaza</a:t>
            </a:r>
            <a:r>
              <a:rPr lang="tr-TR" b="1" dirty="0">
                <a:solidFill>
                  <a:schemeClr val="bg1"/>
                </a:solidFill>
              </a:rPr>
              <a:t> giren bayanlar ve </a:t>
            </a:r>
            <a:r>
              <a:rPr lang="tr-TR" b="1" dirty="0" err="1">
                <a:solidFill>
                  <a:schemeClr val="bg1"/>
                </a:solidFill>
              </a:rPr>
              <a:t>diabet</a:t>
            </a:r>
            <a:r>
              <a:rPr lang="tr-TR" b="1" dirty="0">
                <a:solidFill>
                  <a:schemeClr val="bg1"/>
                </a:solidFill>
              </a:rPr>
              <a:t> sorunu olan bireylerde dikkatli olunmalı, derin </a:t>
            </a:r>
            <a:r>
              <a:rPr lang="tr-TR" b="1" dirty="0" err="1">
                <a:solidFill>
                  <a:schemeClr val="bg1"/>
                </a:solidFill>
              </a:rPr>
              <a:t>anemnez</a:t>
            </a:r>
            <a:r>
              <a:rPr lang="tr-TR" b="1" dirty="0">
                <a:solidFill>
                  <a:schemeClr val="bg1"/>
                </a:solidFill>
              </a:rPr>
              <a:t> alınmalıdır, hatta hastanın nabız ve kan basıncı ölçümleri yapılmalı, şüphelenilen kişilerde konsültasyon alınmalıdır.</a:t>
            </a:r>
          </a:p>
          <a:p>
            <a:pPr fontAlgn="base"/>
            <a:r>
              <a:rPr lang="tr-TR" b="1" dirty="0">
                <a:solidFill>
                  <a:schemeClr val="bg1"/>
                </a:solidFill>
              </a:rPr>
              <a:t>Tıbbi tedavileri düzenlenene kadar konservatif diş tedavileri ve basit cerrahi </a:t>
            </a:r>
            <a:r>
              <a:rPr lang="tr-TR" b="1" dirty="0" err="1">
                <a:solidFill>
                  <a:schemeClr val="bg1"/>
                </a:solidFill>
              </a:rPr>
              <a:t>işlenler</a:t>
            </a:r>
            <a:r>
              <a:rPr lang="tr-TR" b="1" dirty="0">
                <a:solidFill>
                  <a:schemeClr val="bg1"/>
                </a:solidFill>
              </a:rPr>
              <a:t> dışında komplike tedavilerden kaçınılmalıdır.</a:t>
            </a:r>
          </a:p>
        </p:txBody>
      </p:sp>
    </p:spTree>
    <p:extLst>
      <p:ext uri="{BB962C8B-B14F-4D97-AF65-F5344CB8AC3E}">
        <p14:creationId xmlns:p14="http://schemas.microsoft.com/office/powerpoint/2010/main" val="26361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87622"/>
            <a:ext cx="1195332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fontAlgn="base"/>
            <a:r>
              <a:rPr lang="tr-TR" b="1" dirty="0">
                <a:solidFill>
                  <a:schemeClr val="bg1"/>
                </a:solidFill>
              </a:rPr>
              <a:t>DİŞ HEKİMİ YAKLAŞIMI</a:t>
            </a:r>
            <a:endParaRPr lang="tr-TR"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20651" y="836712"/>
            <a:ext cx="11953328" cy="5933666"/>
          </a:xfrm>
          <a:solidFill>
            <a:srgbClr val="FFC000"/>
          </a:solidFill>
          <a:ln>
            <a:solidFill>
              <a:schemeClr val="bg1"/>
            </a:solidFill>
          </a:ln>
          <a:scene3d>
            <a:camera prst="orthographicFront"/>
            <a:lightRig rig="threePt" dir="t"/>
          </a:scene3d>
          <a:sp3d>
            <a:bevelT prst="angle"/>
          </a:sp3d>
        </p:spPr>
        <p:txBody>
          <a:bodyPr>
            <a:normAutofit/>
          </a:bodyPr>
          <a:lstStyle/>
          <a:p>
            <a:pPr fontAlgn="base"/>
            <a:endParaRPr lang="tr-TR" sz="900" dirty="0"/>
          </a:p>
          <a:p>
            <a:pPr algn="just" fontAlgn="base">
              <a:lnSpc>
                <a:spcPct val="120000"/>
              </a:lnSpc>
            </a:pPr>
            <a:r>
              <a:rPr lang="tr-TR" b="1" u="sng" dirty="0">
                <a:solidFill>
                  <a:srgbClr val="C00000"/>
                </a:solidFill>
              </a:rPr>
              <a:t>ANGİNA PEKTORİS VAKALARINDA</a:t>
            </a:r>
          </a:p>
          <a:p>
            <a:pPr algn="just" fontAlgn="base">
              <a:lnSpc>
                <a:spcPct val="120000"/>
              </a:lnSpc>
            </a:pPr>
            <a:r>
              <a:rPr lang="tr-TR" b="1" dirty="0" err="1">
                <a:solidFill>
                  <a:schemeClr val="bg1"/>
                </a:solidFill>
              </a:rPr>
              <a:t>Anjina</a:t>
            </a:r>
            <a:r>
              <a:rPr lang="tr-TR" b="1" dirty="0">
                <a:solidFill>
                  <a:schemeClr val="bg1"/>
                </a:solidFill>
              </a:rPr>
              <a:t> </a:t>
            </a:r>
            <a:r>
              <a:rPr lang="tr-TR" b="1" dirty="0" err="1">
                <a:solidFill>
                  <a:schemeClr val="bg1"/>
                </a:solidFill>
              </a:rPr>
              <a:t>pektorisi</a:t>
            </a:r>
            <a:r>
              <a:rPr lang="tr-TR" b="1" dirty="0">
                <a:solidFill>
                  <a:schemeClr val="bg1"/>
                </a:solidFill>
              </a:rPr>
              <a:t> başlatabilecek işlemlerden kaçınılmalıdır (korku </a:t>
            </a:r>
            <a:r>
              <a:rPr lang="tr-TR" b="1" dirty="0" err="1">
                <a:solidFill>
                  <a:schemeClr val="bg1"/>
                </a:solidFill>
              </a:rPr>
              <a:t>myokard</a:t>
            </a:r>
            <a:r>
              <a:rPr lang="tr-TR" b="1" dirty="0">
                <a:solidFill>
                  <a:schemeClr val="bg1"/>
                </a:solidFill>
              </a:rPr>
              <a:t> oksijen ihtiyacını arttırır).</a:t>
            </a:r>
          </a:p>
          <a:p>
            <a:pPr algn="just" fontAlgn="base">
              <a:lnSpc>
                <a:spcPct val="120000"/>
              </a:lnSpc>
            </a:pPr>
            <a:r>
              <a:rPr lang="tr-TR" b="1" dirty="0">
                <a:solidFill>
                  <a:schemeClr val="bg1"/>
                </a:solidFill>
              </a:rPr>
              <a:t>İyi bir </a:t>
            </a:r>
            <a:r>
              <a:rPr lang="tr-TR" b="1" dirty="0" err="1">
                <a:solidFill>
                  <a:schemeClr val="bg1"/>
                </a:solidFill>
              </a:rPr>
              <a:t>anemnez</a:t>
            </a:r>
            <a:r>
              <a:rPr lang="tr-TR" b="1" dirty="0">
                <a:solidFill>
                  <a:schemeClr val="bg1"/>
                </a:solidFill>
              </a:rPr>
              <a:t>, özellikle cerrahi işlemlerde dikkat çekilerek konsültasyon alınmalı</a:t>
            </a:r>
          </a:p>
          <a:p>
            <a:pPr algn="just" fontAlgn="base">
              <a:lnSpc>
                <a:spcPct val="120000"/>
              </a:lnSpc>
            </a:pPr>
            <a:r>
              <a:rPr lang="tr-TR" b="1" dirty="0" err="1">
                <a:solidFill>
                  <a:schemeClr val="bg1"/>
                </a:solidFill>
              </a:rPr>
              <a:t>Stabl</a:t>
            </a:r>
            <a:r>
              <a:rPr lang="tr-TR" b="1" dirty="0">
                <a:solidFill>
                  <a:schemeClr val="bg1"/>
                </a:solidFill>
              </a:rPr>
              <a:t> </a:t>
            </a:r>
            <a:r>
              <a:rPr lang="tr-TR" b="1" dirty="0" err="1">
                <a:solidFill>
                  <a:schemeClr val="bg1"/>
                </a:solidFill>
              </a:rPr>
              <a:t>pektoris</a:t>
            </a:r>
            <a:r>
              <a:rPr lang="tr-TR" b="1" dirty="0">
                <a:solidFill>
                  <a:schemeClr val="bg1"/>
                </a:solidFill>
              </a:rPr>
              <a:t> mevcudiyetinde (önceden atak geçirmemiş,  aşırı eksersiz ile atak gelişiyor ve oral nitrogliserin ile rahatlama var ise) konservatif tedaviler ve basit cerrahi  işlemler tedbirler alınarak yapılabilir.</a:t>
            </a:r>
          </a:p>
        </p:txBody>
      </p:sp>
    </p:spTree>
    <p:extLst>
      <p:ext uri="{BB962C8B-B14F-4D97-AF65-F5344CB8AC3E}">
        <p14:creationId xmlns:p14="http://schemas.microsoft.com/office/powerpoint/2010/main" val="322408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87622"/>
            <a:ext cx="1195332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fontAlgn="base"/>
            <a:r>
              <a:rPr lang="tr-TR" b="1" dirty="0">
                <a:solidFill>
                  <a:schemeClr val="bg1"/>
                </a:solidFill>
              </a:rPr>
              <a:t>DİŞ HEKİMİ YAKLAŞIMI</a:t>
            </a:r>
            <a:endParaRPr lang="tr-TR"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20651" y="836712"/>
            <a:ext cx="11953328" cy="5933666"/>
          </a:xfrm>
          <a:solidFill>
            <a:srgbClr val="FFC000"/>
          </a:solidFill>
          <a:ln>
            <a:solidFill>
              <a:schemeClr val="bg1"/>
            </a:solidFill>
          </a:ln>
          <a:scene3d>
            <a:camera prst="orthographicFront"/>
            <a:lightRig rig="threePt" dir="t"/>
          </a:scene3d>
          <a:sp3d>
            <a:bevelT prst="angle"/>
          </a:sp3d>
        </p:spPr>
        <p:txBody>
          <a:bodyPr>
            <a:normAutofit fontScale="62500" lnSpcReduction="20000"/>
          </a:bodyPr>
          <a:lstStyle/>
          <a:p>
            <a:pPr fontAlgn="base"/>
            <a:endParaRPr lang="tr-TR" sz="900" dirty="0"/>
          </a:p>
          <a:p>
            <a:pPr algn="just" fontAlgn="base">
              <a:lnSpc>
                <a:spcPct val="120000"/>
              </a:lnSpc>
            </a:pPr>
            <a:r>
              <a:rPr lang="tr-TR" b="1" u="sng" dirty="0" err="1">
                <a:solidFill>
                  <a:srgbClr val="FF0000"/>
                </a:solidFill>
              </a:rPr>
              <a:t>Stabl</a:t>
            </a:r>
            <a:r>
              <a:rPr lang="tr-TR" b="1" u="sng" dirty="0">
                <a:solidFill>
                  <a:srgbClr val="FF0000"/>
                </a:solidFill>
              </a:rPr>
              <a:t> olmayan angına mevcudiyetinde </a:t>
            </a:r>
            <a:r>
              <a:rPr lang="tr-TR" b="1" dirty="0">
                <a:solidFill>
                  <a:schemeClr val="bg1"/>
                </a:solidFill>
              </a:rPr>
              <a:t>(taşikardi-anemi gibi </a:t>
            </a:r>
            <a:r>
              <a:rPr lang="tr-TR" b="1" dirty="0" err="1">
                <a:solidFill>
                  <a:schemeClr val="bg1"/>
                </a:solidFill>
              </a:rPr>
              <a:t>presibite</a:t>
            </a:r>
            <a:r>
              <a:rPr lang="tr-TR" b="1" dirty="0">
                <a:solidFill>
                  <a:schemeClr val="bg1"/>
                </a:solidFill>
              </a:rPr>
              <a:t> faktörler olmaksızın, istirahatte veya hafif eforla, uykudan uyanınca sık ve gittikçe artan ağrı gelişiyor,  ve oral nitrogliserine cevap yok ise) çok acil olmadıkça 3 aydan önce ani ölüm ve </a:t>
            </a:r>
            <a:r>
              <a:rPr lang="tr-TR" b="1" dirty="0" err="1">
                <a:solidFill>
                  <a:schemeClr val="bg1"/>
                </a:solidFill>
              </a:rPr>
              <a:t>myokard</a:t>
            </a:r>
            <a:r>
              <a:rPr lang="tr-TR" b="1" dirty="0">
                <a:solidFill>
                  <a:schemeClr val="bg1"/>
                </a:solidFill>
              </a:rPr>
              <a:t> enfarktüsü riski nedeniyle uzun süreli </a:t>
            </a:r>
            <a:r>
              <a:rPr lang="tr-TR" b="1" dirty="0" err="1">
                <a:solidFill>
                  <a:schemeClr val="bg1"/>
                </a:solidFill>
              </a:rPr>
              <a:t>travmatik</a:t>
            </a:r>
            <a:r>
              <a:rPr lang="tr-TR" b="1" dirty="0">
                <a:solidFill>
                  <a:schemeClr val="bg1"/>
                </a:solidFill>
              </a:rPr>
              <a:t> işlemler yapılmamalı veya </a:t>
            </a:r>
            <a:r>
              <a:rPr lang="tr-TR" b="1" dirty="0" err="1">
                <a:solidFill>
                  <a:schemeClr val="bg1"/>
                </a:solidFill>
              </a:rPr>
              <a:t>kroner</a:t>
            </a:r>
            <a:r>
              <a:rPr lang="tr-TR" b="1" dirty="0">
                <a:solidFill>
                  <a:schemeClr val="bg1"/>
                </a:solidFill>
              </a:rPr>
              <a:t> yoğun bakım ünitesi olan hastane ortamında yapılmalıdır.</a:t>
            </a:r>
          </a:p>
          <a:p>
            <a:pPr algn="just" fontAlgn="base">
              <a:lnSpc>
                <a:spcPct val="120000"/>
              </a:lnSpc>
            </a:pPr>
            <a:r>
              <a:rPr lang="tr-TR" b="1" dirty="0" err="1">
                <a:solidFill>
                  <a:schemeClr val="bg1"/>
                </a:solidFill>
              </a:rPr>
              <a:t>Stabl</a:t>
            </a:r>
            <a:r>
              <a:rPr lang="tr-TR" b="1" dirty="0">
                <a:solidFill>
                  <a:schemeClr val="bg1"/>
                </a:solidFill>
              </a:rPr>
              <a:t> olmayan vakalarda </a:t>
            </a:r>
            <a:r>
              <a:rPr lang="tr-TR" b="1" dirty="0" err="1">
                <a:solidFill>
                  <a:schemeClr val="bg1"/>
                </a:solidFill>
              </a:rPr>
              <a:t>myokard</a:t>
            </a:r>
            <a:r>
              <a:rPr lang="tr-TR" b="1" dirty="0">
                <a:solidFill>
                  <a:schemeClr val="bg1"/>
                </a:solidFill>
              </a:rPr>
              <a:t> oksijen ihtiyacını arttıran korku ve </a:t>
            </a:r>
            <a:r>
              <a:rPr lang="tr-TR" b="1" dirty="0" err="1">
                <a:solidFill>
                  <a:schemeClr val="bg1"/>
                </a:solidFill>
              </a:rPr>
              <a:t>heyacandan</a:t>
            </a:r>
            <a:r>
              <a:rPr lang="tr-TR" b="1" dirty="0">
                <a:solidFill>
                  <a:schemeClr val="bg1"/>
                </a:solidFill>
              </a:rPr>
              <a:t> kaçınılmalı, tedavinin her etabı izah ve ikna edilerek, yeterli bir anestezi ile yapılmalı veya </a:t>
            </a:r>
            <a:r>
              <a:rPr lang="tr-TR" b="1" dirty="0" err="1">
                <a:solidFill>
                  <a:schemeClr val="bg1"/>
                </a:solidFill>
              </a:rPr>
              <a:t>sedasyon</a:t>
            </a:r>
            <a:r>
              <a:rPr lang="tr-TR" b="1" dirty="0">
                <a:solidFill>
                  <a:schemeClr val="bg1"/>
                </a:solidFill>
              </a:rPr>
              <a:t> ile veya </a:t>
            </a:r>
            <a:r>
              <a:rPr lang="tr-TR" b="1" dirty="0" err="1">
                <a:solidFill>
                  <a:schemeClr val="bg1"/>
                </a:solidFill>
              </a:rPr>
              <a:t>diazem</a:t>
            </a:r>
            <a:r>
              <a:rPr lang="tr-TR" b="1" dirty="0">
                <a:solidFill>
                  <a:schemeClr val="bg1"/>
                </a:solidFill>
              </a:rPr>
              <a:t> ile tedaviye başlanmalıdır.</a:t>
            </a:r>
          </a:p>
          <a:p>
            <a:pPr algn="just" fontAlgn="base">
              <a:lnSpc>
                <a:spcPct val="120000"/>
              </a:lnSpc>
            </a:pPr>
            <a:r>
              <a:rPr lang="tr-TR" b="1" dirty="0">
                <a:solidFill>
                  <a:schemeClr val="bg1"/>
                </a:solidFill>
              </a:rPr>
              <a:t>Operasyon öncesi oral nitrogliserin ve oksijen verilebilir.</a:t>
            </a:r>
          </a:p>
          <a:p>
            <a:pPr algn="just" fontAlgn="base">
              <a:lnSpc>
                <a:spcPct val="120000"/>
              </a:lnSpc>
            </a:pPr>
            <a:r>
              <a:rPr lang="tr-TR" b="1" dirty="0">
                <a:solidFill>
                  <a:schemeClr val="bg1"/>
                </a:solidFill>
              </a:rPr>
              <a:t>Lokal anestezi ile yapılacak minör cerrahi işlemlerde dahi konsültasyon yapılmalıdır. Kullandığı ilaçlar bilinmeli, </a:t>
            </a:r>
            <a:r>
              <a:rPr lang="tr-TR" b="1" dirty="0" err="1">
                <a:solidFill>
                  <a:schemeClr val="bg1"/>
                </a:solidFill>
              </a:rPr>
              <a:t>antikuagulan</a:t>
            </a:r>
            <a:r>
              <a:rPr lang="tr-TR" b="1" dirty="0">
                <a:solidFill>
                  <a:schemeClr val="bg1"/>
                </a:solidFill>
              </a:rPr>
              <a:t> kullanan hastalarda kanama riski dikkate alınmalı, bir süre kullanımı hayati tehlike </a:t>
            </a:r>
            <a:r>
              <a:rPr lang="tr-TR" b="1" dirty="0" err="1">
                <a:solidFill>
                  <a:schemeClr val="bg1"/>
                </a:solidFill>
              </a:rPr>
              <a:t>oluşturmuyorise</a:t>
            </a:r>
            <a:r>
              <a:rPr lang="tr-TR" b="1" dirty="0">
                <a:solidFill>
                  <a:schemeClr val="bg1"/>
                </a:solidFill>
              </a:rPr>
              <a:t> tedavi için azaltılmalı veya kesilmelidir ((konsültasyonla).</a:t>
            </a:r>
          </a:p>
          <a:p>
            <a:pPr algn="just" fontAlgn="base">
              <a:lnSpc>
                <a:spcPct val="120000"/>
              </a:lnSpc>
            </a:pPr>
            <a:r>
              <a:rPr lang="tr-TR" b="1" dirty="0">
                <a:solidFill>
                  <a:schemeClr val="bg1"/>
                </a:solidFill>
              </a:rPr>
              <a:t>Yeni </a:t>
            </a:r>
            <a:r>
              <a:rPr lang="tr-TR" b="1" dirty="0" err="1">
                <a:solidFill>
                  <a:schemeClr val="bg1"/>
                </a:solidFill>
              </a:rPr>
              <a:t>pektoris</a:t>
            </a:r>
            <a:r>
              <a:rPr lang="tr-TR" b="1" dirty="0">
                <a:solidFill>
                  <a:schemeClr val="bg1"/>
                </a:solidFill>
              </a:rPr>
              <a:t> atağı geçirenlerde genel anestezi en az 3 ay ertelenmeli, herhangi bir </a:t>
            </a:r>
            <a:r>
              <a:rPr lang="tr-TR" b="1" dirty="0" err="1">
                <a:solidFill>
                  <a:schemeClr val="bg1"/>
                </a:solidFill>
              </a:rPr>
              <a:t>dental</a:t>
            </a:r>
            <a:r>
              <a:rPr lang="tr-TR" b="1" dirty="0">
                <a:solidFill>
                  <a:schemeClr val="bg1"/>
                </a:solidFill>
              </a:rPr>
              <a:t> cerrahi işlem yapılmamalı.</a:t>
            </a:r>
          </a:p>
          <a:p>
            <a:pPr algn="just" fontAlgn="base">
              <a:lnSpc>
                <a:spcPct val="120000"/>
              </a:lnSpc>
            </a:pPr>
            <a:r>
              <a:rPr lang="tr-TR" b="1" dirty="0">
                <a:solidFill>
                  <a:schemeClr val="bg1"/>
                </a:solidFill>
              </a:rPr>
              <a:t>Tedavi esnasında hastada göğüs, sol kol ağrısı var ise ve angına hikayesi mevcut ise 0,5 mg dil altı nitrogliserin ve oksijen verilmeli, hasta oturur pozisyonunda tutulmalıdır. Hasta 2-3 dakika içerisinde rahatlamalı, eğer rahatlamıyor ise enfarktüs düşünülerek yoğun bakım ünitesine sevk edilmelidir.</a:t>
            </a:r>
          </a:p>
        </p:txBody>
      </p:sp>
    </p:spTree>
    <p:extLst>
      <p:ext uri="{BB962C8B-B14F-4D97-AF65-F5344CB8AC3E}">
        <p14:creationId xmlns:p14="http://schemas.microsoft.com/office/powerpoint/2010/main" val="167729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87622"/>
            <a:ext cx="1195332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fontAlgn="base"/>
            <a:r>
              <a:rPr lang="tr-TR" b="1" dirty="0">
                <a:solidFill>
                  <a:schemeClr val="bg1"/>
                </a:solidFill>
              </a:rPr>
              <a:t>DİŞ HEKİMİ YAKLAŞIMI</a:t>
            </a:r>
            <a:endParaRPr lang="tr-TR"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20651" y="836712"/>
            <a:ext cx="11953328" cy="5933666"/>
          </a:xfrm>
          <a:solidFill>
            <a:srgbClr val="FFC000"/>
          </a:solidFill>
          <a:ln>
            <a:solidFill>
              <a:schemeClr val="bg1"/>
            </a:solidFill>
          </a:ln>
          <a:scene3d>
            <a:camera prst="orthographicFront"/>
            <a:lightRig rig="threePt" dir="t"/>
          </a:scene3d>
          <a:sp3d>
            <a:bevelT prst="angle"/>
          </a:sp3d>
        </p:spPr>
        <p:txBody>
          <a:bodyPr>
            <a:normAutofit fontScale="77500" lnSpcReduction="20000"/>
          </a:bodyPr>
          <a:lstStyle/>
          <a:p>
            <a:pPr fontAlgn="base"/>
            <a:endParaRPr lang="tr-TR" sz="900" dirty="0"/>
          </a:p>
          <a:p>
            <a:pPr algn="just" fontAlgn="base">
              <a:lnSpc>
                <a:spcPct val="120000"/>
              </a:lnSpc>
            </a:pPr>
            <a:r>
              <a:rPr lang="tr-TR" b="1" u="sng" dirty="0">
                <a:solidFill>
                  <a:srgbClr val="C00000"/>
                </a:solidFill>
              </a:rPr>
              <a:t>MİYOKARD İNFARKTÜSÜ VAKALARINDA</a:t>
            </a:r>
          </a:p>
          <a:p>
            <a:pPr algn="just" fontAlgn="base">
              <a:lnSpc>
                <a:spcPct val="120000"/>
              </a:lnSpc>
            </a:pPr>
            <a:r>
              <a:rPr lang="tr-TR" b="1" dirty="0">
                <a:solidFill>
                  <a:schemeClr val="bg1"/>
                </a:solidFill>
              </a:rPr>
              <a:t>Diş tedavileri veya cerrahi operasyonlar öncesi mutlaka konsültasyon yapılmalı,</a:t>
            </a:r>
          </a:p>
          <a:p>
            <a:pPr algn="just" fontAlgn="base">
              <a:lnSpc>
                <a:spcPct val="120000"/>
              </a:lnSpc>
            </a:pPr>
            <a:r>
              <a:rPr lang="tr-TR" b="1" dirty="0">
                <a:solidFill>
                  <a:schemeClr val="bg1"/>
                </a:solidFill>
              </a:rPr>
              <a:t>Yeni geçirilmiş </a:t>
            </a:r>
            <a:r>
              <a:rPr lang="tr-TR" b="1" dirty="0" err="1">
                <a:solidFill>
                  <a:schemeClr val="bg1"/>
                </a:solidFill>
              </a:rPr>
              <a:t>enfarktüsden</a:t>
            </a:r>
            <a:r>
              <a:rPr lang="tr-TR" b="1" dirty="0">
                <a:solidFill>
                  <a:schemeClr val="bg1"/>
                </a:solidFill>
              </a:rPr>
              <a:t> sonra genel anestezi </a:t>
            </a:r>
            <a:r>
              <a:rPr lang="tr-TR" b="1" dirty="0" err="1">
                <a:solidFill>
                  <a:schemeClr val="bg1"/>
                </a:solidFill>
              </a:rPr>
              <a:t>kontrendikedir</a:t>
            </a:r>
            <a:r>
              <a:rPr lang="tr-TR" b="1" dirty="0">
                <a:solidFill>
                  <a:schemeClr val="bg1"/>
                </a:solidFill>
              </a:rPr>
              <a:t>. Zaman geçtikçe risk azalır. </a:t>
            </a:r>
          </a:p>
          <a:p>
            <a:pPr algn="just" fontAlgn="base">
              <a:lnSpc>
                <a:spcPct val="120000"/>
              </a:lnSpc>
            </a:pPr>
            <a:r>
              <a:rPr lang="tr-TR" b="1" dirty="0">
                <a:solidFill>
                  <a:schemeClr val="bg1"/>
                </a:solidFill>
              </a:rPr>
              <a:t>Daha önceden enfarktüs geçiren hastalar </a:t>
            </a:r>
            <a:r>
              <a:rPr lang="tr-TR" b="1" dirty="0" err="1">
                <a:solidFill>
                  <a:schemeClr val="bg1"/>
                </a:solidFill>
              </a:rPr>
              <a:t>kroner</a:t>
            </a:r>
            <a:r>
              <a:rPr lang="tr-TR" b="1" dirty="0">
                <a:solidFill>
                  <a:schemeClr val="bg1"/>
                </a:solidFill>
              </a:rPr>
              <a:t> </a:t>
            </a:r>
            <a:r>
              <a:rPr lang="tr-TR" b="1" dirty="0" err="1">
                <a:solidFill>
                  <a:schemeClr val="bg1"/>
                </a:solidFill>
              </a:rPr>
              <a:t>trombozu</a:t>
            </a:r>
            <a:r>
              <a:rPr lang="tr-TR" b="1" dirty="0">
                <a:solidFill>
                  <a:schemeClr val="bg1"/>
                </a:solidFill>
              </a:rPr>
              <a:t> önlemek için aspirin veya diğer </a:t>
            </a:r>
            <a:r>
              <a:rPr lang="tr-TR" b="1" dirty="0" err="1">
                <a:solidFill>
                  <a:schemeClr val="bg1"/>
                </a:solidFill>
              </a:rPr>
              <a:t>antikuagülanlar</a:t>
            </a:r>
            <a:r>
              <a:rPr lang="tr-TR" b="1" dirty="0">
                <a:solidFill>
                  <a:schemeClr val="bg1"/>
                </a:solidFill>
              </a:rPr>
              <a:t> kullandıkları için operasyon esnasında veya sonrasında kanama eğilimi vardır.</a:t>
            </a:r>
          </a:p>
          <a:p>
            <a:pPr algn="just" fontAlgn="base">
              <a:lnSpc>
                <a:spcPct val="120000"/>
              </a:lnSpc>
            </a:pPr>
            <a:r>
              <a:rPr lang="tr-TR" b="1" dirty="0">
                <a:solidFill>
                  <a:schemeClr val="bg1"/>
                </a:solidFill>
              </a:rPr>
              <a:t>Enfarktüsten sonra 6 ay geçmemiş vakalarda mutlaka konsültasyon alınmalı ve hastane ortamında yapılmalıdır. </a:t>
            </a:r>
            <a:r>
              <a:rPr lang="tr-TR" b="1" dirty="0" err="1">
                <a:solidFill>
                  <a:schemeClr val="bg1"/>
                </a:solidFill>
              </a:rPr>
              <a:t>Profilaktik</a:t>
            </a:r>
            <a:r>
              <a:rPr lang="tr-TR" b="1" dirty="0">
                <a:solidFill>
                  <a:schemeClr val="bg1"/>
                </a:solidFill>
              </a:rPr>
              <a:t> </a:t>
            </a:r>
            <a:r>
              <a:rPr lang="tr-TR" b="1" dirty="0" err="1">
                <a:solidFill>
                  <a:schemeClr val="bg1"/>
                </a:solidFill>
              </a:rPr>
              <a:t>nitrogleserin</a:t>
            </a:r>
            <a:r>
              <a:rPr lang="tr-TR" b="1" dirty="0">
                <a:solidFill>
                  <a:schemeClr val="bg1"/>
                </a:solidFill>
              </a:rPr>
              <a:t> ve destekleyici olarak oksijen verilmelidir.</a:t>
            </a:r>
          </a:p>
          <a:p>
            <a:pPr algn="just" fontAlgn="base">
              <a:lnSpc>
                <a:spcPct val="120000"/>
              </a:lnSpc>
            </a:pPr>
            <a:r>
              <a:rPr lang="tr-TR" b="1" dirty="0">
                <a:solidFill>
                  <a:schemeClr val="bg1"/>
                </a:solidFill>
              </a:rPr>
              <a:t>Operasyon süresince tansiyon, nabız izlenmelidir.</a:t>
            </a:r>
          </a:p>
          <a:p>
            <a:pPr algn="just" fontAlgn="base">
              <a:lnSpc>
                <a:spcPct val="120000"/>
              </a:lnSpc>
            </a:pPr>
            <a:r>
              <a:rPr lang="tr-TR" b="1" dirty="0">
                <a:solidFill>
                  <a:schemeClr val="bg1"/>
                </a:solidFill>
              </a:rPr>
              <a:t>Korku ve </a:t>
            </a:r>
            <a:r>
              <a:rPr lang="tr-TR" b="1" dirty="0" err="1">
                <a:solidFill>
                  <a:schemeClr val="bg1"/>
                </a:solidFill>
              </a:rPr>
              <a:t>heyacanı</a:t>
            </a:r>
            <a:r>
              <a:rPr lang="tr-TR" b="1" dirty="0">
                <a:solidFill>
                  <a:schemeClr val="bg1"/>
                </a:solidFill>
              </a:rPr>
              <a:t> azaltıcı protokol uygulanmalıdır.</a:t>
            </a:r>
          </a:p>
          <a:p>
            <a:pPr algn="just" fontAlgn="base">
              <a:lnSpc>
                <a:spcPct val="120000"/>
              </a:lnSpc>
            </a:pPr>
            <a:r>
              <a:rPr lang="tr-TR" b="1" dirty="0">
                <a:solidFill>
                  <a:schemeClr val="bg1"/>
                </a:solidFill>
              </a:rPr>
              <a:t>Lokal </a:t>
            </a:r>
            <a:r>
              <a:rPr lang="tr-TR" b="1" dirty="0" err="1">
                <a:solidFill>
                  <a:schemeClr val="bg1"/>
                </a:solidFill>
              </a:rPr>
              <a:t>anesteziğin</a:t>
            </a:r>
            <a:r>
              <a:rPr lang="tr-TR" b="1" dirty="0">
                <a:solidFill>
                  <a:schemeClr val="bg1"/>
                </a:solidFill>
              </a:rPr>
              <a:t> </a:t>
            </a:r>
            <a:r>
              <a:rPr lang="tr-TR" b="1" dirty="0" err="1">
                <a:solidFill>
                  <a:schemeClr val="bg1"/>
                </a:solidFill>
              </a:rPr>
              <a:t>vazokonstriktif</a:t>
            </a:r>
            <a:r>
              <a:rPr lang="tr-TR" b="1" dirty="0">
                <a:solidFill>
                  <a:schemeClr val="bg1"/>
                </a:solidFill>
              </a:rPr>
              <a:t> içermemesinde yarar vardır. Tam bir </a:t>
            </a:r>
            <a:r>
              <a:rPr lang="tr-TR" b="1" dirty="0" err="1">
                <a:solidFill>
                  <a:schemeClr val="bg1"/>
                </a:solidFill>
              </a:rPr>
              <a:t>ağrısızlık</a:t>
            </a:r>
            <a:r>
              <a:rPr lang="tr-TR" b="1" dirty="0">
                <a:solidFill>
                  <a:schemeClr val="bg1"/>
                </a:solidFill>
              </a:rPr>
              <a:t> sağlanmalıdır.</a:t>
            </a:r>
          </a:p>
        </p:txBody>
      </p:sp>
    </p:spTree>
    <p:extLst>
      <p:ext uri="{BB962C8B-B14F-4D97-AF65-F5344CB8AC3E}">
        <p14:creationId xmlns:p14="http://schemas.microsoft.com/office/powerpoint/2010/main" val="165910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lnSpcReduction="10000"/>
          </a:bodyPr>
          <a:lstStyle/>
          <a:p>
            <a:endParaRPr lang="tr-TR" sz="900" dirty="0">
              <a:solidFill>
                <a:schemeClr val="bg1"/>
              </a:solidFill>
            </a:endParaRPr>
          </a:p>
          <a:p>
            <a:r>
              <a:rPr lang="tr-TR" b="1" dirty="0">
                <a:solidFill>
                  <a:schemeClr val="bg1"/>
                </a:solidFill>
              </a:rPr>
              <a:t>Kalp yetmezliği, kalbin vücudunuz için gereken kanı pompalama görevini yerine getirememesidir. </a:t>
            </a:r>
          </a:p>
          <a:p>
            <a:r>
              <a:rPr lang="tr-TR" b="1" dirty="0">
                <a:solidFill>
                  <a:schemeClr val="bg1"/>
                </a:solidFill>
              </a:rPr>
              <a:t>Başka bir deyişle; kalbin, organlara ve dokulara yeterli kanı gönderememesidir. </a:t>
            </a:r>
          </a:p>
          <a:p>
            <a:r>
              <a:rPr lang="tr-TR" b="1" dirty="0">
                <a:solidFill>
                  <a:schemeClr val="bg1"/>
                </a:solidFill>
              </a:rPr>
              <a:t>Kalp kasının kasılmasındaki performans azalması ya da kalp kasının gevşemesi kalp yetmezliğine neden olur. </a:t>
            </a:r>
          </a:p>
          <a:p>
            <a:r>
              <a:rPr lang="tr-TR" b="1" dirty="0">
                <a:solidFill>
                  <a:schemeClr val="bg1"/>
                </a:solidFill>
              </a:rPr>
              <a:t>Bu durum, ölüme dek varabilen oldukça ciddi sonuçlar doğurabilir. </a:t>
            </a:r>
            <a:endParaRPr lang="tr-TR" dirty="0">
              <a:solidFill>
                <a:schemeClr val="bg1"/>
              </a:solidFill>
            </a:endParaRPr>
          </a:p>
        </p:txBody>
      </p:sp>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tr-TR" sz="2000" b="1" dirty="0">
                <a:solidFill>
                  <a:schemeClr val="bg1"/>
                </a:solidFill>
              </a:rPr>
              <a:t>Çoğunlukla hastalık, ilerleyen aşamalarda saptanmaktadır.</a:t>
            </a:r>
          </a:p>
        </p:txBody>
      </p:sp>
      <p:pic>
        <p:nvPicPr>
          <p:cNvPr id="4" name="Picture 2" descr="kalp yetmezliği nedir ile ilgili görsel sonucu">
            <a:extLst>
              <a:ext uri="{FF2B5EF4-FFF2-40B4-BE49-F238E27FC236}">
                <a16:creationId xmlns:a16="http://schemas.microsoft.com/office/drawing/2014/main" xmlns="" id="{0929B484-C637-4697-8BBE-ECEC05D23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6020" y="980727"/>
            <a:ext cx="4415055" cy="3333366"/>
          </a:xfrm>
          <a:prstGeom prst="rect">
            <a:avLst/>
          </a:prstGeom>
          <a:solidFill>
            <a:schemeClr val="tx1"/>
          </a:solidFill>
        </p:spPr>
      </p:pic>
      <p:pic>
        <p:nvPicPr>
          <p:cNvPr id="5" name="Picture 4" descr="İlgili resim">
            <a:extLst>
              <a:ext uri="{FF2B5EF4-FFF2-40B4-BE49-F238E27FC236}">
                <a16:creationId xmlns:a16="http://schemas.microsoft.com/office/drawing/2014/main" xmlns="" id="{578E4ABD-A63F-4F66-899A-B724111D49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019" y="4358834"/>
            <a:ext cx="4415055" cy="239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93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236021"/>
            <a:ext cx="11962918"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dirty="0">
                <a:solidFill>
                  <a:schemeClr val="bg1"/>
                </a:solidFill>
              </a:rPr>
              <a:t>KALP YETMEZLİĞİNİN NEDENLERİ NELERDİR?</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9" y="1100116"/>
            <a:ext cx="11951517" cy="5641251"/>
          </a:xfrm>
          <a:solidFill>
            <a:srgbClr val="FFC000"/>
          </a:solidFill>
          <a:ln>
            <a:solidFill>
              <a:schemeClr val="bg1"/>
            </a:solidFill>
          </a:ln>
          <a:scene3d>
            <a:camera prst="orthographicFront"/>
            <a:lightRig rig="threePt" dir="t"/>
          </a:scene3d>
          <a:sp3d>
            <a:bevelT prst="angle"/>
          </a:sp3d>
        </p:spPr>
        <p:txBody>
          <a:bodyPr>
            <a:normAutofit/>
          </a:bodyPr>
          <a:lstStyle/>
          <a:p>
            <a:endParaRPr lang="tr-TR" sz="900" dirty="0"/>
          </a:p>
          <a:p>
            <a:r>
              <a:rPr lang="tr-TR" b="1" dirty="0">
                <a:solidFill>
                  <a:schemeClr val="bg1"/>
                </a:solidFill>
              </a:rPr>
              <a:t>Kalp damar hastalıkları, </a:t>
            </a:r>
          </a:p>
          <a:p>
            <a:r>
              <a:rPr lang="tr-TR" b="1" dirty="0">
                <a:solidFill>
                  <a:schemeClr val="bg1"/>
                </a:solidFill>
              </a:rPr>
              <a:t>Kalp </a:t>
            </a:r>
            <a:r>
              <a:rPr lang="tr-TR" b="1" dirty="0" err="1">
                <a:solidFill>
                  <a:schemeClr val="bg1"/>
                </a:solidFill>
              </a:rPr>
              <a:t>ritm</a:t>
            </a:r>
            <a:r>
              <a:rPr lang="tr-TR" b="1" dirty="0">
                <a:solidFill>
                  <a:schemeClr val="bg1"/>
                </a:solidFill>
              </a:rPr>
              <a:t> bozuklukları, </a:t>
            </a:r>
          </a:p>
          <a:p>
            <a:r>
              <a:rPr lang="tr-TR" b="1" dirty="0">
                <a:solidFill>
                  <a:schemeClr val="bg1"/>
                </a:solidFill>
              </a:rPr>
              <a:t>Genetik kalp rahatsızlıkları, </a:t>
            </a:r>
          </a:p>
          <a:p>
            <a:r>
              <a:rPr lang="tr-TR" b="1" dirty="0">
                <a:solidFill>
                  <a:schemeClr val="bg1"/>
                </a:solidFill>
              </a:rPr>
              <a:t>Çeşitli kalp kapak hastalıkları, </a:t>
            </a:r>
          </a:p>
          <a:p>
            <a:r>
              <a:rPr lang="tr-TR" b="1" dirty="0">
                <a:solidFill>
                  <a:schemeClr val="bg1"/>
                </a:solidFill>
              </a:rPr>
              <a:t>Kalp kası hastalıkları, </a:t>
            </a:r>
          </a:p>
          <a:p>
            <a:r>
              <a:rPr lang="tr-TR" b="1" dirty="0">
                <a:solidFill>
                  <a:schemeClr val="bg1"/>
                </a:solidFill>
              </a:rPr>
              <a:t>Kalp krizi                           kalp yetmezliği nedenleri arasında yer almaktadır. </a:t>
            </a:r>
          </a:p>
          <a:p>
            <a:r>
              <a:rPr lang="tr-TR" b="1" dirty="0">
                <a:solidFill>
                  <a:schemeClr val="bg1"/>
                </a:solidFill>
              </a:rPr>
              <a:t>Ayrıca, yüksek tansiyon (hipertansiyon) nedeniyle kalp kaslarında gevşeme ve kalp duvarında kalınlaşma da kalp yetmezliği nedenlerindendir.</a:t>
            </a:r>
          </a:p>
          <a:p>
            <a:endParaRPr lang="tr-TR" dirty="0">
              <a:solidFill>
                <a:schemeClr val="bg1"/>
              </a:solidFill>
            </a:endParaRPr>
          </a:p>
        </p:txBody>
      </p:sp>
    </p:spTree>
    <p:extLst>
      <p:ext uri="{BB962C8B-B14F-4D97-AF65-F5344CB8AC3E}">
        <p14:creationId xmlns:p14="http://schemas.microsoft.com/office/powerpoint/2010/main" val="394015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404664"/>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KALP YETMEZLİĞİ RİSK FAKTÖRLERİ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556792"/>
            <a:ext cx="11953328" cy="4896544"/>
          </a:xfrm>
          <a:solidFill>
            <a:srgbClr val="FFC000"/>
          </a:solidFill>
          <a:ln>
            <a:solidFill>
              <a:schemeClr val="bg1"/>
            </a:solidFill>
          </a:ln>
          <a:scene3d>
            <a:camera prst="orthographicFront"/>
            <a:lightRig rig="threePt" dir="t"/>
          </a:scene3d>
          <a:sp3d>
            <a:bevelT prst="angle"/>
          </a:sp3d>
        </p:spPr>
        <p:txBody>
          <a:bodyPr>
            <a:normAutofit/>
          </a:bodyPr>
          <a:lstStyle/>
          <a:p>
            <a:pPr marL="0" indent="0">
              <a:buNone/>
            </a:pPr>
            <a:endParaRPr lang="tr-TR" sz="1000" b="1" u="sng" dirty="0">
              <a:solidFill>
                <a:srgbClr val="C00000"/>
              </a:solidFill>
            </a:endParaRPr>
          </a:p>
          <a:p>
            <a:pPr marL="0" indent="0">
              <a:buNone/>
            </a:pPr>
            <a:r>
              <a:rPr lang="tr-TR" b="1" u="sng" dirty="0">
                <a:solidFill>
                  <a:srgbClr val="C00000"/>
                </a:solidFill>
              </a:rPr>
              <a:t>Kalp yetmezliği için risk faktörleri: </a:t>
            </a:r>
          </a:p>
          <a:p>
            <a:r>
              <a:rPr lang="tr-TR" b="1" dirty="0">
                <a:solidFill>
                  <a:schemeClr val="bg1"/>
                </a:solidFill>
              </a:rPr>
              <a:t>Koroner kalp hastalıkları</a:t>
            </a:r>
          </a:p>
          <a:p>
            <a:r>
              <a:rPr lang="tr-TR" b="1" dirty="0">
                <a:solidFill>
                  <a:schemeClr val="bg1"/>
                </a:solidFill>
              </a:rPr>
              <a:t>Yüksek tansiyon</a:t>
            </a:r>
          </a:p>
          <a:p>
            <a:r>
              <a:rPr lang="tr-TR" b="1" dirty="0">
                <a:solidFill>
                  <a:schemeClr val="bg1"/>
                </a:solidFill>
              </a:rPr>
              <a:t>Sigara kullanımı</a:t>
            </a:r>
          </a:p>
          <a:p>
            <a:r>
              <a:rPr lang="tr-TR" b="1" dirty="0" err="1">
                <a:solidFill>
                  <a:schemeClr val="bg1"/>
                </a:solidFill>
              </a:rPr>
              <a:t>Diabetes</a:t>
            </a:r>
            <a:r>
              <a:rPr lang="tr-TR" b="1" dirty="0">
                <a:solidFill>
                  <a:schemeClr val="bg1"/>
                </a:solidFill>
              </a:rPr>
              <a:t> </a:t>
            </a:r>
            <a:r>
              <a:rPr lang="tr-TR" b="1" dirty="0" err="1">
                <a:solidFill>
                  <a:schemeClr val="bg1"/>
                </a:solidFill>
              </a:rPr>
              <a:t>mellitus</a:t>
            </a:r>
            <a:endParaRPr lang="tr-TR" b="1" dirty="0">
              <a:solidFill>
                <a:schemeClr val="bg1"/>
              </a:solidFill>
            </a:endParaRPr>
          </a:p>
          <a:p>
            <a:r>
              <a:rPr lang="tr-TR" b="1" dirty="0" err="1">
                <a:solidFill>
                  <a:schemeClr val="bg1"/>
                </a:solidFill>
              </a:rPr>
              <a:t>Obezite</a:t>
            </a:r>
            <a:endParaRPr lang="tr-TR" b="1" dirty="0">
              <a:solidFill>
                <a:schemeClr val="bg1"/>
              </a:solidFill>
            </a:endParaRPr>
          </a:p>
          <a:p>
            <a:r>
              <a:rPr lang="tr-TR" b="1" dirty="0">
                <a:solidFill>
                  <a:schemeClr val="bg1"/>
                </a:solidFill>
              </a:rPr>
              <a:t>Ailede kalıtsal yatkınlık</a:t>
            </a:r>
          </a:p>
        </p:txBody>
      </p:sp>
    </p:spTree>
    <p:extLst>
      <p:ext uri="{BB962C8B-B14F-4D97-AF65-F5344CB8AC3E}">
        <p14:creationId xmlns:p14="http://schemas.microsoft.com/office/powerpoint/2010/main" val="322999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9" y="188640"/>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KALP YETMEZLİĞİNİN BELİRTİLERİ NELERDİR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1916832"/>
            <a:ext cx="11953328" cy="4824536"/>
          </a:xfrm>
          <a:noFill/>
          <a:ln>
            <a:solidFill>
              <a:schemeClr val="bg1"/>
            </a:solidFill>
          </a:ln>
          <a:scene3d>
            <a:camera prst="orthographicFront"/>
            <a:lightRig rig="threePt" dir="t"/>
          </a:scene3d>
          <a:sp3d>
            <a:bevelT prst="angle"/>
          </a:sp3d>
        </p:spPr>
        <p:txBody>
          <a:bodyPr>
            <a:normAutofit fontScale="92500" lnSpcReduction="20000"/>
          </a:bodyPr>
          <a:lstStyle/>
          <a:p>
            <a:pPr marL="0" indent="0">
              <a:buNone/>
            </a:pPr>
            <a:endParaRPr lang="tr-TR" sz="1000" b="1" u="sng" dirty="0"/>
          </a:p>
          <a:p>
            <a:pPr marL="0" indent="0">
              <a:buNone/>
            </a:pPr>
            <a:r>
              <a:rPr lang="tr-TR" b="1" u="sng" dirty="0">
                <a:solidFill>
                  <a:srgbClr val="C00000"/>
                </a:solidFill>
              </a:rPr>
              <a:t>Kalp yetmezliği hastalığının ilk evrede verdiği sinyaller </a:t>
            </a:r>
            <a:r>
              <a:rPr lang="tr-TR" b="1" dirty="0"/>
              <a:t> </a:t>
            </a:r>
          </a:p>
          <a:p>
            <a:r>
              <a:rPr lang="tr-TR" b="1" dirty="0"/>
              <a:t>Basit halsizlikler </a:t>
            </a:r>
          </a:p>
          <a:p>
            <a:r>
              <a:rPr lang="tr-TR" b="1" dirty="0"/>
              <a:t>El ve ayaklarda soğuma</a:t>
            </a:r>
          </a:p>
          <a:p>
            <a:r>
              <a:rPr lang="tr-TR" b="1" dirty="0"/>
              <a:t>Karında şişlik </a:t>
            </a:r>
          </a:p>
          <a:p>
            <a:r>
              <a:rPr lang="tr-TR" b="1" dirty="0"/>
              <a:t>Hırıltılı öksürükler </a:t>
            </a:r>
          </a:p>
          <a:p>
            <a:r>
              <a:rPr lang="tr-TR" b="1" dirty="0"/>
              <a:t>Gece uykusundan nefes darlığı ile uyanma</a:t>
            </a:r>
          </a:p>
          <a:p>
            <a:pPr marL="0" indent="0">
              <a:buNone/>
            </a:pPr>
            <a:r>
              <a:rPr lang="tr-TR" b="1" u="sng" dirty="0">
                <a:solidFill>
                  <a:srgbClr val="C00000"/>
                </a:solidFill>
              </a:rPr>
              <a:t>Kalp yetmezliği, ilerleyen evrelerde ise </a:t>
            </a:r>
          </a:p>
          <a:p>
            <a:r>
              <a:rPr lang="tr-TR" b="1" dirty="0"/>
              <a:t>Çok daha ağır tahribat yaratan ve </a:t>
            </a:r>
          </a:p>
          <a:p>
            <a:r>
              <a:rPr lang="tr-TR" b="1" dirty="0"/>
              <a:t>Kişinin hayat kalitesini büyük oranda etkileyen sonuçlara neden olabilir.</a:t>
            </a:r>
          </a:p>
        </p:txBody>
      </p:sp>
      <p:sp>
        <p:nvSpPr>
          <p:cNvPr id="5" name="Unvan 1">
            <a:extLst>
              <a:ext uri="{FF2B5EF4-FFF2-40B4-BE49-F238E27FC236}">
                <a16:creationId xmlns:a16="http://schemas.microsoft.com/office/drawing/2014/main" xmlns="" id="{50458BB4-40E3-49C5-9BEE-E42BA9BBC6DC}"/>
              </a:ext>
            </a:extLst>
          </p:cNvPr>
          <p:cNvSpPr txBox="1">
            <a:spLocks/>
          </p:cNvSpPr>
          <p:nvPr/>
        </p:nvSpPr>
        <p:spPr>
          <a:xfrm>
            <a:off x="117747" y="1052736"/>
            <a:ext cx="11953328" cy="792088"/>
          </a:xfrm>
          <a:prstGeom prst="rect">
            <a:avLst/>
          </a:prstGeom>
          <a:no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fontScale="75000" lnSpcReduction="2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tr-TR" b="1" dirty="0"/>
              <a:t>Kalp yetmezliği, ilerleyici bir hastalıktır. Kalp yetmezliği evreleri incelendiğinde, başlangıç evresinde çoğunlukla belirgin bir bulguya rastlanmamaktadır.</a:t>
            </a:r>
            <a:endParaRPr lang="tr-TR" sz="2400" b="1" dirty="0">
              <a:latin typeface="+mn-lt"/>
            </a:endParaRPr>
          </a:p>
        </p:txBody>
      </p:sp>
    </p:spTree>
    <p:extLst>
      <p:ext uri="{BB962C8B-B14F-4D97-AF65-F5344CB8AC3E}">
        <p14:creationId xmlns:p14="http://schemas.microsoft.com/office/powerpoint/2010/main" val="362877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KALP YETMEZLİĞİNDE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fontScale="85000" lnSpcReduction="10000"/>
          </a:bodyPr>
          <a:lstStyle/>
          <a:p>
            <a:pPr marL="0" indent="0">
              <a:buNone/>
            </a:pPr>
            <a:endParaRPr lang="tr-TR" sz="1000" b="1" u="sng" dirty="0">
              <a:solidFill>
                <a:srgbClr val="C00000"/>
              </a:solidFill>
            </a:endParaRPr>
          </a:p>
          <a:p>
            <a:pPr algn="just">
              <a:lnSpc>
                <a:spcPct val="120000"/>
              </a:lnSpc>
            </a:pPr>
            <a:r>
              <a:rPr lang="tr-TR" b="1" dirty="0">
                <a:solidFill>
                  <a:schemeClr val="bg1"/>
                </a:solidFill>
              </a:rPr>
              <a:t>Kalp yetmezliği olanlarda </a:t>
            </a:r>
            <a:r>
              <a:rPr lang="tr-TR" b="1" dirty="0" err="1">
                <a:solidFill>
                  <a:schemeClr val="bg1"/>
                </a:solidFill>
              </a:rPr>
              <a:t>dental</a:t>
            </a:r>
            <a:r>
              <a:rPr lang="tr-TR" b="1" dirty="0">
                <a:solidFill>
                  <a:schemeClr val="bg1"/>
                </a:solidFill>
              </a:rPr>
              <a:t> girişimler yüksek </a:t>
            </a:r>
            <a:r>
              <a:rPr lang="tr-TR" b="1" dirty="0" err="1">
                <a:solidFill>
                  <a:schemeClr val="bg1"/>
                </a:solidFill>
              </a:rPr>
              <a:t>morbidite</a:t>
            </a:r>
            <a:r>
              <a:rPr lang="tr-TR" b="1" dirty="0">
                <a:solidFill>
                  <a:schemeClr val="bg1"/>
                </a:solidFill>
              </a:rPr>
              <a:t> ve </a:t>
            </a:r>
            <a:r>
              <a:rPr lang="tr-TR" b="1" dirty="0" err="1">
                <a:solidFill>
                  <a:schemeClr val="bg1"/>
                </a:solidFill>
              </a:rPr>
              <a:t>mortalite</a:t>
            </a:r>
            <a:r>
              <a:rPr lang="tr-TR" b="1" dirty="0">
                <a:solidFill>
                  <a:schemeClr val="bg1"/>
                </a:solidFill>
              </a:rPr>
              <a:t> riski taşır. Bu risk yetmezliğin ciddiyetine bağlıdır. Bu yüzden diş hekimi kalp yetmezliği klinik bulgu ve semptomlarını ve yetmezliği arttırıcı faktörleri ile hastanın kullandığı ilaçları, buna karşın diş tedavide kullanacağı ilaçlar ile etkileşimlerini iyi bilmek zorundadır.</a:t>
            </a:r>
          </a:p>
          <a:p>
            <a:pPr algn="just">
              <a:lnSpc>
                <a:spcPct val="120000"/>
              </a:lnSpc>
            </a:pPr>
            <a:r>
              <a:rPr lang="tr-TR" b="1" dirty="0" err="1">
                <a:solidFill>
                  <a:schemeClr val="bg1"/>
                </a:solidFill>
              </a:rPr>
              <a:t>Stress</a:t>
            </a:r>
            <a:r>
              <a:rPr lang="tr-TR" b="1" dirty="0">
                <a:solidFill>
                  <a:schemeClr val="bg1"/>
                </a:solidFill>
              </a:rPr>
              <a:t> en aza indirilmeli, huzursuz, korkak hastalarda </a:t>
            </a:r>
            <a:r>
              <a:rPr lang="tr-TR" b="1" dirty="0" err="1">
                <a:solidFill>
                  <a:schemeClr val="bg1"/>
                </a:solidFill>
              </a:rPr>
              <a:t>sedatif</a:t>
            </a:r>
            <a:r>
              <a:rPr lang="tr-TR" b="1" dirty="0">
                <a:solidFill>
                  <a:schemeClr val="bg1"/>
                </a:solidFill>
              </a:rPr>
              <a:t> kullanılması</a:t>
            </a:r>
          </a:p>
          <a:p>
            <a:pPr algn="just">
              <a:lnSpc>
                <a:spcPct val="120000"/>
              </a:lnSpc>
            </a:pPr>
            <a:r>
              <a:rPr lang="tr-TR" b="1" dirty="0">
                <a:solidFill>
                  <a:schemeClr val="bg1"/>
                </a:solidFill>
              </a:rPr>
              <a:t>Tedaviler kısa tutulmalı</a:t>
            </a:r>
          </a:p>
          <a:p>
            <a:pPr algn="just">
              <a:lnSpc>
                <a:spcPct val="120000"/>
              </a:lnSpc>
            </a:pPr>
            <a:r>
              <a:rPr lang="tr-TR" b="1" dirty="0">
                <a:solidFill>
                  <a:schemeClr val="bg1"/>
                </a:solidFill>
              </a:rPr>
              <a:t>Lokal anestezi genele tercih edilmeli, lokal anestezide epinefrin minimal düzeyde tutulmalı(ciddi aritmi riski nedeniyle)</a:t>
            </a:r>
          </a:p>
          <a:p>
            <a:pPr algn="just">
              <a:lnSpc>
                <a:spcPct val="120000"/>
              </a:lnSpc>
            </a:pPr>
            <a:r>
              <a:rPr lang="tr-TR" b="1" dirty="0">
                <a:solidFill>
                  <a:schemeClr val="bg1"/>
                </a:solidFill>
              </a:rPr>
              <a:t>Risk gruplarına göre tedavi planlanmalı, </a:t>
            </a:r>
          </a:p>
          <a:p>
            <a:pPr marL="0" indent="0" algn="just">
              <a:lnSpc>
                <a:spcPct val="120000"/>
              </a:lnSpc>
              <a:buNone/>
            </a:pPr>
            <a:r>
              <a:rPr lang="tr-TR" b="1" dirty="0">
                <a:solidFill>
                  <a:schemeClr val="bg1"/>
                </a:solidFill>
              </a:rPr>
              <a:t> </a:t>
            </a:r>
          </a:p>
        </p:txBody>
      </p:sp>
    </p:spTree>
    <p:extLst>
      <p:ext uri="{BB962C8B-B14F-4D97-AF65-F5344CB8AC3E}">
        <p14:creationId xmlns:p14="http://schemas.microsoft.com/office/powerpoint/2010/main" val="58837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KALP YETMEZLİĞİNDE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fontScale="47500" lnSpcReduction="20000"/>
          </a:bodyPr>
          <a:lstStyle/>
          <a:p>
            <a:pPr marL="0" indent="0">
              <a:buNone/>
            </a:pPr>
            <a:endParaRPr lang="tr-TR" sz="1000" b="1" u="sng" dirty="0">
              <a:solidFill>
                <a:srgbClr val="C00000"/>
              </a:solidFill>
            </a:endParaRPr>
          </a:p>
          <a:p>
            <a:pPr algn="just">
              <a:lnSpc>
                <a:spcPct val="120000"/>
              </a:lnSpc>
              <a:spcBef>
                <a:spcPts val="600"/>
              </a:spcBef>
            </a:pPr>
            <a:r>
              <a:rPr lang="tr-TR" sz="4000" b="1" u="sng" dirty="0">
                <a:solidFill>
                  <a:srgbClr val="C00000"/>
                </a:solidFill>
              </a:rPr>
              <a:t>Düşük risk grubu hastalarda; </a:t>
            </a:r>
            <a:r>
              <a:rPr lang="tr-TR" sz="4000" b="1" dirty="0">
                <a:solidFill>
                  <a:schemeClr val="bg1"/>
                </a:solidFill>
              </a:rPr>
              <a:t>Nefes darlığı (</a:t>
            </a:r>
            <a:r>
              <a:rPr lang="tr-TR" sz="4000" b="1" dirty="0" err="1">
                <a:solidFill>
                  <a:schemeClr val="bg1"/>
                </a:solidFill>
              </a:rPr>
              <a:t>Dispne</a:t>
            </a:r>
            <a:r>
              <a:rPr lang="tr-TR" sz="4000" b="1" dirty="0">
                <a:solidFill>
                  <a:schemeClr val="bg1"/>
                </a:solidFill>
              </a:rPr>
              <a:t>) şikayeti yok, kan basıncı, atım hızı, </a:t>
            </a:r>
            <a:r>
              <a:rPr lang="tr-TR" sz="4000" b="1" dirty="0" err="1">
                <a:solidFill>
                  <a:schemeClr val="bg1"/>
                </a:solidFill>
              </a:rPr>
              <a:t>ritm</a:t>
            </a:r>
            <a:r>
              <a:rPr lang="tr-TR" sz="4000" b="1" dirty="0">
                <a:solidFill>
                  <a:schemeClr val="bg1"/>
                </a:solidFill>
              </a:rPr>
              <a:t> normal, son bir yıl içerisinde kontrolleri yapılmış, düzenli ilaç tedavisi altında) basit cerrahi vakalar ile minimal konservatif ve </a:t>
            </a:r>
            <a:r>
              <a:rPr lang="tr-TR" sz="4000" b="1" dirty="0" err="1">
                <a:solidFill>
                  <a:schemeClr val="bg1"/>
                </a:solidFill>
              </a:rPr>
              <a:t>protetik</a:t>
            </a:r>
            <a:r>
              <a:rPr lang="tr-TR" sz="4000" b="1" dirty="0">
                <a:solidFill>
                  <a:schemeClr val="bg1"/>
                </a:solidFill>
              </a:rPr>
              <a:t> tedavilerin </a:t>
            </a:r>
            <a:r>
              <a:rPr lang="tr-TR" sz="4000" b="1" dirty="0" err="1">
                <a:solidFill>
                  <a:schemeClr val="bg1"/>
                </a:solidFill>
              </a:rPr>
              <a:t>vazokonstrüktif</a:t>
            </a:r>
            <a:r>
              <a:rPr lang="tr-TR" sz="4000" b="1" dirty="0">
                <a:solidFill>
                  <a:schemeClr val="bg1"/>
                </a:solidFill>
              </a:rPr>
              <a:t> içeren </a:t>
            </a:r>
            <a:r>
              <a:rPr lang="tr-TR" sz="4000" b="1" dirty="0" err="1">
                <a:solidFill>
                  <a:schemeClr val="bg1"/>
                </a:solidFill>
              </a:rPr>
              <a:t>anestezikler</a:t>
            </a:r>
            <a:r>
              <a:rPr lang="tr-TR" sz="4000" b="1" dirty="0">
                <a:solidFill>
                  <a:schemeClr val="bg1"/>
                </a:solidFill>
              </a:rPr>
              <a:t> ile, korkak hastalarda </a:t>
            </a:r>
            <a:r>
              <a:rPr lang="tr-TR" sz="4000" b="1" dirty="0" err="1">
                <a:solidFill>
                  <a:schemeClr val="bg1"/>
                </a:solidFill>
              </a:rPr>
              <a:t>sedatifler</a:t>
            </a:r>
            <a:r>
              <a:rPr lang="tr-TR" sz="4000" b="1" dirty="0">
                <a:solidFill>
                  <a:schemeClr val="bg1"/>
                </a:solidFill>
              </a:rPr>
              <a:t> sonrası yapılmasında sakınca yoktur. Komplike cerrahi tedavilerde mutlaka </a:t>
            </a:r>
            <a:r>
              <a:rPr lang="tr-TR" sz="4000" b="1" dirty="0" err="1">
                <a:solidFill>
                  <a:schemeClr val="bg1"/>
                </a:solidFill>
              </a:rPr>
              <a:t>konsulte</a:t>
            </a:r>
            <a:r>
              <a:rPr lang="tr-TR" sz="4000" b="1" dirty="0">
                <a:solidFill>
                  <a:schemeClr val="bg1"/>
                </a:solidFill>
              </a:rPr>
              <a:t> edilmeli, tam teçhizatlı hastanede yapılmalı</a:t>
            </a:r>
          </a:p>
          <a:p>
            <a:pPr algn="just">
              <a:lnSpc>
                <a:spcPct val="120000"/>
              </a:lnSpc>
              <a:spcBef>
                <a:spcPts val="600"/>
              </a:spcBef>
            </a:pPr>
            <a:endParaRPr lang="tr-TR" sz="4000" b="1" u="sng" dirty="0">
              <a:solidFill>
                <a:srgbClr val="C00000"/>
              </a:solidFill>
            </a:endParaRPr>
          </a:p>
          <a:p>
            <a:pPr algn="just">
              <a:lnSpc>
                <a:spcPct val="120000"/>
              </a:lnSpc>
              <a:spcBef>
                <a:spcPts val="600"/>
              </a:spcBef>
            </a:pPr>
            <a:r>
              <a:rPr lang="tr-TR" sz="4000" b="1" u="sng" dirty="0">
                <a:solidFill>
                  <a:srgbClr val="C00000"/>
                </a:solidFill>
              </a:rPr>
              <a:t>Orta risk grubu hastalarda</a:t>
            </a:r>
            <a:r>
              <a:rPr lang="tr-TR" sz="4000" b="1" dirty="0">
                <a:solidFill>
                  <a:schemeClr val="bg1"/>
                </a:solidFill>
              </a:rPr>
              <a:t>; İlaç tedavisi altında olmalarına rağmen bazen yetmezlik semptomları olan, dinlenme halinde </a:t>
            </a:r>
            <a:r>
              <a:rPr lang="tr-TR" sz="4000" b="1" dirty="0" err="1">
                <a:solidFill>
                  <a:schemeClr val="bg1"/>
                </a:solidFill>
              </a:rPr>
              <a:t>değilde</a:t>
            </a:r>
            <a:r>
              <a:rPr lang="tr-TR" sz="4000" b="1" dirty="0">
                <a:solidFill>
                  <a:schemeClr val="bg1"/>
                </a:solidFill>
              </a:rPr>
              <a:t> eksersiz esnasında </a:t>
            </a:r>
            <a:r>
              <a:rPr lang="tr-TR" sz="4000" b="1" dirty="0" err="1">
                <a:solidFill>
                  <a:schemeClr val="bg1"/>
                </a:solidFill>
              </a:rPr>
              <a:t>dispne</a:t>
            </a:r>
            <a:r>
              <a:rPr lang="tr-TR" sz="4000" b="1" dirty="0">
                <a:solidFill>
                  <a:schemeClr val="bg1"/>
                </a:solidFill>
              </a:rPr>
              <a:t> gelişen vakalarda konsültasyon şarttır. Hastanın kullandığı </a:t>
            </a:r>
            <a:r>
              <a:rPr lang="tr-TR" sz="4000" b="1" dirty="0" err="1">
                <a:solidFill>
                  <a:schemeClr val="bg1"/>
                </a:solidFill>
              </a:rPr>
              <a:t>diüretikler</a:t>
            </a:r>
            <a:r>
              <a:rPr lang="tr-TR" sz="4000" b="1" dirty="0">
                <a:solidFill>
                  <a:schemeClr val="bg1"/>
                </a:solidFill>
              </a:rPr>
              <a:t> ile gelişen </a:t>
            </a:r>
            <a:r>
              <a:rPr lang="tr-TR" sz="4000" b="1" dirty="0" err="1">
                <a:solidFill>
                  <a:schemeClr val="bg1"/>
                </a:solidFill>
              </a:rPr>
              <a:t>hipokalemi</a:t>
            </a:r>
            <a:r>
              <a:rPr lang="tr-TR" sz="4000" b="1" dirty="0">
                <a:solidFill>
                  <a:schemeClr val="bg1"/>
                </a:solidFill>
              </a:rPr>
              <a:t>(kan serumunda potasyum azalması) ve </a:t>
            </a:r>
            <a:r>
              <a:rPr lang="tr-TR" sz="4000" b="1" dirty="0" err="1">
                <a:solidFill>
                  <a:schemeClr val="bg1"/>
                </a:solidFill>
              </a:rPr>
              <a:t>digitallere</a:t>
            </a:r>
            <a:r>
              <a:rPr lang="tr-TR" sz="4000" b="1" dirty="0">
                <a:solidFill>
                  <a:schemeClr val="bg1"/>
                </a:solidFill>
              </a:rPr>
              <a:t> bağlı şikayetler düzeldikten sonra düşük risk gruplar gibi düşünülerek tedaviye alınmalıdır.</a:t>
            </a:r>
          </a:p>
          <a:p>
            <a:pPr algn="just">
              <a:lnSpc>
                <a:spcPct val="120000"/>
              </a:lnSpc>
              <a:spcBef>
                <a:spcPts val="600"/>
              </a:spcBef>
            </a:pPr>
            <a:endParaRPr lang="tr-TR" sz="4000" b="1" u="sng" dirty="0">
              <a:solidFill>
                <a:srgbClr val="C00000"/>
              </a:solidFill>
            </a:endParaRPr>
          </a:p>
          <a:p>
            <a:pPr algn="just">
              <a:lnSpc>
                <a:spcPct val="120000"/>
              </a:lnSpc>
              <a:spcBef>
                <a:spcPts val="600"/>
              </a:spcBef>
            </a:pPr>
            <a:r>
              <a:rPr lang="tr-TR" sz="4000" b="1" u="sng" dirty="0">
                <a:solidFill>
                  <a:srgbClr val="C00000"/>
                </a:solidFill>
              </a:rPr>
              <a:t>Yüksek risk grubu hastalar; </a:t>
            </a:r>
            <a:r>
              <a:rPr lang="tr-TR" sz="4000" b="1" dirty="0">
                <a:solidFill>
                  <a:schemeClr val="bg1"/>
                </a:solidFill>
              </a:rPr>
              <a:t>yüksek doz  ilaç kullanan, ciddi yetmezlik semptomları bulunan (</a:t>
            </a:r>
            <a:r>
              <a:rPr lang="tr-TR" sz="4000" b="1" dirty="0" err="1">
                <a:solidFill>
                  <a:schemeClr val="bg1"/>
                </a:solidFill>
              </a:rPr>
              <a:t>dispne</a:t>
            </a:r>
            <a:r>
              <a:rPr lang="tr-TR" sz="4000" b="1" dirty="0">
                <a:solidFill>
                  <a:schemeClr val="bg1"/>
                </a:solidFill>
              </a:rPr>
              <a:t>, </a:t>
            </a:r>
            <a:r>
              <a:rPr lang="tr-TR" sz="4000" b="1" dirty="0" err="1">
                <a:solidFill>
                  <a:schemeClr val="bg1"/>
                </a:solidFill>
              </a:rPr>
              <a:t>ortopne</a:t>
            </a:r>
            <a:r>
              <a:rPr lang="tr-TR" sz="4000" b="1" dirty="0">
                <a:solidFill>
                  <a:schemeClr val="bg1"/>
                </a:solidFill>
              </a:rPr>
              <a:t>, </a:t>
            </a:r>
            <a:r>
              <a:rPr lang="tr-TR" sz="4000" b="1" dirty="0" err="1">
                <a:solidFill>
                  <a:schemeClr val="bg1"/>
                </a:solidFill>
              </a:rPr>
              <a:t>periferik</a:t>
            </a:r>
            <a:r>
              <a:rPr lang="tr-TR" sz="4000" b="1" dirty="0">
                <a:solidFill>
                  <a:schemeClr val="bg1"/>
                </a:solidFill>
              </a:rPr>
              <a:t> ödem, taşikardi, </a:t>
            </a:r>
            <a:r>
              <a:rPr lang="tr-TR" sz="4000" b="1" dirty="0" err="1">
                <a:solidFill>
                  <a:schemeClr val="bg1"/>
                </a:solidFill>
              </a:rPr>
              <a:t>siyanoz</a:t>
            </a:r>
            <a:r>
              <a:rPr lang="tr-TR" sz="4000" b="1" dirty="0">
                <a:solidFill>
                  <a:schemeClr val="bg1"/>
                </a:solidFill>
              </a:rPr>
              <a:t>) hastalardır. Hasta hipertansiyon, </a:t>
            </a:r>
            <a:r>
              <a:rPr lang="tr-TR" sz="4000" b="1" dirty="0" err="1">
                <a:solidFill>
                  <a:schemeClr val="bg1"/>
                </a:solidFill>
              </a:rPr>
              <a:t>angina</a:t>
            </a:r>
            <a:r>
              <a:rPr lang="tr-TR" sz="4000" b="1" dirty="0">
                <a:solidFill>
                  <a:schemeClr val="bg1"/>
                </a:solidFill>
              </a:rPr>
              <a:t> , enfarktüs geçirmiş, </a:t>
            </a:r>
            <a:r>
              <a:rPr lang="tr-TR" sz="4000" b="1" dirty="0" err="1">
                <a:solidFill>
                  <a:schemeClr val="bg1"/>
                </a:solidFill>
              </a:rPr>
              <a:t>aritmili</a:t>
            </a:r>
            <a:r>
              <a:rPr lang="tr-TR" sz="4000" b="1" dirty="0">
                <a:solidFill>
                  <a:schemeClr val="bg1"/>
                </a:solidFill>
              </a:rPr>
              <a:t> veya kalp kapakçığı değişmiş olan ve diş tedavisini güçleştiren vakalarda mutlak konsültasyon alınmalıdır. </a:t>
            </a:r>
          </a:p>
          <a:p>
            <a:pPr marL="0" indent="0" algn="just">
              <a:lnSpc>
                <a:spcPct val="120000"/>
              </a:lnSpc>
              <a:spcBef>
                <a:spcPts val="600"/>
              </a:spcBef>
              <a:buNone/>
            </a:pPr>
            <a:r>
              <a:rPr lang="tr-TR" sz="4000" b="1" dirty="0">
                <a:solidFill>
                  <a:schemeClr val="bg1"/>
                </a:solidFill>
              </a:rPr>
              <a:t>     Cerrahi olmayan minimal tedaviler </a:t>
            </a:r>
            <a:r>
              <a:rPr lang="tr-TR" sz="4000" b="1" dirty="0" err="1">
                <a:solidFill>
                  <a:schemeClr val="bg1"/>
                </a:solidFill>
              </a:rPr>
              <a:t>sedasyonla</a:t>
            </a:r>
            <a:r>
              <a:rPr lang="tr-TR" sz="4000" b="1" dirty="0">
                <a:solidFill>
                  <a:schemeClr val="bg1"/>
                </a:solidFill>
              </a:rPr>
              <a:t>, ağrısız ve kısa sürelerde, fazla yatay pozisyona getirilmeden</a:t>
            </a:r>
          </a:p>
          <a:p>
            <a:pPr marL="0" indent="0" algn="just">
              <a:lnSpc>
                <a:spcPct val="120000"/>
              </a:lnSpc>
              <a:spcBef>
                <a:spcPts val="600"/>
              </a:spcBef>
              <a:buNone/>
            </a:pPr>
            <a:r>
              <a:rPr lang="tr-TR" sz="4000" b="1" dirty="0">
                <a:solidFill>
                  <a:schemeClr val="bg1"/>
                </a:solidFill>
              </a:rPr>
              <a:t>     yapılmalı. Cerrahi işlemler mutlaka hastane ortamında gerçekleştirilmeli. </a:t>
            </a:r>
          </a:p>
        </p:txBody>
      </p:sp>
    </p:spTree>
    <p:extLst>
      <p:ext uri="{BB962C8B-B14F-4D97-AF65-F5344CB8AC3E}">
        <p14:creationId xmlns:p14="http://schemas.microsoft.com/office/powerpoint/2010/main" val="154422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0F84B7B-4FB7-4642-B9EE-AEA53AD002C9}"/>
              </a:ext>
            </a:extLst>
          </p:cNvPr>
          <p:cNvSpPr>
            <a:spLocks noGrp="1"/>
          </p:cNvSpPr>
          <p:nvPr>
            <p:ph type="title"/>
          </p:nvPr>
        </p:nvSpPr>
        <p:spPr>
          <a:xfrm>
            <a:off x="981844" y="274637"/>
            <a:ext cx="11017223" cy="634083"/>
          </a:xfrm>
          <a:solidFill>
            <a:srgbClr val="FFC000"/>
          </a:solidFill>
        </p:spPr>
        <p:txBody>
          <a:bodyPr/>
          <a:lstStyle/>
          <a:p>
            <a:pPr algn="ctr"/>
            <a:r>
              <a:rPr lang="tr-TR" b="1" dirty="0">
                <a:solidFill>
                  <a:schemeClr val="bg1"/>
                </a:solidFill>
              </a:rPr>
              <a:t>Aritmi Nedir?</a:t>
            </a:r>
            <a:endParaRPr lang="tr-TR" dirty="0">
              <a:solidFill>
                <a:schemeClr val="bg1"/>
              </a:solidFill>
            </a:endParaRPr>
          </a:p>
        </p:txBody>
      </p:sp>
      <p:sp>
        <p:nvSpPr>
          <p:cNvPr id="3" name="İçerik Yer Tutucusu 2">
            <a:extLst>
              <a:ext uri="{FF2B5EF4-FFF2-40B4-BE49-F238E27FC236}">
                <a16:creationId xmlns:a16="http://schemas.microsoft.com/office/drawing/2014/main" xmlns="" id="{9F7DCD6E-4244-4F12-A1CD-B3E4B5BE9D38}"/>
              </a:ext>
            </a:extLst>
          </p:cNvPr>
          <p:cNvSpPr>
            <a:spLocks noGrp="1"/>
          </p:cNvSpPr>
          <p:nvPr>
            <p:ph idx="1"/>
          </p:nvPr>
        </p:nvSpPr>
        <p:spPr>
          <a:xfrm>
            <a:off x="981844" y="1196752"/>
            <a:ext cx="11017222" cy="5544616"/>
          </a:xfrm>
        </p:spPr>
        <p:txBody>
          <a:bodyPr>
            <a:normAutofit/>
          </a:bodyPr>
          <a:lstStyle/>
          <a:p>
            <a:pPr marL="0" indent="0" algn="just" fontAlgn="base">
              <a:lnSpc>
                <a:spcPct val="100000"/>
              </a:lnSpc>
              <a:buNone/>
            </a:pPr>
            <a:r>
              <a:rPr lang="tr-TR" b="1" u="sng" dirty="0">
                <a:solidFill>
                  <a:srgbClr val="C00000"/>
                </a:solidFill>
              </a:rPr>
              <a:t>Aritmi</a:t>
            </a:r>
            <a:r>
              <a:rPr lang="tr-TR" b="1" dirty="0">
                <a:solidFill>
                  <a:srgbClr val="C00000"/>
                </a:solidFill>
              </a:rPr>
              <a:t>; </a:t>
            </a:r>
          </a:p>
          <a:p>
            <a:pPr algn="just" fontAlgn="base">
              <a:lnSpc>
                <a:spcPct val="100000"/>
              </a:lnSpc>
            </a:pPr>
            <a:r>
              <a:rPr lang="tr-TR" dirty="0"/>
              <a:t>Kalbin normal ritmindeki bozukluklar.</a:t>
            </a:r>
          </a:p>
          <a:p>
            <a:pPr algn="just" fontAlgn="base">
              <a:lnSpc>
                <a:spcPct val="100000"/>
              </a:lnSpc>
            </a:pPr>
            <a:r>
              <a:rPr lang="tr-TR" dirty="0"/>
              <a:t>Genellikle semptomlarla birlikte seyreder. İyi bir muayene ile( nabız ritmi ve hızı, kalp sesi, EKG de değişiklikler) teşhis edilebilir.</a:t>
            </a:r>
          </a:p>
          <a:p>
            <a:pPr marL="0" indent="0" algn="just" fontAlgn="base">
              <a:lnSpc>
                <a:spcPct val="100000"/>
              </a:lnSpc>
              <a:buNone/>
            </a:pPr>
            <a:r>
              <a:rPr lang="tr-TR" dirty="0"/>
              <a:t>Aritmiler; </a:t>
            </a:r>
          </a:p>
          <a:p>
            <a:pPr algn="just" fontAlgn="base">
              <a:lnSpc>
                <a:spcPct val="100000"/>
              </a:lnSpc>
            </a:pPr>
            <a:r>
              <a:rPr lang="tr-TR" u="sng" dirty="0">
                <a:solidFill>
                  <a:srgbClr val="C00000"/>
                </a:solidFill>
              </a:rPr>
              <a:t>Ekstrasistoller</a:t>
            </a:r>
            <a:r>
              <a:rPr lang="tr-TR" dirty="0"/>
              <a:t>(erken vuru);sağlıklı kalpte meydana gelir. Yaş, </a:t>
            </a:r>
            <a:r>
              <a:rPr lang="tr-TR" dirty="0" err="1"/>
              <a:t>heyacan</a:t>
            </a:r>
            <a:r>
              <a:rPr lang="tr-TR" dirty="0"/>
              <a:t>, yorgunluk, ateşli hastalıklar, aşırı sigara-alkol, kahve alımında ortaya çıkar. İlaç tedavisi gerektirmez. Dinlenme ve alışkanlıklardan vazgeçme yeterlidir. Bazen hastalıklı kalpte de oluşabilir. Ciddi </a:t>
            </a:r>
            <a:r>
              <a:rPr lang="tr-TR" dirty="0" err="1"/>
              <a:t>atrial</a:t>
            </a:r>
            <a:r>
              <a:rPr lang="tr-TR" dirty="0"/>
              <a:t> ve </a:t>
            </a:r>
            <a:r>
              <a:rPr lang="tr-TR" dirty="0" err="1"/>
              <a:t>ventriküler</a:t>
            </a:r>
            <a:r>
              <a:rPr lang="tr-TR" dirty="0"/>
              <a:t> aritmi habercisi olarak değerlendirilip, ilaç verilmeli, dikkatli olunmalıdır.</a:t>
            </a:r>
          </a:p>
        </p:txBody>
      </p:sp>
    </p:spTree>
    <p:extLst>
      <p:ext uri="{BB962C8B-B14F-4D97-AF65-F5344CB8AC3E}">
        <p14:creationId xmlns:p14="http://schemas.microsoft.com/office/powerpoint/2010/main" val="193882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0F84B7B-4FB7-4642-B9EE-AEA53AD002C9}"/>
              </a:ext>
            </a:extLst>
          </p:cNvPr>
          <p:cNvSpPr>
            <a:spLocks noGrp="1"/>
          </p:cNvSpPr>
          <p:nvPr>
            <p:ph type="title"/>
          </p:nvPr>
        </p:nvSpPr>
        <p:spPr>
          <a:xfrm>
            <a:off x="981844" y="274637"/>
            <a:ext cx="11017223" cy="634083"/>
          </a:xfrm>
          <a:solidFill>
            <a:srgbClr val="FFC000"/>
          </a:solidFill>
        </p:spPr>
        <p:txBody>
          <a:bodyPr/>
          <a:lstStyle/>
          <a:p>
            <a:pPr algn="ctr"/>
            <a:r>
              <a:rPr lang="tr-TR" b="1" dirty="0">
                <a:solidFill>
                  <a:schemeClr val="bg1"/>
                </a:solidFill>
              </a:rPr>
              <a:t>Aritmi Nedir?</a:t>
            </a:r>
            <a:endParaRPr lang="tr-TR" dirty="0">
              <a:solidFill>
                <a:schemeClr val="bg1"/>
              </a:solidFill>
            </a:endParaRPr>
          </a:p>
        </p:txBody>
      </p:sp>
      <p:sp>
        <p:nvSpPr>
          <p:cNvPr id="3" name="İçerik Yer Tutucusu 2">
            <a:extLst>
              <a:ext uri="{FF2B5EF4-FFF2-40B4-BE49-F238E27FC236}">
                <a16:creationId xmlns:a16="http://schemas.microsoft.com/office/drawing/2014/main" xmlns="" id="{9F7DCD6E-4244-4F12-A1CD-B3E4B5BE9D38}"/>
              </a:ext>
            </a:extLst>
          </p:cNvPr>
          <p:cNvSpPr>
            <a:spLocks noGrp="1"/>
          </p:cNvSpPr>
          <p:nvPr>
            <p:ph idx="1"/>
          </p:nvPr>
        </p:nvSpPr>
        <p:spPr>
          <a:xfrm>
            <a:off x="981844" y="1052736"/>
            <a:ext cx="11017222" cy="5616624"/>
          </a:xfrm>
        </p:spPr>
        <p:txBody>
          <a:bodyPr>
            <a:normAutofit fontScale="77500" lnSpcReduction="20000"/>
          </a:bodyPr>
          <a:lstStyle/>
          <a:p>
            <a:pPr algn="just">
              <a:lnSpc>
                <a:spcPct val="120000"/>
              </a:lnSpc>
            </a:pPr>
            <a:r>
              <a:rPr lang="tr-TR" b="1" u="sng" dirty="0">
                <a:solidFill>
                  <a:srgbClr val="C00000"/>
                </a:solidFill>
              </a:rPr>
              <a:t>Taşikardi</a:t>
            </a:r>
            <a:r>
              <a:rPr lang="tr-TR" b="1" dirty="0"/>
              <a:t>; Dinlenme halindeki normal 60-100 arası nabız atımının 100 üzerine çıkması (</a:t>
            </a:r>
            <a:r>
              <a:rPr lang="tr-TR" b="1" dirty="0" err="1"/>
              <a:t>stress</a:t>
            </a:r>
            <a:r>
              <a:rPr lang="tr-TR" b="1" dirty="0"/>
              <a:t>, eksersiz, ateşli hastalıklar, </a:t>
            </a:r>
            <a:r>
              <a:rPr lang="tr-TR" b="1" dirty="0" err="1"/>
              <a:t>tretoksikoz</a:t>
            </a:r>
            <a:r>
              <a:rPr lang="tr-TR" b="1" dirty="0"/>
              <a:t>, kanamalar, kalp hastalıkları nedeniyle)</a:t>
            </a:r>
          </a:p>
          <a:p>
            <a:pPr marL="0" indent="0" algn="just">
              <a:lnSpc>
                <a:spcPct val="120000"/>
              </a:lnSpc>
              <a:buNone/>
            </a:pPr>
            <a:r>
              <a:rPr lang="tr-TR" b="1" dirty="0"/>
              <a:t>    - </a:t>
            </a:r>
            <a:r>
              <a:rPr lang="tr-TR" b="1" u="sng" dirty="0">
                <a:solidFill>
                  <a:srgbClr val="C00000"/>
                </a:solidFill>
              </a:rPr>
              <a:t>Sinüs Taşikardisi</a:t>
            </a:r>
            <a:r>
              <a:rPr lang="tr-TR" b="1" dirty="0"/>
              <a:t>; eksersiz, </a:t>
            </a:r>
            <a:r>
              <a:rPr lang="tr-TR" b="1" dirty="0" err="1"/>
              <a:t>heyacan</a:t>
            </a:r>
            <a:r>
              <a:rPr lang="tr-TR" b="1" dirty="0"/>
              <a:t>, korku, stres ile nabzın 100 ün üzerine çıkması. </a:t>
            </a:r>
          </a:p>
          <a:p>
            <a:pPr marL="0" indent="0" algn="just">
              <a:lnSpc>
                <a:spcPct val="120000"/>
              </a:lnSpc>
              <a:buNone/>
            </a:pPr>
            <a:r>
              <a:rPr lang="tr-TR" b="1" dirty="0"/>
              <a:t>      Tedavi gerektirmez, tansiyon normaldir.</a:t>
            </a:r>
          </a:p>
          <a:p>
            <a:pPr marL="0" indent="0" algn="just">
              <a:lnSpc>
                <a:spcPct val="120000"/>
              </a:lnSpc>
              <a:buNone/>
            </a:pPr>
            <a:r>
              <a:rPr lang="tr-TR" b="1" dirty="0"/>
              <a:t>    - </a:t>
            </a:r>
            <a:r>
              <a:rPr lang="tr-TR" b="1" u="sng" dirty="0" err="1">
                <a:solidFill>
                  <a:srgbClr val="C00000"/>
                </a:solidFill>
              </a:rPr>
              <a:t>Atrial</a:t>
            </a:r>
            <a:r>
              <a:rPr lang="tr-TR" b="1" u="sng" dirty="0">
                <a:solidFill>
                  <a:srgbClr val="C00000"/>
                </a:solidFill>
              </a:rPr>
              <a:t> Taşikardi</a:t>
            </a:r>
            <a:r>
              <a:rPr lang="tr-TR" b="1" dirty="0"/>
              <a:t>; kalp hastalıkları, akciğer hastalıkları sorası görülür. Nabız 150-200</a:t>
            </a:r>
          </a:p>
          <a:p>
            <a:pPr marL="0" indent="0" algn="just">
              <a:lnSpc>
                <a:spcPct val="120000"/>
              </a:lnSpc>
              <a:buNone/>
            </a:pPr>
            <a:r>
              <a:rPr lang="tr-TR" b="1" dirty="0"/>
              <a:t>      arasındadır.</a:t>
            </a:r>
          </a:p>
          <a:p>
            <a:pPr marL="0" indent="0" algn="just">
              <a:lnSpc>
                <a:spcPct val="120000"/>
              </a:lnSpc>
              <a:buNone/>
            </a:pPr>
            <a:r>
              <a:rPr lang="tr-TR" b="1" dirty="0"/>
              <a:t>   - </a:t>
            </a:r>
            <a:r>
              <a:rPr lang="tr-TR" b="1" u="sng" dirty="0" err="1">
                <a:solidFill>
                  <a:srgbClr val="C00000"/>
                </a:solidFill>
              </a:rPr>
              <a:t>Ventriküler</a:t>
            </a:r>
            <a:r>
              <a:rPr lang="tr-TR" b="1" u="sng" dirty="0">
                <a:solidFill>
                  <a:srgbClr val="C00000"/>
                </a:solidFill>
              </a:rPr>
              <a:t> taşikardi</a:t>
            </a:r>
            <a:r>
              <a:rPr lang="tr-TR" b="1" dirty="0"/>
              <a:t>; organik kalp hastalığı olanlarda gözlenir. </a:t>
            </a:r>
          </a:p>
          <a:p>
            <a:pPr marL="0" indent="0" algn="just">
              <a:lnSpc>
                <a:spcPct val="120000"/>
              </a:lnSpc>
              <a:buNone/>
            </a:pPr>
            <a:r>
              <a:rPr lang="tr-TR" b="1" dirty="0"/>
              <a:t>      Nabız 100-150 arasındadır. </a:t>
            </a:r>
            <a:r>
              <a:rPr lang="tr-TR" b="1" dirty="0" err="1"/>
              <a:t>İskemi</a:t>
            </a:r>
            <a:r>
              <a:rPr lang="tr-TR" b="1" dirty="0"/>
              <a:t>, enfarktüs, </a:t>
            </a:r>
            <a:r>
              <a:rPr lang="tr-TR" b="1" dirty="0" err="1"/>
              <a:t>hipokalemi</a:t>
            </a:r>
            <a:r>
              <a:rPr lang="tr-TR" b="1" dirty="0"/>
              <a:t>, ilaç </a:t>
            </a:r>
            <a:r>
              <a:rPr lang="tr-TR" b="1" dirty="0" err="1"/>
              <a:t>toksikasyonu</a:t>
            </a:r>
            <a:r>
              <a:rPr lang="tr-TR" b="1" dirty="0"/>
              <a:t> sonrası</a:t>
            </a:r>
          </a:p>
          <a:p>
            <a:pPr marL="0" indent="0" algn="just">
              <a:lnSpc>
                <a:spcPct val="120000"/>
              </a:lnSpc>
              <a:buNone/>
            </a:pPr>
            <a:r>
              <a:rPr lang="tr-TR" b="1" dirty="0"/>
              <a:t>     görülür. </a:t>
            </a:r>
            <a:r>
              <a:rPr lang="tr-TR" b="1" dirty="0" err="1"/>
              <a:t>Ventriküler</a:t>
            </a:r>
            <a:r>
              <a:rPr lang="tr-TR" b="1" dirty="0"/>
              <a:t> </a:t>
            </a:r>
            <a:r>
              <a:rPr lang="tr-TR" b="1" dirty="0" err="1"/>
              <a:t>fibrilasyona</a:t>
            </a:r>
            <a:r>
              <a:rPr lang="tr-TR" b="1" dirty="0"/>
              <a:t> (kalbin kalp pompalaması durması) dönüşebileceğinden</a:t>
            </a:r>
          </a:p>
          <a:p>
            <a:pPr marL="0" indent="0" algn="just">
              <a:lnSpc>
                <a:spcPct val="120000"/>
              </a:lnSpc>
              <a:buNone/>
            </a:pPr>
            <a:r>
              <a:rPr lang="tr-TR" b="1" dirty="0"/>
              <a:t>     tehlikelidir.</a:t>
            </a:r>
          </a:p>
        </p:txBody>
      </p:sp>
    </p:spTree>
    <p:extLst>
      <p:ext uri="{BB962C8B-B14F-4D97-AF65-F5344CB8AC3E}">
        <p14:creationId xmlns:p14="http://schemas.microsoft.com/office/powerpoint/2010/main" val="353192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0F84B7B-4FB7-4642-B9EE-AEA53AD002C9}"/>
              </a:ext>
            </a:extLst>
          </p:cNvPr>
          <p:cNvSpPr>
            <a:spLocks noGrp="1"/>
          </p:cNvSpPr>
          <p:nvPr>
            <p:ph type="title"/>
          </p:nvPr>
        </p:nvSpPr>
        <p:spPr>
          <a:xfrm>
            <a:off x="981844" y="274637"/>
            <a:ext cx="11017223" cy="634083"/>
          </a:xfrm>
          <a:solidFill>
            <a:srgbClr val="FFC000"/>
          </a:solidFill>
        </p:spPr>
        <p:txBody>
          <a:bodyPr/>
          <a:lstStyle/>
          <a:p>
            <a:pPr algn="ctr"/>
            <a:r>
              <a:rPr lang="tr-TR" b="1" dirty="0">
                <a:solidFill>
                  <a:schemeClr val="bg1"/>
                </a:solidFill>
              </a:rPr>
              <a:t>Aritmi Nedir?</a:t>
            </a:r>
            <a:endParaRPr lang="tr-TR" dirty="0">
              <a:solidFill>
                <a:schemeClr val="bg1"/>
              </a:solidFill>
            </a:endParaRPr>
          </a:p>
        </p:txBody>
      </p:sp>
      <p:sp>
        <p:nvSpPr>
          <p:cNvPr id="3" name="İçerik Yer Tutucusu 2">
            <a:extLst>
              <a:ext uri="{FF2B5EF4-FFF2-40B4-BE49-F238E27FC236}">
                <a16:creationId xmlns:a16="http://schemas.microsoft.com/office/drawing/2014/main" xmlns="" id="{9F7DCD6E-4244-4F12-A1CD-B3E4B5BE9D38}"/>
              </a:ext>
            </a:extLst>
          </p:cNvPr>
          <p:cNvSpPr>
            <a:spLocks noGrp="1"/>
          </p:cNvSpPr>
          <p:nvPr>
            <p:ph idx="1"/>
          </p:nvPr>
        </p:nvSpPr>
        <p:spPr>
          <a:xfrm>
            <a:off x="981844" y="1340768"/>
            <a:ext cx="11017222" cy="5112568"/>
          </a:xfrm>
        </p:spPr>
        <p:txBody>
          <a:bodyPr>
            <a:normAutofit/>
          </a:bodyPr>
          <a:lstStyle/>
          <a:p>
            <a:pPr algn="just">
              <a:lnSpc>
                <a:spcPct val="120000"/>
              </a:lnSpc>
            </a:pPr>
            <a:r>
              <a:rPr lang="tr-TR" u="sng" dirty="0" err="1">
                <a:solidFill>
                  <a:srgbClr val="C00000"/>
                </a:solidFill>
              </a:rPr>
              <a:t>Bradikardi</a:t>
            </a:r>
            <a:r>
              <a:rPr lang="tr-TR" dirty="0"/>
              <a:t>; Dinlenme halindeki normal 60-100 arası nabız atımının 60’ </a:t>
            </a:r>
            <a:r>
              <a:rPr lang="tr-TR" dirty="0" err="1"/>
              <a:t>ın</a:t>
            </a:r>
            <a:r>
              <a:rPr lang="tr-TR" dirty="0"/>
              <a:t> altına inmesi (</a:t>
            </a:r>
            <a:r>
              <a:rPr lang="tr-TR" dirty="0" err="1"/>
              <a:t>timörler</a:t>
            </a:r>
            <a:r>
              <a:rPr lang="tr-TR" dirty="0"/>
              <a:t>, kafa içi basınç artışı, beyne kan akımı azalması, kanamalar, kalp hastalıkları nedeniyle)</a:t>
            </a:r>
          </a:p>
          <a:p>
            <a:pPr marL="0" indent="0" algn="just">
              <a:lnSpc>
                <a:spcPct val="120000"/>
              </a:lnSpc>
              <a:buNone/>
            </a:pPr>
            <a:r>
              <a:rPr lang="tr-TR" dirty="0"/>
              <a:t>    - Belirtileri baş dönmesi, bayılma.</a:t>
            </a:r>
          </a:p>
          <a:p>
            <a:pPr marL="0" indent="0" algn="just">
              <a:lnSpc>
                <a:spcPct val="120000"/>
              </a:lnSpc>
              <a:buNone/>
            </a:pPr>
            <a:r>
              <a:rPr lang="tr-TR" dirty="0"/>
              <a:t>    -Hasta düz zemine yatırılır, ayaklar 45 derece yukarı kaldırılır (</a:t>
            </a:r>
            <a:r>
              <a:rPr lang="tr-TR" dirty="0" err="1"/>
              <a:t>tredelenburg</a:t>
            </a:r>
            <a:r>
              <a:rPr lang="tr-TR" dirty="0"/>
              <a:t> pozisyonu) Cevap alınamaz ise atropin uygulanır.</a:t>
            </a:r>
          </a:p>
        </p:txBody>
      </p:sp>
    </p:spTree>
    <p:extLst>
      <p:ext uri="{BB962C8B-B14F-4D97-AF65-F5344CB8AC3E}">
        <p14:creationId xmlns:p14="http://schemas.microsoft.com/office/powerpoint/2010/main" val="214568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ARİTMİLERDE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fontScale="77500" lnSpcReduction="20000"/>
          </a:bodyPr>
          <a:lstStyle/>
          <a:p>
            <a:pPr marL="0" indent="0">
              <a:buNone/>
            </a:pPr>
            <a:endParaRPr lang="tr-TR" sz="1000" b="1" u="sng" dirty="0">
              <a:solidFill>
                <a:srgbClr val="C00000"/>
              </a:solidFill>
            </a:endParaRPr>
          </a:p>
          <a:p>
            <a:pPr algn="just">
              <a:lnSpc>
                <a:spcPct val="120000"/>
              </a:lnSpc>
            </a:pPr>
            <a:r>
              <a:rPr lang="tr-TR" b="1" dirty="0">
                <a:solidFill>
                  <a:schemeClr val="bg1"/>
                </a:solidFill>
              </a:rPr>
              <a:t>Tedaviler kısa tutulmalı, stres, endişe giderilmeli. Ancak dinlendirme, rahatlatma sonrası aritmi devam ediyor, aşırı çarpıntı, baş ağrısı, </a:t>
            </a:r>
            <a:r>
              <a:rPr lang="tr-TR" b="1" dirty="0" err="1">
                <a:solidFill>
                  <a:schemeClr val="bg1"/>
                </a:solidFill>
              </a:rPr>
              <a:t>senkop</a:t>
            </a:r>
            <a:r>
              <a:rPr lang="tr-TR" b="1" dirty="0">
                <a:solidFill>
                  <a:schemeClr val="bg1"/>
                </a:solidFill>
              </a:rPr>
              <a:t> varlığında tıbbi tedavi gerektirir.</a:t>
            </a:r>
          </a:p>
          <a:p>
            <a:pPr algn="just">
              <a:lnSpc>
                <a:spcPct val="120000"/>
              </a:lnSpc>
            </a:pPr>
            <a:r>
              <a:rPr lang="tr-TR" b="1" dirty="0">
                <a:solidFill>
                  <a:schemeClr val="bg1"/>
                </a:solidFill>
              </a:rPr>
              <a:t>Ciddi aritmiler </a:t>
            </a:r>
            <a:r>
              <a:rPr lang="tr-TR" b="1" dirty="0" err="1">
                <a:solidFill>
                  <a:schemeClr val="bg1"/>
                </a:solidFill>
              </a:rPr>
              <a:t>angina</a:t>
            </a:r>
            <a:r>
              <a:rPr lang="tr-TR" b="1" dirty="0">
                <a:solidFill>
                  <a:schemeClr val="bg1"/>
                </a:solidFill>
              </a:rPr>
              <a:t>, enfarktüs, kalp yetmezliği ve </a:t>
            </a:r>
            <a:r>
              <a:rPr lang="tr-TR" b="1" dirty="0" err="1">
                <a:solidFill>
                  <a:schemeClr val="bg1"/>
                </a:solidFill>
              </a:rPr>
              <a:t>serabral</a:t>
            </a:r>
            <a:r>
              <a:rPr lang="tr-TR" b="1" dirty="0">
                <a:solidFill>
                  <a:schemeClr val="bg1"/>
                </a:solidFill>
              </a:rPr>
              <a:t> </a:t>
            </a:r>
            <a:r>
              <a:rPr lang="tr-TR" b="1" dirty="0" err="1">
                <a:solidFill>
                  <a:schemeClr val="bg1"/>
                </a:solidFill>
              </a:rPr>
              <a:t>vasküler</a:t>
            </a:r>
            <a:r>
              <a:rPr lang="tr-TR" b="1" dirty="0">
                <a:solidFill>
                  <a:schemeClr val="bg1"/>
                </a:solidFill>
              </a:rPr>
              <a:t> hasara neden olabilir.</a:t>
            </a:r>
          </a:p>
          <a:p>
            <a:pPr algn="just">
              <a:lnSpc>
                <a:spcPct val="120000"/>
              </a:lnSpc>
            </a:pPr>
            <a:r>
              <a:rPr lang="tr-TR" b="1" dirty="0">
                <a:solidFill>
                  <a:schemeClr val="bg1"/>
                </a:solidFill>
              </a:rPr>
              <a:t>Hastanın aritmi sorununun olup olmadığı, bunu tetikleyen hastalıkların mevcudiyeti ve </a:t>
            </a:r>
            <a:r>
              <a:rPr lang="tr-TR" b="1" u="sng" dirty="0">
                <a:solidFill>
                  <a:srgbClr val="C00000"/>
                </a:solidFill>
              </a:rPr>
              <a:t>kullandığı ilaçlar </a:t>
            </a:r>
            <a:r>
              <a:rPr lang="tr-TR" b="1" dirty="0">
                <a:solidFill>
                  <a:schemeClr val="bg1"/>
                </a:solidFill>
              </a:rPr>
              <a:t>hakkında bilgi edinilmeli, Nabız ve </a:t>
            </a:r>
            <a:r>
              <a:rPr lang="tr-TR" b="1" dirty="0" err="1">
                <a:solidFill>
                  <a:schemeClr val="bg1"/>
                </a:solidFill>
              </a:rPr>
              <a:t>ritm</a:t>
            </a:r>
            <a:r>
              <a:rPr lang="tr-TR" b="1" dirty="0">
                <a:solidFill>
                  <a:schemeClr val="bg1"/>
                </a:solidFill>
              </a:rPr>
              <a:t> bozukluğu kontrol edilmeli.</a:t>
            </a:r>
          </a:p>
          <a:p>
            <a:pPr algn="just">
              <a:lnSpc>
                <a:spcPct val="120000"/>
              </a:lnSpc>
            </a:pPr>
            <a:r>
              <a:rPr lang="tr-TR" b="1" dirty="0" err="1">
                <a:solidFill>
                  <a:srgbClr val="C00000"/>
                </a:solidFill>
              </a:rPr>
              <a:t>Pacemaker</a:t>
            </a:r>
            <a:r>
              <a:rPr lang="tr-TR" b="1" dirty="0">
                <a:solidFill>
                  <a:schemeClr val="bg1"/>
                </a:solidFill>
              </a:rPr>
              <a:t> kullananlarda elektrikli cihazlar kullanılmamalı,</a:t>
            </a:r>
          </a:p>
          <a:p>
            <a:pPr algn="just">
              <a:lnSpc>
                <a:spcPct val="120000"/>
              </a:lnSpc>
            </a:pPr>
            <a:r>
              <a:rPr lang="tr-TR" b="1" dirty="0">
                <a:solidFill>
                  <a:schemeClr val="bg1"/>
                </a:solidFill>
              </a:rPr>
              <a:t>Ciddi </a:t>
            </a:r>
            <a:r>
              <a:rPr lang="tr-TR" b="1" dirty="0" err="1">
                <a:solidFill>
                  <a:schemeClr val="bg1"/>
                </a:solidFill>
              </a:rPr>
              <a:t>taşiaritmilerde</a:t>
            </a:r>
            <a:r>
              <a:rPr lang="tr-TR" b="1" dirty="0">
                <a:solidFill>
                  <a:schemeClr val="bg1"/>
                </a:solidFill>
              </a:rPr>
              <a:t> aşırı </a:t>
            </a:r>
            <a:r>
              <a:rPr lang="tr-TR" b="1" dirty="0">
                <a:solidFill>
                  <a:srgbClr val="C00000"/>
                </a:solidFill>
              </a:rPr>
              <a:t>adrenalin içeren lokal </a:t>
            </a:r>
            <a:r>
              <a:rPr lang="tr-TR" b="1" dirty="0" err="1">
                <a:solidFill>
                  <a:srgbClr val="C00000"/>
                </a:solidFill>
              </a:rPr>
              <a:t>anestezik</a:t>
            </a:r>
            <a:r>
              <a:rPr lang="tr-TR" b="1" dirty="0">
                <a:solidFill>
                  <a:srgbClr val="C00000"/>
                </a:solidFill>
              </a:rPr>
              <a:t> </a:t>
            </a:r>
            <a:r>
              <a:rPr lang="tr-TR" b="1" dirty="0">
                <a:solidFill>
                  <a:schemeClr val="bg1"/>
                </a:solidFill>
              </a:rPr>
              <a:t>kullanılmamalı, </a:t>
            </a:r>
          </a:p>
          <a:p>
            <a:pPr algn="just">
              <a:lnSpc>
                <a:spcPct val="120000"/>
              </a:lnSpc>
            </a:pPr>
            <a:r>
              <a:rPr lang="tr-TR" b="1" dirty="0">
                <a:solidFill>
                  <a:schemeClr val="bg1"/>
                </a:solidFill>
              </a:rPr>
              <a:t>Aritmi ilaçlarının yan etkileri ve diş tedavilerinde kullanılan materyaller ile etkileşimleri bilinmeli,</a:t>
            </a:r>
          </a:p>
          <a:p>
            <a:pPr algn="just">
              <a:lnSpc>
                <a:spcPct val="120000"/>
              </a:lnSpc>
            </a:pPr>
            <a:r>
              <a:rPr lang="tr-TR" b="1" dirty="0">
                <a:solidFill>
                  <a:schemeClr val="bg1"/>
                </a:solidFill>
              </a:rPr>
              <a:t>Basit cerrahi müdahaleler dahil diş tedavileri konsültasyon dahilinde yapılabilir. Ancak büyük cerrahi operasyonlar hastane ortamında gerçekleştirilmeli.</a:t>
            </a:r>
          </a:p>
          <a:p>
            <a:pPr marL="0" indent="0" algn="just">
              <a:lnSpc>
                <a:spcPct val="120000"/>
              </a:lnSpc>
              <a:buNone/>
            </a:pPr>
            <a:r>
              <a:rPr lang="tr-TR" b="1" dirty="0">
                <a:solidFill>
                  <a:schemeClr val="bg1"/>
                </a:solidFill>
              </a:rPr>
              <a:t> </a:t>
            </a:r>
          </a:p>
        </p:txBody>
      </p:sp>
    </p:spTree>
    <p:extLst>
      <p:ext uri="{BB962C8B-B14F-4D97-AF65-F5344CB8AC3E}">
        <p14:creationId xmlns:p14="http://schemas.microsoft.com/office/powerpoint/2010/main" val="208121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0F84B7B-4FB7-4642-B9EE-AEA53AD002C9}"/>
              </a:ext>
            </a:extLst>
          </p:cNvPr>
          <p:cNvSpPr>
            <a:spLocks noGrp="1"/>
          </p:cNvSpPr>
          <p:nvPr>
            <p:ph type="title"/>
          </p:nvPr>
        </p:nvSpPr>
        <p:spPr>
          <a:xfrm>
            <a:off x="981844" y="274637"/>
            <a:ext cx="11017223" cy="634083"/>
          </a:xfrm>
          <a:solidFill>
            <a:srgbClr val="FFC000"/>
          </a:solidFill>
        </p:spPr>
        <p:txBody>
          <a:bodyPr/>
          <a:lstStyle/>
          <a:p>
            <a:pPr algn="ctr"/>
            <a:r>
              <a:rPr lang="tr-TR" b="1" dirty="0">
                <a:solidFill>
                  <a:schemeClr val="bg1"/>
                </a:solidFill>
              </a:rPr>
              <a:t>Hipertansiyon Nedir?</a:t>
            </a:r>
            <a:endParaRPr lang="tr-TR" dirty="0">
              <a:solidFill>
                <a:schemeClr val="bg1"/>
              </a:solidFill>
            </a:endParaRPr>
          </a:p>
        </p:txBody>
      </p:sp>
      <p:sp>
        <p:nvSpPr>
          <p:cNvPr id="3" name="İçerik Yer Tutucusu 2">
            <a:extLst>
              <a:ext uri="{FF2B5EF4-FFF2-40B4-BE49-F238E27FC236}">
                <a16:creationId xmlns:a16="http://schemas.microsoft.com/office/drawing/2014/main" xmlns="" id="{9F7DCD6E-4244-4F12-A1CD-B3E4B5BE9D38}"/>
              </a:ext>
            </a:extLst>
          </p:cNvPr>
          <p:cNvSpPr>
            <a:spLocks noGrp="1"/>
          </p:cNvSpPr>
          <p:nvPr>
            <p:ph idx="1"/>
          </p:nvPr>
        </p:nvSpPr>
        <p:spPr>
          <a:xfrm>
            <a:off x="981844" y="980728"/>
            <a:ext cx="11017222" cy="4462272"/>
          </a:xfrm>
        </p:spPr>
        <p:txBody>
          <a:bodyPr>
            <a:normAutofit fontScale="85000" lnSpcReduction="10000"/>
          </a:bodyPr>
          <a:lstStyle/>
          <a:p>
            <a:pPr marL="0" indent="0" fontAlgn="base">
              <a:buNone/>
            </a:pPr>
            <a:r>
              <a:rPr lang="tr-TR" b="1" dirty="0">
                <a:solidFill>
                  <a:srgbClr val="C00000"/>
                </a:solidFill>
              </a:rPr>
              <a:t>TANSİYON; </a:t>
            </a:r>
          </a:p>
          <a:p>
            <a:pPr fontAlgn="base"/>
            <a:r>
              <a:rPr lang="tr-TR" dirty="0"/>
              <a:t>Kan kalpten pompalanır ve damarlarda dolaşırken damarlara bir basınç uygular. </a:t>
            </a:r>
          </a:p>
          <a:p>
            <a:pPr fontAlgn="base"/>
            <a:r>
              <a:rPr lang="tr-TR" dirty="0"/>
              <a:t>Kalp kasılır ve damarlara doğru kanı atar. Kanın damarlara atılırken atardamar duvarlarına yaptığı en büyük basınca</a:t>
            </a:r>
            <a:r>
              <a:rPr lang="tr-TR" b="1" dirty="0"/>
              <a:t>, </a:t>
            </a:r>
            <a:r>
              <a:rPr lang="tr-TR" b="1" u="sng" dirty="0" err="1">
                <a:solidFill>
                  <a:srgbClr val="C00000"/>
                </a:solidFill>
              </a:rPr>
              <a:t>sistolik</a:t>
            </a:r>
            <a:r>
              <a:rPr lang="tr-TR" b="1" u="sng" dirty="0">
                <a:solidFill>
                  <a:srgbClr val="C00000"/>
                </a:solidFill>
              </a:rPr>
              <a:t> kan basınç yani büyük tansiyon</a:t>
            </a:r>
            <a:r>
              <a:rPr lang="tr-TR" dirty="0"/>
              <a:t> denilir.</a:t>
            </a:r>
            <a:endParaRPr lang="tr-TR" b="1" dirty="0"/>
          </a:p>
          <a:p>
            <a:pPr fontAlgn="base"/>
            <a:r>
              <a:rPr lang="tr-TR" dirty="0"/>
              <a:t>Kalp gevşediğinde ise hala damarlarda kan basıncı bulunur. Bu esnadaki kan duvarlarındaki düşük basınca </a:t>
            </a:r>
            <a:r>
              <a:rPr lang="tr-TR" b="1" u="sng" dirty="0" err="1">
                <a:solidFill>
                  <a:srgbClr val="C00000"/>
                </a:solidFill>
              </a:rPr>
              <a:t>diyalostik</a:t>
            </a:r>
            <a:r>
              <a:rPr lang="tr-TR" b="1" u="sng" dirty="0">
                <a:solidFill>
                  <a:srgbClr val="C00000"/>
                </a:solidFill>
              </a:rPr>
              <a:t> kan basıncı, yani küçük tansiyon </a:t>
            </a:r>
            <a:r>
              <a:rPr lang="tr-TR" b="1" dirty="0">
                <a:solidFill>
                  <a:schemeClr val="bg1"/>
                </a:solidFill>
              </a:rPr>
              <a:t> </a:t>
            </a:r>
            <a:r>
              <a:rPr lang="tr-TR" b="1" dirty="0"/>
              <a:t>denir</a:t>
            </a:r>
            <a:r>
              <a:rPr lang="tr-TR" dirty="0"/>
              <a:t>.</a:t>
            </a:r>
          </a:p>
          <a:p>
            <a:pPr fontAlgn="base"/>
            <a:r>
              <a:rPr lang="tr-TR" b="1" u="sng" dirty="0">
                <a:solidFill>
                  <a:srgbClr val="C00000"/>
                </a:solidFill>
              </a:rPr>
              <a:t>Kan basıncındaki normal değerlerde </a:t>
            </a:r>
          </a:p>
          <a:p>
            <a:pPr marL="0" indent="0" fontAlgn="base">
              <a:buNone/>
            </a:pPr>
            <a:r>
              <a:rPr lang="tr-TR" dirty="0"/>
              <a:t>    Küçük tansiyon (</a:t>
            </a:r>
            <a:r>
              <a:rPr lang="tr-TR" dirty="0" err="1"/>
              <a:t>diastolik</a:t>
            </a:r>
            <a:r>
              <a:rPr lang="tr-TR" dirty="0"/>
              <a:t>) 70-80 mm/Hg, </a:t>
            </a:r>
          </a:p>
          <a:p>
            <a:pPr marL="0" indent="0" fontAlgn="base">
              <a:buNone/>
            </a:pPr>
            <a:r>
              <a:rPr lang="tr-TR" dirty="0"/>
              <a:t>    Büyük tansiyon (</a:t>
            </a:r>
            <a:r>
              <a:rPr lang="tr-TR" dirty="0" err="1"/>
              <a:t>sistolik</a:t>
            </a:r>
            <a:r>
              <a:rPr lang="tr-TR" dirty="0"/>
              <a:t>) ise 90-120 mm/Hg olarak bilinmektedir. </a:t>
            </a:r>
          </a:p>
          <a:p>
            <a:endParaRPr lang="tr-TR" dirty="0"/>
          </a:p>
        </p:txBody>
      </p:sp>
      <p:sp>
        <p:nvSpPr>
          <p:cNvPr id="4" name="Dikdörtgen 3">
            <a:extLst>
              <a:ext uri="{FF2B5EF4-FFF2-40B4-BE49-F238E27FC236}">
                <a16:creationId xmlns:a16="http://schemas.microsoft.com/office/drawing/2014/main" xmlns="" id="{EAEFAA0A-0D82-4D8F-97EB-C7D79E194250}"/>
              </a:ext>
            </a:extLst>
          </p:cNvPr>
          <p:cNvSpPr/>
          <p:nvPr/>
        </p:nvSpPr>
        <p:spPr>
          <a:xfrm>
            <a:off x="981844" y="5157192"/>
            <a:ext cx="11017222" cy="1200329"/>
          </a:xfrm>
          <a:prstGeom prst="rect">
            <a:avLst/>
          </a:prstGeom>
          <a:solidFill>
            <a:schemeClr val="bg1">
              <a:lumMod val="65000"/>
              <a:lumOff val="35000"/>
            </a:schemeClr>
          </a:solidFill>
        </p:spPr>
        <p:txBody>
          <a:bodyPr wrap="square">
            <a:spAutoFit/>
          </a:bodyPr>
          <a:lstStyle/>
          <a:p>
            <a:pPr algn="ctr" fontAlgn="base"/>
            <a:r>
              <a:rPr lang="tr-TR" dirty="0"/>
              <a:t>Büyük tansiyonun 140 mm/Hg limiti üzeri veya </a:t>
            </a:r>
          </a:p>
          <a:p>
            <a:pPr algn="ctr" fontAlgn="base"/>
            <a:r>
              <a:rPr lang="tr-TR" dirty="0"/>
              <a:t>küçük tansiyonun 90 mm/Hg '</a:t>
            </a:r>
            <a:r>
              <a:rPr lang="tr-TR" dirty="0" err="1"/>
              <a:t>ın</a:t>
            </a:r>
            <a:r>
              <a:rPr lang="tr-TR" dirty="0"/>
              <a:t> üzerinde olması </a:t>
            </a:r>
          </a:p>
          <a:p>
            <a:pPr algn="ctr" fontAlgn="base"/>
            <a:r>
              <a:rPr lang="tr-TR" dirty="0"/>
              <a:t>yada bu iki değerin de birden yüksek olmasına </a:t>
            </a:r>
            <a:r>
              <a:rPr lang="tr-TR" b="1" u="sng" dirty="0">
                <a:solidFill>
                  <a:srgbClr val="C00000"/>
                </a:solidFill>
              </a:rPr>
              <a:t>hipertansiyon</a:t>
            </a:r>
            <a:r>
              <a:rPr lang="tr-TR" dirty="0"/>
              <a:t> denmektedir.</a:t>
            </a:r>
          </a:p>
        </p:txBody>
      </p:sp>
      <p:sp>
        <p:nvSpPr>
          <p:cNvPr id="5" name="Dikdörtgen 4">
            <a:extLst>
              <a:ext uri="{FF2B5EF4-FFF2-40B4-BE49-F238E27FC236}">
                <a16:creationId xmlns:a16="http://schemas.microsoft.com/office/drawing/2014/main" xmlns="" id="{423A0949-694D-40E8-B48F-2C04F063223C}"/>
              </a:ext>
            </a:extLst>
          </p:cNvPr>
          <p:cNvSpPr/>
          <p:nvPr/>
        </p:nvSpPr>
        <p:spPr>
          <a:xfrm>
            <a:off x="981844" y="6373893"/>
            <a:ext cx="11017222" cy="461665"/>
          </a:xfrm>
          <a:prstGeom prst="rect">
            <a:avLst/>
          </a:prstGeom>
        </p:spPr>
        <p:txBody>
          <a:bodyPr wrap="square">
            <a:spAutoFit/>
          </a:bodyPr>
          <a:lstStyle/>
          <a:p>
            <a:pPr algn="ctr"/>
            <a:r>
              <a:rPr lang="tr-TR" dirty="0"/>
              <a:t>Tansiyon olarak tanımlanan kan basıncı değeri kişiden kişiye değişiklik gösterir.</a:t>
            </a:r>
          </a:p>
        </p:txBody>
      </p:sp>
    </p:spTree>
    <p:extLst>
      <p:ext uri="{BB962C8B-B14F-4D97-AF65-F5344CB8AC3E}">
        <p14:creationId xmlns:p14="http://schemas.microsoft.com/office/powerpoint/2010/main" val="388909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ipertansiyon ile ilgili görsel sonucu">
            <a:extLst>
              <a:ext uri="{FF2B5EF4-FFF2-40B4-BE49-F238E27FC236}">
                <a16:creationId xmlns:a16="http://schemas.microsoft.com/office/drawing/2014/main" xmlns="" id="{A10945EB-7CBC-4955-A723-AC62660244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750" y="49123"/>
            <a:ext cx="11897322" cy="6692245"/>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xmlns="" id="{9CECC742-F312-408D-AD7E-A83B0597A9E3}"/>
              </a:ext>
            </a:extLst>
          </p:cNvPr>
          <p:cNvSpPr txBox="1"/>
          <p:nvPr/>
        </p:nvSpPr>
        <p:spPr>
          <a:xfrm>
            <a:off x="10126860" y="68595"/>
            <a:ext cx="1989957" cy="954107"/>
          </a:xfrm>
          <a:prstGeom prst="rect">
            <a:avLst/>
          </a:prstGeom>
          <a:noFill/>
        </p:spPr>
        <p:txBody>
          <a:bodyPr wrap="square" rtlCol="0">
            <a:spAutoFit/>
          </a:bodyPr>
          <a:lstStyle/>
          <a:p>
            <a:r>
              <a:rPr lang="tr-TR" sz="2800" dirty="0"/>
              <a:t>Özellikle </a:t>
            </a:r>
            <a:r>
              <a:rPr lang="tr-TR" sz="2800" dirty="0" err="1"/>
              <a:t>diastolik</a:t>
            </a:r>
            <a:endParaRPr lang="tr-TR" sz="2800" dirty="0"/>
          </a:p>
        </p:txBody>
      </p:sp>
    </p:spTree>
    <p:extLst>
      <p:ext uri="{BB962C8B-B14F-4D97-AF65-F5344CB8AC3E}">
        <p14:creationId xmlns:p14="http://schemas.microsoft.com/office/powerpoint/2010/main" val="308502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ipertansiyon nedir ile ilgili görsel sonucu">
            <a:extLst>
              <a:ext uri="{FF2B5EF4-FFF2-40B4-BE49-F238E27FC236}">
                <a16:creationId xmlns:a16="http://schemas.microsoft.com/office/drawing/2014/main" xmlns="" id="{33A0DBF5-B2D9-43BC-881E-7090AA8E72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912" y="116632"/>
            <a:ext cx="4953000" cy="2647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ipertansiyon nedir ile ilgili görsel sonucu">
            <a:extLst>
              <a:ext uri="{FF2B5EF4-FFF2-40B4-BE49-F238E27FC236}">
                <a16:creationId xmlns:a16="http://schemas.microsoft.com/office/drawing/2014/main" xmlns="" id="{26DD3732-7159-4C7D-B353-C753F4746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7988" y="3068960"/>
            <a:ext cx="8248650" cy="352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4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0E3A9CE-3F64-48B4-8945-B3ADD7F43CFD}"/>
              </a:ext>
            </a:extLst>
          </p:cNvPr>
          <p:cNvSpPr>
            <a:spLocks noGrp="1"/>
          </p:cNvSpPr>
          <p:nvPr>
            <p:ph idx="1"/>
          </p:nvPr>
        </p:nvSpPr>
        <p:spPr>
          <a:xfrm>
            <a:off x="981844" y="1052736"/>
            <a:ext cx="11017223" cy="5688631"/>
          </a:xfrm>
        </p:spPr>
        <p:txBody>
          <a:bodyPr>
            <a:normAutofit fontScale="40000" lnSpcReduction="20000"/>
          </a:bodyPr>
          <a:lstStyle/>
          <a:p>
            <a:r>
              <a:rPr lang="tr-TR" dirty="0"/>
              <a:t>Tansiyon yüksekliğinin genetik ve çevresel faktörler olmak üzere en önemli iki nedeni vardır. </a:t>
            </a:r>
          </a:p>
          <a:p>
            <a:r>
              <a:rPr lang="tr-TR" dirty="0"/>
              <a:t>Birinci derece akrabalarında yüksek tansiyon öyküsü olan kişilerde hipertansiyon görülme riski büyüktür. </a:t>
            </a:r>
          </a:p>
          <a:p>
            <a:pPr marL="0" indent="0">
              <a:buNone/>
            </a:pPr>
            <a:r>
              <a:rPr lang="tr-TR" b="1" u="sng" dirty="0">
                <a:solidFill>
                  <a:srgbClr val="C00000"/>
                </a:solidFill>
              </a:rPr>
              <a:t>En yaygın olarak görülen hipertansiyon nedenleri:</a:t>
            </a:r>
          </a:p>
          <a:p>
            <a:r>
              <a:rPr lang="tr-TR" dirty="0"/>
              <a:t>Aşırı tuzlu gıdalarla beslenme</a:t>
            </a:r>
          </a:p>
          <a:p>
            <a:r>
              <a:rPr lang="tr-TR" dirty="0"/>
              <a:t>Kafa içi basıncın yüksek olması</a:t>
            </a:r>
          </a:p>
          <a:p>
            <a:r>
              <a:rPr lang="tr-TR" dirty="0"/>
              <a:t>Aort damarının kalpten çıktığı bölgenin dar olması</a:t>
            </a:r>
          </a:p>
          <a:p>
            <a:r>
              <a:rPr lang="tr-TR" dirty="0"/>
              <a:t>Böbrek üstünden salgılanan kortizon veya </a:t>
            </a:r>
            <a:r>
              <a:rPr lang="tr-TR" dirty="0" err="1"/>
              <a:t>aldesteron</a:t>
            </a:r>
            <a:r>
              <a:rPr lang="tr-TR" dirty="0"/>
              <a:t> hormonlarının aşırı salgılanmasına bağlı olarak görülen </a:t>
            </a:r>
            <a:r>
              <a:rPr lang="tr-TR" dirty="0" err="1"/>
              <a:t>Crohn</a:t>
            </a:r>
            <a:r>
              <a:rPr lang="tr-TR" dirty="0"/>
              <a:t> ve </a:t>
            </a:r>
            <a:r>
              <a:rPr lang="tr-TR" dirty="0" err="1"/>
              <a:t>Cushing</a:t>
            </a:r>
            <a:r>
              <a:rPr lang="tr-TR" dirty="0"/>
              <a:t> hastalığı</a:t>
            </a:r>
          </a:p>
          <a:p>
            <a:r>
              <a:rPr lang="tr-TR" dirty="0">
                <a:hlinkClick r:id="rId2"/>
              </a:rPr>
              <a:t>Böbrek tümörleri</a:t>
            </a:r>
            <a:endParaRPr lang="tr-TR" dirty="0"/>
          </a:p>
          <a:p>
            <a:r>
              <a:rPr lang="tr-TR" dirty="0"/>
              <a:t>Akut ya da kronik böbrek hastalıkları</a:t>
            </a:r>
          </a:p>
          <a:p>
            <a:r>
              <a:rPr lang="tr-TR" dirty="0"/>
              <a:t>Böbrek damarlarının daralması</a:t>
            </a:r>
          </a:p>
          <a:p>
            <a:r>
              <a:rPr lang="tr-TR" dirty="0" err="1"/>
              <a:t>Tiroid</a:t>
            </a:r>
            <a:r>
              <a:rPr lang="tr-TR" dirty="0"/>
              <a:t> bezi hastalıkları</a:t>
            </a:r>
          </a:p>
          <a:p>
            <a:r>
              <a:rPr lang="tr-TR" dirty="0">
                <a:hlinkClick r:id="rId3"/>
              </a:rPr>
              <a:t>Şeker hastalığı</a:t>
            </a:r>
            <a:endParaRPr lang="tr-TR" dirty="0"/>
          </a:p>
          <a:p>
            <a:r>
              <a:rPr lang="tr-TR" dirty="0">
                <a:hlinkClick r:id="rId4"/>
              </a:rPr>
              <a:t>Kolesterol</a:t>
            </a:r>
            <a:r>
              <a:rPr lang="tr-TR" dirty="0"/>
              <a:t> yüksekliği</a:t>
            </a:r>
          </a:p>
          <a:p>
            <a:r>
              <a:rPr lang="tr-TR" dirty="0">
                <a:hlinkClick r:id="rId5"/>
              </a:rPr>
              <a:t>Gebelik</a:t>
            </a:r>
            <a:endParaRPr lang="tr-TR" dirty="0"/>
          </a:p>
          <a:p>
            <a:r>
              <a:rPr lang="tr-TR" dirty="0"/>
              <a:t>Soğuk algınlığı ilaçları, </a:t>
            </a:r>
            <a:r>
              <a:rPr lang="tr-TR" dirty="0" err="1"/>
              <a:t>dekonjestanlar</a:t>
            </a:r>
            <a:r>
              <a:rPr lang="tr-TR" dirty="0"/>
              <a:t>, bazı ağrı kesiciler, doğum kontrol hapları, kokain ve amfetamin gibi yasadışı ilaçlar</a:t>
            </a:r>
          </a:p>
          <a:p>
            <a:r>
              <a:rPr lang="tr-TR" dirty="0"/>
              <a:t>Kilo fazlalığı</a:t>
            </a:r>
          </a:p>
          <a:p>
            <a:r>
              <a:rPr lang="tr-TR" dirty="0"/>
              <a:t>Alkol ve sigara kullanımı</a:t>
            </a:r>
          </a:p>
        </p:txBody>
      </p:sp>
      <p:sp>
        <p:nvSpPr>
          <p:cNvPr id="4" name="Başlık 1">
            <a:extLst>
              <a:ext uri="{FF2B5EF4-FFF2-40B4-BE49-F238E27FC236}">
                <a16:creationId xmlns:a16="http://schemas.microsoft.com/office/drawing/2014/main" xmlns="" id="{EA83FAF5-EBEE-4459-8700-F4AA19DBE197}"/>
              </a:ext>
            </a:extLst>
          </p:cNvPr>
          <p:cNvSpPr>
            <a:spLocks noGrp="1"/>
          </p:cNvSpPr>
          <p:nvPr>
            <p:ph type="title"/>
          </p:nvPr>
        </p:nvSpPr>
        <p:spPr>
          <a:xfrm>
            <a:off x="981844" y="274637"/>
            <a:ext cx="11017223" cy="562075"/>
          </a:xfrm>
          <a:solidFill>
            <a:srgbClr val="FFC000"/>
          </a:solidFill>
        </p:spPr>
        <p:txBody>
          <a:bodyPr>
            <a:normAutofit fontScale="90000"/>
          </a:bodyPr>
          <a:lstStyle/>
          <a:p>
            <a:pPr algn="ctr"/>
            <a:r>
              <a:rPr lang="tr-TR" b="1" dirty="0">
                <a:solidFill>
                  <a:schemeClr val="bg1"/>
                </a:solidFill>
              </a:rPr>
              <a:t>Hipertansiyon nedenleri nelerdir?</a:t>
            </a:r>
          </a:p>
        </p:txBody>
      </p:sp>
    </p:spTree>
    <p:extLst>
      <p:ext uri="{BB962C8B-B14F-4D97-AF65-F5344CB8AC3E}">
        <p14:creationId xmlns:p14="http://schemas.microsoft.com/office/powerpoint/2010/main" val="311130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C16220E-63E9-49F2-86A7-B63133DB1FD4}"/>
              </a:ext>
            </a:extLst>
          </p:cNvPr>
          <p:cNvSpPr>
            <a:spLocks noGrp="1"/>
          </p:cNvSpPr>
          <p:nvPr>
            <p:ph idx="1"/>
          </p:nvPr>
        </p:nvSpPr>
        <p:spPr>
          <a:xfrm>
            <a:off x="981844" y="1052736"/>
            <a:ext cx="11017223" cy="5688631"/>
          </a:xfrm>
        </p:spPr>
        <p:txBody>
          <a:bodyPr>
            <a:normAutofit fontScale="92500" lnSpcReduction="20000"/>
          </a:bodyPr>
          <a:lstStyle/>
          <a:p>
            <a:r>
              <a:rPr lang="tr-TR" dirty="0"/>
              <a:t>Tansiyon 180/110 </a:t>
            </a:r>
            <a:r>
              <a:rPr lang="tr-TR" dirty="0" err="1"/>
              <a:t>mmHg’nin</a:t>
            </a:r>
            <a:r>
              <a:rPr lang="tr-TR" dirty="0"/>
              <a:t> üzerine çıkmadığı sürece herhangi bir belirti göstermeyebilir. Ancak sürekli yüksek olduğunda vücuda zarar verir. </a:t>
            </a:r>
          </a:p>
          <a:p>
            <a:pPr marL="0" indent="0">
              <a:buNone/>
            </a:pPr>
            <a:r>
              <a:rPr lang="tr-TR" b="1" u="sng" dirty="0">
                <a:solidFill>
                  <a:srgbClr val="C00000"/>
                </a:solidFill>
              </a:rPr>
              <a:t>En çok görülen yüksek tansiyon belirtileri:</a:t>
            </a:r>
          </a:p>
          <a:p>
            <a:r>
              <a:rPr lang="tr-TR" dirty="0"/>
              <a:t>Sık idrara çıkma özellikle geceleri uyanıp idrar yapma</a:t>
            </a:r>
          </a:p>
          <a:p>
            <a:r>
              <a:rPr lang="tr-TR" dirty="0"/>
              <a:t>Bulanık ya da çift görme</a:t>
            </a:r>
          </a:p>
          <a:p>
            <a:r>
              <a:rPr lang="tr-TR" dirty="0"/>
              <a:t>Bacaklarda şişlik</a:t>
            </a:r>
          </a:p>
          <a:p>
            <a:r>
              <a:rPr lang="tr-TR" dirty="0"/>
              <a:t>Nefes darlığı</a:t>
            </a:r>
          </a:p>
          <a:p>
            <a:r>
              <a:rPr lang="tr-TR" dirty="0"/>
              <a:t>Halsizlik, yorgunluk, isteksizlik</a:t>
            </a:r>
          </a:p>
          <a:p>
            <a:r>
              <a:rPr lang="tr-TR" dirty="0">
                <a:hlinkClick r:id="rId2"/>
              </a:rPr>
              <a:t>Kulak çınlaması</a:t>
            </a:r>
            <a:endParaRPr lang="tr-TR" dirty="0"/>
          </a:p>
          <a:p>
            <a:r>
              <a:rPr lang="tr-TR" dirty="0">
                <a:hlinkClick r:id="rId3"/>
              </a:rPr>
              <a:t>Burun kanamaları</a:t>
            </a:r>
            <a:endParaRPr lang="tr-TR" dirty="0"/>
          </a:p>
          <a:p>
            <a:r>
              <a:rPr lang="tr-TR" dirty="0"/>
              <a:t>Düzensiz kalp atışı ve kalp ağrısı</a:t>
            </a:r>
          </a:p>
          <a:p>
            <a:r>
              <a:rPr lang="tr-TR" dirty="0"/>
              <a:t>Baş dönmesi ve </a:t>
            </a:r>
            <a:r>
              <a:rPr lang="tr-TR" dirty="0">
                <a:hlinkClick r:id="rId4"/>
              </a:rPr>
              <a:t>baş ağrısı</a:t>
            </a:r>
            <a:endParaRPr lang="tr-TR" dirty="0"/>
          </a:p>
          <a:p>
            <a:endParaRPr lang="tr-TR" dirty="0"/>
          </a:p>
        </p:txBody>
      </p:sp>
      <p:sp>
        <p:nvSpPr>
          <p:cNvPr id="4" name="Başlık 1">
            <a:extLst>
              <a:ext uri="{FF2B5EF4-FFF2-40B4-BE49-F238E27FC236}">
                <a16:creationId xmlns:a16="http://schemas.microsoft.com/office/drawing/2014/main" xmlns="" id="{1BD22E86-16DD-4240-ABE5-25A7CEFCFDBA}"/>
              </a:ext>
            </a:extLst>
          </p:cNvPr>
          <p:cNvSpPr>
            <a:spLocks noGrp="1"/>
          </p:cNvSpPr>
          <p:nvPr>
            <p:ph type="title"/>
          </p:nvPr>
        </p:nvSpPr>
        <p:spPr>
          <a:xfrm>
            <a:off x="981844" y="274637"/>
            <a:ext cx="11017223" cy="562075"/>
          </a:xfrm>
          <a:solidFill>
            <a:srgbClr val="FFC000"/>
          </a:solidFill>
        </p:spPr>
        <p:txBody>
          <a:bodyPr>
            <a:normAutofit fontScale="90000"/>
          </a:bodyPr>
          <a:lstStyle/>
          <a:p>
            <a:pPr algn="ctr"/>
            <a:r>
              <a:rPr lang="tr-TR" b="1" dirty="0">
                <a:solidFill>
                  <a:schemeClr val="bg1"/>
                </a:solidFill>
              </a:rPr>
              <a:t>Hipertansiyon belirtileri nelerdir?</a:t>
            </a:r>
          </a:p>
        </p:txBody>
      </p:sp>
    </p:spTree>
    <p:extLst>
      <p:ext uri="{BB962C8B-B14F-4D97-AF65-F5344CB8AC3E}">
        <p14:creationId xmlns:p14="http://schemas.microsoft.com/office/powerpoint/2010/main" val="328145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HİPERTANSİYON VAKALARINDA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fontScale="70000" lnSpcReduction="20000"/>
          </a:bodyPr>
          <a:lstStyle/>
          <a:p>
            <a:pPr marL="0" indent="0">
              <a:buNone/>
            </a:pPr>
            <a:endParaRPr lang="tr-TR" sz="1000" b="1" u="sng" dirty="0">
              <a:solidFill>
                <a:srgbClr val="C00000"/>
              </a:solidFill>
            </a:endParaRPr>
          </a:p>
          <a:p>
            <a:pPr algn="just">
              <a:lnSpc>
                <a:spcPct val="120000"/>
              </a:lnSpc>
            </a:pPr>
            <a:r>
              <a:rPr lang="tr-TR" b="1" dirty="0">
                <a:solidFill>
                  <a:schemeClr val="bg1"/>
                </a:solidFill>
              </a:rPr>
              <a:t>Potansiyel hastalarda tedavi öncesi tansiyon kontrol edilmeli, gerektiğinde konsültasyon yapılmalı</a:t>
            </a:r>
          </a:p>
          <a:p>
            <a:pPr algn="just">
              <a:lnSpc>
                <a:spcPct val="120000"/>
              </a:lnSpc>
            </a:pPr>
            <a:r>
              <a:rPr lang="tr-TR" b="1" dirty="0" err="1">
                <a:solidFill>
                  <a:schemeClr val="bg1"/>
                </a:solidFill>
              </a:rPr>
              <a:t>Stabl</a:t>
            </a:r>
            <a:r>
              <a:rPr lang="tr-TR" b="1" dirty="0">
                <a:solidFill>
                  <a:schemeClr val="bg1"/>
                </a:solidFill>
              </a:rPr>
              <a:t> olmayan tansiyon vakalarında, tansiyonu artırıcı korku, stres ve ağrı kontrol altına alınmalıdır (oral </a:t>
            </a:r>
            <a:r>
              <a:rPr lang="tr-TR" b="1" dirty="0" err="1">
                <a:solidFill>
                  <a:schemeClr val="bg1"/>
                </a:solidFill>
              </a:rPr>
              <a:t>diazepam</a:t>
            </a:r>
            <a:r>
              <a:rPr lang="tr-TR" b="1" dirty="0">
                <a:solidFill>
                  <a:schemeClr val="bg1"/>
                </a:solidFill>
              </a:rPr>
              <a:t> 5-10 mg). Aksi takdirde felç, kanam ve kalp yetmezliği gelişebilir.</a:t>
            </a:r>
          </a:p>
          <a:p>
            <a:pPr algn="just">
              <a:lnSpc>
                <a:spcPct val="120000"/>
              </a:lnSpc>
            </a:pPr>
            <a:r>
              <a:rPr lang="tr-TR" b="1" dirty="0">
                <a:solidFill>
                  <a:schemeClr val="bg1"/>
                </a:solidFill>
              </a:rPr>
              <a:t>Hafif ve orta </a:t>
            </a:r>
            <a:r>
              <a:rPr lang="tr-TR" b="1" dirty="0" err="1">
                <a:solidFill>
                  <a:schemeClr val="bg1"/>
                </a:solidFill>
              </a:rPr>
              <a:t>hiper</a:t>
            </a:r>
            <a:r>
              <a:rPr lang="tr-TR" b="1" dirty="0">
                <a:solidFill>
                  <a:schemeClr val="bg1"/>
                </a:solidFill>
              </a:rPr>
              <a:t> tansiyon vakalarında basit cerrahi müdahale dahil minimal işlemler </a:t>
            </a:r>
            <a:r>
              <a:rPr lang="tr-TR" b="1" dirty="0" err="1">
                <a:solidFill>
                  <a:schemeClr val="bg1"/>
                </a:solidFill>
              </a:rPr>
              <a:t>endikedir</a:t>
            </a:r>
            <a:r>
              <a:rPr lang="tr-TR" b="1" dirty="0">
                <a:solidFill>
                  <a:schemeClr val="bg1"/>
                </a:solidFill>
              </a:rPr>
              <a:t>. </a:t>
            </a:r>
            <a:r>
              <a:rPr lang="tr-TR" b="1" dirty="0" err="1">
                <a:solidFill>
                  <a:schemeClr val="bg1"/>
                </a:solidFill>
              </a:rPr>
              <a:t>Malign</a:t>
            </a:r>
            <a:r>
              <a:rPr lang="tr-TR" b="1" dirty="0">
                <a:solidFill>
                  <a:schemeClr val="bg1"/>
                </a:solidFill>
              </a:rPr>
              <a:t> hipertansiyon vakalarında tedaviler ertelemeli, veya ilaç ile kontrol altına alındıktan sonra konsültasyon dahilinde ve hastane ortamında gerçekleştirilmeli.</a:t>
            </a:r>
          </a:p>
          <a:p>
            <a:pPr algn="just">
              <a:lnSpc>
                <a:spcPct val="120000"/>
              </a:lnSpc>
            </a:pPr>
            <a:r>
              <a:rPr lang="tr-TR" b="1" dirty="0">
                <a:solidFill>
                  <a:schemeClr val="bg1"/>
                </a:solidFill>
              </a:rPr>
              <a:t>1/50.000 oranındaki lokal </a:t>
            </a:r>
            <a:r>
              <a:rPr lang="tr-TR" b="1" dirty="0" err="1">
                <a:solidFill>
                  <a:schemeClr val="bg1"/>
                </a:solidFill>
              </a:rPr>
              <a:t>anestezikler</a:t>
            </a:r>
            <a:r>
              <a:rPr lang="tr-TR" b="1" dirty="0">
                <a:solidFill>
                  <a:schemeClr val="bg1"/>
                </a:solidFill>
              </a:rPr>
              <a:t> kullanılabilir.</a:t>
            </a:r>
          </a:p>
          <a:p>
            <a:pPr algn="just">
              <a:lnSpc>
                <a:spcPct val="120000"/>
              </a:lnSpc>
            </a:pPr>
            <a:r>
              <a:rPr lang="tr-TR" b="1" dirty="0">
                <a:solidFill>
                  <a:schemeClr val="bg1"/>
                </a:solidFill>
              </a:rPr>
              <a:t>Cerrahi müdahaleler sonrası kanama dikkate alınmalı</a:t>
            </a:r>
          </a:p>
          <a:p>
            <a:pPr algn="just">
              <a:lnSpc>
                <a:spcPct val="120000"/>
              </a:lnSpc>
            </a:pPr>
            <a:r>
              <a:rPr lang="tr-TR" b="1" dirty="0">
                <a:solidFill>
                  <a:schemeClr val="bg1"/>
                </a:solidFill>
              </a:rPr>
              <a:t>Kullanılan ilaçların diş tedavisi üzerine etkileri bilinmeli, tedbirler alınmalı</a:t>
            </a:r>
          </a:p>
          <a:p>
            <a:pPr algn="just">
              <a:lnSpc>
                <a:spcPct val="120000"/>
              </a:lnSpc>
            </a:pPr>
            <a:r>
              <a:rPr lang="tr-TR" b="1" dirty="0">
                <a:solidFill>
                  <a:schemeClr val="bg1"/>
                </a:solidFill>
              </a:rPr>
              <a:t>Hipertansiyona bağlı </a:t>
            </a:r>
            <a:r>
              <a:rPr lang="tr-TR" b="1" dirty="0" err="1">
                <a:solidFill>
                  <a:schemeClr val="bg1"/>
                </a:solidFill>
              </a:rPr>
              <a:t>pulpa</a:t>
            </a:r>
            <a:r>
              <a:rPr lang="tr-TR" b="1" dirty="0">
                <a:solidFill>
                  <a:schemeClr val="bg1"/>
                </a:solidFill>
              </a:rPr>
              <a:t> </a:t>
            </a:r>
            <a:r>
              <a:rPr lang="tr-TR" b="1" dirty="0" err="1">
                <a:solidFill>
                  <a:schemeClr val="bg1"/>
                </a:solidFill>
              </a:rPr>
              <a:t>hiperemisi</a:t>
            </a:r>
            <a:r>
              <a:rPr lang="tr-TR" b="1" dirty="0">
                <a:solidFill>
                  <a:schemeClr val="bg1"/>
                </a:solidFill>
              </a:rPr>
              <a:t> düşünülmelidir.</a:t>
            </a:r>
          </a:p>
          <a:p>
            <a:pPr algn="just">
              <a:lnSpc>
                <a:spcPct val="120000"/>
              </a:lnSpc>
            </a:pPr>
            <a:r>
              <a:rPr lang="tr-TR" b="1" dirty="0">
                <a:solidFill>
                  <a:schemeClr val="bg1"/>
                </a:solidFill>
              </a:rPr>
              <a:t>Uzun süren tedavilerden kaçınılmalı </a:t>
            </a:r>
          </a:p>
          <a:p>
            <a:pPr marL="0" indent="0" algn="just">
              <a:lnSpc>
                <a:spcPct val="120000"/>
              </a:lnSpc>
              <a:buNone/>
            </a:pPr>
            <a:r>
              <a:rPr lang="tr-TR" b="1" dirty="0">
                <a:solidFill>
                  <a:schemeClr val="bg1"/>
                </a:solidFill>
              </a:rPr>
              <a:t> </a:t>
            </a:r>
          </a:p>
        </p:txBody>
      </p:sp>
    </p:spTree>
    <p:extLst>
      <p:ext uri="{BB962C8B-B14F-4D97-AF65-F5344CB8AC3E}">
        <p14:creationId xmlns:p14="http://schemas.microsoft.com/office/powerpoint/2010/main" val="210857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117748" y="117867"/>
            <a:ext cx="11953327" cy="646837"/>
          </a:xfrm>
          <a:solidFill>
            <a:srgbClr val="FFC000"/>
          </a:solidFill>
        </p:spPr>
        <p:txBody>
          <a:bodyPr anchor="ctr" anchorCtr="0"/>
          <a:lstStyle/>
          <a:p>
            <a:pPr algn="ctr"/>
            <a:r>
              <a:rPr lang="tr-TR" b="1" dirty="0">
                <a:solidFill>
                  <a:schemeClr val="bg1"/>
                </a:solidFill>
              </a:rPr>
              <a:t>ENDOKARDİT</a:t>
            </a:r>
          </a:p>
        </p:txBody>
      </p:sp>
      <p:sp>
        <p:nvSpPr>
          <p:cNvPr id="6" name="İçerik Yer Tutucusu 2">
            <a:extLst>
              <a:ext uri="{FF2B5EF4-FFF2-40B4-BE49-F238E27FC236}">
                <a16:creationId xmlns:a16="http://schemas.microsoft.com/office/drawing/2014/main" xmlns="" id="{FDD5F173-4452-490C-AB95-EE3C75B47442}"/>
              </a:ext>
            </a:extLst>
          </p:cNvPr>
          <p:cNvSpPr txBox="1">
            <a:spLocks/>
          </p:cNvSpPr>
          <p:nvPr/>
        </p:nvSpPr>
        <p:spPr>
          <a:xfrm>
            <a:off x="117748" y="918970"/>
            <a:ext cx="7026377" cy="5786083"/>
          </a:xfrm>
          <a:prstGeom prst="rect">
            <a:avLst/>
          </a:prstGeom>
        </p:spPr>
        <p:txBody>
          <a:bodyPr vert="horz" lIns="121899" tIns="60949" rIns="121899" bIns="60949" rtlCol="0">
            <a:normAutofit/>
          </a:bodyPr>
          <a:lst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a:lstStyle>
          <a:p>
            <a:r>
              <a:rPr lang="tr-TR" dirty="0" err="1"/>
              <a:t>Endokardit</a:t>
            </a:r>
            <a:r>
              <a:rPr lang="tr-TR" dirty="0"/>
              <a:t>, kalp kapaklarının, kalp ve damarların içte yer alan tabakası olan </a:t>
            </a:r>
            <a:r>
              <a:rPr lang="tr-TR" dirty="0" err="1"/>
              <a:t>endotel</a:t>
            </a:r>
            <a:r>
              <a:rPr lang="tr-TR" dirty="0"/>
              <a:t> tabakasının mikrobik enfeksiyonuna verilen isimdir. </a:t>
            </a:r>
          </a:p>
          <a:p>
            <a:r>
              <a:rPr lang="tr-TR" dirty="0"/>
              <a:t>Doğumsal veya sonradan olan kalp hastalarında görülen anormal kan akımları </a:t>
            </a:r>
            <a:r>
              <a:rPr lang="tr-TR" dirty="0" err="1"/>
              <a:t>endotel</a:t>
            </a:r>
            <a:r>
              <a:rPr lang="tr-TR" dirty="0"/>
              <a:t> tabakasına hasar verir ve altındaki </a:t>
            </a:r>
            <a:r>
              <a:rPr lang="tr-TR" dirty="0" err="1"/>
              <a:t>kollojeni</a:t>
            </a:r>
            <a:r>
              <a:rPr lang="tr-TR" dirty="0"/>
              <a:t> ortaya çıkarır. Fibrin ve </a:t>
            </a:r>
            <a:r>
              <a:rPr lang="tr-TR" dirty="0" err="1"/>
              <a:t>trombositler</a:t>
            </a:r>
            <a:r>
              <a:rPr lang="tr-TR" dirty="0"/>
              <a:t> bu </a:t>
            </a:r>
            <a:r>
              <a:rPr lang="tr-TR" dirty="0" err="1"/>
              <a:t>kollojen</a:t>
            </a:r>
            <a:r>
              <a:rPr lang="tr-TR" dirty="0"/>
              <a:t> üzerinde birikir ve bakteri içermeyen bir pıhtı oluşur. </a:t>
            </a:r>
          </a:p>
          <a:p>
            <a:r>
              <a:rPr lang="tr-TR" dirty="0"/>
              <a:t>Özellikle ağız içinde bulunan bakterilerin kan dolaşımına girmesi ile burada enfeksiyon gelişir.</a:t>
            </a:r>
          </a:p>
        </p:txBody>
      </p:sp>
      <p:pic>
        <p:nvPicPr>
          <p:cNvPr id="7" name="Picture 30">
            <a:extLst>
              <a:ext uri="{FF2B5EF4-FFF2-40B4-BE49-F238E27FC236}">
                <a16:creationId xmlns:a16="http://schemas.microsoft.com/office/drawing/2014/main" xmlns="" id="{1D26B6CF-28CF-4FCD-B28A-680BCCE70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126" y="918970"/>
            <a:ext cx="4926949" cy="24277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3" descr="endokardit ile ilgili görsel sonucu">
            <a:extLst>
              <a:ext uri="{FF2B5EF4-FFF2-40B4-BE49-F238E27FC236}">
                <a16:creationId xmlns:a16="http://schemas.microsoft.com/office/drawing/2014/main" xmlns="" id="{7E4D9CC2-7E5B-4F54-97C0-4EE97B7AE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551" y="3435871"/>
            <a:ext cx="4632098" cy="3269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90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7867"/>
            <a:ext cx="11161240" cy="646837"/>
          </a:xfrm>
          <a:solidFill>
            <a:srgbClr val="FFC000"/>
          </a:solidFill>
        </p:spPr>
        <p:txBody>
          <a:bodyPr anchor="ctr" anchorCtr="0"/>
          <a:lstStyle/>
          <a:p>
            <a:pPr algn="ctr"/>
            <a:r>
              <a:rPr lang="tr-TR" b="1" dirty="0">
                <a:solidFill>
                  <a:schemeClr val="bg1"/>
                </a:solidFill>
              </a:rPr>
              <a:t>ENDOKARDİT</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1052736"/>
            <a:ext cx="11161240" cy="5616624"/>
          </a:xfrm>
        </p:spPr>
        <p:txBody>
          <a:bodyPr>
            <a:normAutofit lnSpcReduction="10000"/>
          </a:bodyPr>
          <a:lstStyle/>
          <a:p>
            <a:r>
              <a:rPr lang="tr-TR" b="1" dirty="0"/>
              <a:t>HANGİ HASTALAR KALBİN MİKROPLANMASI İÇİN RİSK ALTINDADIR?</a:t>
            </a:r>
            <a:endParaRPr lang="tr-TR" dirty="0"/>
          </a:p>
          <a:p>
            <a:r>
              <a:rPr lang="tr-TR" dirty="0"/>
              <a:t>Daha önce bu hastalığa yakalanıp, tedavi olanlar</a:t>
            </a:r>
          </a:p>
          <a:p>
            <a:r>
              <a:rPr lang="tr-TR" dirty="0"/>
              <a:t>Kalp içinde protez kapak ameliyatı olanlar</a:t>
            </a:r>
          </a:p>
          <a:p>
            <a:r>
              <a:rPr lang="tr-TR" dirty="0"/>
              <a:t>Kalp kapak hastalıkları</a:t>
            </a:r>
          </a:p>
          <a:p>
            <a:r>
              <a:rPr lang="tr-TR" dirty="0"/>
              <a:t>Doğuştan gelen kalp hastalıkları</a:t>
            </a:r>
          </a:p>
          <a:p>
            <a:r>
              <a:rPr lang="tr-TR" dirty="0"/>
              <a:t>Damar içinde yabancı cisim olanlar</a:t>
            </a:r>
          </a:p>
          <a:p>
            <a:r>
              <a:rPr lang="tr-TR" dirty="0"/>
              <a:t>Damardan uyuşturucu alanlar</a:t>
            </a:r>
          </a:p>
          <a:p>
            <a:r>
              <a:rPr lang="tr-TR" dirty="0"/>
              <a:t>Damar içi </a:t>
            </a:r>
            <a:r>
              <a:rPr lang="tr-TR" dirty="0" err="1"/>
              <a:t>kateteri</a:t>
            </a:r>
            <a:r>
              <a:rPr lang="tr-TR" dirty="0"/>
              <a:t> olanlar</a:t>
            </a:r>
          </a:p>
          <a:p>
            <a:r>
              <a:rPr lang="tr-TR" dirty="0"/>
              <a:t>Bağışıklığı baskılanmış olanlar</a:t>
            </a:r>
          </a:p>
          <a:p>
            <a:r>
              <a:rPr lang="tr-TR" b="1" u="sng" dirty="0">
                <a:solidFill>
                  <a:srgbClr val="C00000"/>
                </a:solidFill>
              </a:rPr>
              <a:t>Diş veya diğer organlardan ameliyat olanlar</a:t>
            </a:r>
            <a:r>
              <a:rPr lang="tr-TR" dirty="0"/>
              <a:t> </a:t>
            </a:r>
          </a:p>
          <a:p>
            <a:endParaRPr lang="tr-TR" dirty="0"/>
          </a:p>
        </p:txBody>
      </p:sp>
    </p:spTree>
    <p:extLst>
      <p:ext uri="{BB962C8B-B14F-4D97-AF65-F5344CB8AC3E}">
        <p14:creationId xmlns:p14="http://schemas.microsoft.com/office/powerpoint/2010/main" val="178600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7867"/>
            <a:ext cx="11161240" cy="1150893"/>
          </a:xfrm>
          <a:solidFill>
            <a:srgbClr val="FFC000"/>
          </a:solidFill>
        </p:spPr>
        <p:txBody>
          <a:bodyPr anchor="ctr" anchorCtr="0">
            <a:normAutofit/>
          </a:bodyPr>
          <a:lstStyle/>
          <a:p>
            <a:pPr algn="ctr"/>
            <a:r>
              <a:rPr lang="tr-TR" b="1" dirty="0">
                <a:solidFill>
                  <a:schemeClr val="bg1"/>
                </a:solidFill>
              </a:rPr>
              <a:t>ENDOKARDİT OLAN HASTALARIN </a:t>
            </a:r>
            <a:br>
              <a:rPr lang="tr-TR" b="1" dirty="0">
                <a:solidFill>
                  <a:schemeClr val="bg1"/>
                </a:solidFill>
              </a:rPr>
            </a:br>
            <a:r>
              <a:rPr lang="tr-TR" b="1" dirty="0">
                <a:solidFill>
                  <a:schemeClr val="bg1"/>
                </a:solidFill>
              </a:rPr>
              <a:t>MUAYENESİNDE NELER BULUNUR?</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1484784"/>
            <a:ext cx="11161240" cy="5184576"/>
          </a:xfrm>
        </p:spPr>
        <p:txBody>
          <a:bodyPr>
            <a:normAutofit/>
          </a:bodyPr>
          <a:lstStyle/>
          <a:p>
            <a:r>
              <a:rPr lang="tr-TR" dirty="0"/>
              <a:t>Ateş</a:t>
            </a:r>
          </a:p>
          <a:p>
            <a:r>
              <a:rPr lang="tr-TR" dirty="0"/>
              <a:t>Kalpte üfürüm</a:t>
            </a:r>
          </a:p>
          <a:p>
            <a:r>
              <a:rPr lang="tr-TR" dirty="0"/>
              <a:t>Parmak uçlarında kıymık batmış gibi kanama odakları</a:t>
            </a:r>
          </a:p>
          <a:p>
            <a:r>
              <a:rPr lang="tr-TR" dirty="0"/>
              <a:t>Dalak büyüklüğü </a:t>
            </a:r>
          </a:p>
          <a:p>
            <a:r>
              <a:rPr lang="tr-TR" dirty="0"/>
              <a:t>Kalp yetmezliği</a:t>
            </a:r>
          </a:p>
          <a:p>
            <a:r>
              <a:rPr lang="tr-TR" dirty="0"/>
              <a:t>Felç</a:t>
            </a:r>
          </a:p>
          <a:p>
            <a:r>
              <a:rPr lang="tr-TR" dirty="0" err="1"/>
              <a:t>Osteomiyelit</a:t>
            </a:r>
            <a:endParaRPr lang="tr-TR" dirty="0"/>
          </a:p>
          <a:p>
            <a:r>
              <a:rPr lang="tr-TR" dirty="0" err="1"/>
              <a:t>Abse</a:t>
            </a:r>
            <a:endParaRPr lang="tr-TR" dirty="0"/>
          </a:p>
          <a:p>
            <a:endParaRPr lang="tr-TR" dirty="0"/>
          </a:p>
        </p:txBody>
      </p:sp>
    </p:spTree>
    <p:extLst>
      <p:ext uri="{BB962C8B-B14F-4D97-AF65-F5344CB8AC3E}">
        <p14:creationId xmlns:p14="http://schemas.microsoft.com/office/powerpoint/2010/main" val="194547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7867"/>
            <a:ext cx="11161240" cy="1150893"/>
          </a:xfrm>
          <a:solidFill>
            <a:srgbClr val="FFC000"/>
          </a:solidFill>
        </p:spPr>
        <p:txBody>
          <a:bodyPr anchor="ctr" anchorCtr="0">
            <a:normAutofit/>
          </a:bodyPr>
          <a:lstStyle/>
          <a:p>
            <a:pPr algn="ctr"/>
            <a:r>
              <a:rPr lang="tr-TR" b="1" dirty="0">
                <a:solidFill>
                  <a:schemeClr val="bg1"/>
                </a:solidFill>
              </a:rPr>
              <a:t>ENDOKARDİT OLAN HASTALARIN </a:t>
            </a:r>
            <a:br>
              <a:rPr lang="tr-TR" b="1" dirty="0">
                <a:solidFill>
                  <a:schemeClr val="bg1"/>
                </a:solidFill>
              </a:rPr>
            </a:br>
            <a:r>
              <a:rPr lang="tr-TR" b="1" dirty="0">
                <a:solidFill>
                  <a:schemeClr val="bg1"/>
                </a:solidFill>
              </a:rPr>
              <a:t>MUAYENESİNDE NELER BULUNUR?</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1484784"/>
            <a:ext cx="11161240" cy="5184576"/>
          </a:xfrm>
        </p:spPr>
        <p:txBody>
          <a:bodyPr>
            <a:normAutofit fontScale="92500" lnSpcReduction="10000"/>
          </a:bodyPr>
          <a:lstStyle/>
          <a:p>
            <a:pPr marL="0" indent="0">
              <a:buNone/>
            </a:pPr>
            <a:r>
              <a:rPr lang="tr-TR" b="1" u="sng" dirty="0">
                <a:solidFill>
                  <a:srgbClr val="C00000"/>
                </a:solidFill>
              </a:rPr>
              <a:t>Kan testlerinde: </a:t>
            </a:r>
          </a:p>
          <a:p>
            <a:r>
              <a:rPr lang="tr-TR" dirty="0" err="1"/>
              <a:t>Sedimentasyon</a:t>
            </a:r>
            <a:r>
              <a:rPr lang="tr-TR" dirty="0"/>
              <a:t> yükselir, CRP artar, </a:t>
            </a:r>
            <a:r>
              <a:rPr lang="tr-TR" dirty="0" err="1"/>
              <a:t>prokalsitonin</a:t>
            </a:r>
            <a:r>
              <a:rPr lang="tr-TR" dirty="0"/>
              <a:t> artar, Anemi görülür,</a:t>
            </a:r>
          </a:p>
          <a:p>
            <a:r>
              <a:rPr lang="tr-TR" dirty="0"/>
              <a:t>Kan kültüründe üreme (sıklıkla Streptokok, Stafilokok, </a:t>
            </a:r>
            <a:r>
              <a:rPr lang="tr-TR" dirty="0" err="1"/>
              <a:t>Enterokok</a:t>
            </a:r>
            <a:r>
              <a:rPr lang="tr-TR" dirty="0"/>
              <a:t>) olur (en az 30 dakika ara ile 3 kan kültürü alınır). </a:t>
            </a:r>
          </a:p>
          <a:p>
            <a:r>
              <a:rPr lang="tr-TR" dirty="0"/>
              <a:t>Kan kültürü antibiyotik başlamadan alınır ve kültür almak için hastanın ateşinin yükselmesi beklenmemelidir. </a:t>
            </a:r>
          </a:p>
          <a:p>
            <a:r>
              <a:rPr lang="tr-TR" dirty="0"/>
              <a:t>Hastaların %10 ila 30 unda kan kültüründe üreme saptanmaz. </a:t>
            </a:r>
          </a:p>
          <a:p>
            <a:pPr marL="0" indent="0">
              <a:buNone/>
            </a:pPr>
            <a:r>
              <a:rPr lang="tr-TR" b="1" u="sng" dirty="0">
                <a:solidFill>
                  <a:srgbClr val="C00000"/>
                </a:solidFill>
              </a:rPr>
              <a:t>İdrar tetkikinde </a:t>
            </a:r>
            <a:r>
              <a:rPr lang="tr-TR" dirty="0"/>
              <a:t>kanlı idrar olabilir. </a:t>
            </a:r>
          </a:p>
          <a:p>
            <a:pPr marL="0" indent="0">
              <a:buNone/>
            </a:pPr>
            <a:r>
              <a:rPr lang="tr-TR" b="1" u="sng" dirty="0">
                <a:solidFill>
                  <a:srgbClr val="C00000"/>
                </a:solidFill>
              </a:rPr>
              <a:t>EKG de </a:t>
            </a:r>
            <a:r>
              <a:rPr lang="tr-TR" dirty="0"/>
              <a:t>yeni gelişen iletim bozuklukları</a:t>
            </a:r>
          </a:p>
          <a:p>
            <a:r>
              <a:rPr lang="tr-TR" dirty="0"/>
              <a:t>Ekokardiyografi esas tanı koyma tetkikidir. Kalp içinde ve kalp kapaklarında vejetasyon denen içi mikrop dolu, üzüm salkımı gibi yapılar görülür.   </a:t>
            </a:r>
          </a:p>
        </p:txBody>
      </p:sp>
    </p:spTree>
    <p:extLst>
      <p:ext uri="{BB962C8B-B14F-4D97-AF65-F5344CB8AC3E}">
        <p14:creationId xmlns:p14="http://schemas.microsoft.com/office/powerpoint/2010/main" val="30083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7867"/>
            <a:ext cx="11161240" cy="1150893"/>
          </a:xfrm>
          <a:solidFill>
            <a:srgbClr val="FFC000"/>
          </a:solidFill>
        </p:spPr>
        <p:txBody>
          <a:bodyPr anchor="ctr" anchorCtr="0">
            <a:normAutofit/>
          </a:bodyPr>
          <a:lstStyle/>
          <a:p>
            <a:pPr algn="ctr"/>
            <a:r>
              <a:rPr lang="tr-TR" b="1" dirty="0">
                <a:solidFill>
                  <a:schemeClr val="bg1"/>
                </a:solidFill>
              </a:rPr>
              <a:t>ENDOKARDİT TEDAVİ EDİLMEZSE NE OLUR?</a:t>
            </a:r>
            <a:endParaRPr lang="tr-TR" dirty="0">
              <a:solidFill>
                <a:schemeClr val="bg1"/>
              </a:solidFill>
            </a:endParaRP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1628800"/>
            <a:ext cx="11161240" cy="5040560"/>
          </a:xfrm>
        </p:spPr>
        <p:txBody>
          <a:bodyPr>
            <a:normAutofit/>
          </a:bodyPr>
          <a:lstStyle/>
          <a:p>
            <a:r>
              <a:rPr lang="tr-TR" dirty="0"/>
              <a:t>Hastaların dörtte birinde </a:t>
            </a:r>
            <a:r>
              <a:rPr lang="tr-TR" dirty="0" err="1"/>
              <a:t>emboli</a:t>
            </a:r>
            <a:r>
              <a:rPr lang="tr-TR" dirty="0"/>
              <a:t> yani kan damarları içinde pıhtılar olur. </a:t>
            </a:r>
          </a:p>
          <a:p>
            <a:r>
              <a:rPr lang="tr-TR" dirty="0"/>
              <a:t>En çok </a:t>
            </a:r>
            <a:r>
              <a:rPr lang="tr-TR" dirty="0" err="1"/>
              <a:t>emboli</a:t>
            </a:r>
            <a:r>
              <a:rPr lang="tr-TR" dirty="0"/>
              <a:t> beyine gider ve hasta felç olur. </a:t>
            </a:r>
          </a:p>
          <a:p>
            <a:r>
              <a:rPr lang="tr-TR" dirty="0"/>
              <a:t>Ayrıca dalağa, böbreğe, kol veya bacağa, bağırsaklara da </a:t>
            </a:r>
            <a:r>
              <a:rPr lang="tr-TR" dirty="0" err="1"/>
              <a:t>emboli</a:t>
            </a:r>
            <a:r>
              <a:rPr lang="tr-TR" dirty="0"/>
              <a:t> gidebilir.</a:t>
            </a:r>
          </a:p>
          <a:p>
            <a:r>
              <a:rPr lang="tr-TR" dirty="0" err="1"/>
              <a:t>Endokardit</a:t>
            </a:r>
            <a:r>
              <a:rPr lang="tr-TR" dirty="0"/>
              <a:t> hastasının hastane içinde bile ölüm riski %20 </a:t>
            </a:r>
            <a:r>
              <a:rPr lang="tr-TR" dirty="0" err="1"/>
              <a:t>dir</a:t>
            </a:r>
            <a:r>
              <a:rPr lang="tr-TR" dirty="0"/>
              <a:t>.</a:t>
            </a:r>
          </a:p>
          <a:p>
            <a:r>
              <a:rPr lang="tr-TR" dirty="0"/>
              <a:t>Hasta taburcu bile olsa hastaların %2-6sında hastalık </a:t>
            </a:r>
            <a:r>
              <a:rPr lang="tr-TR" dirty="0" err="1"/>
              <a:t>nüks</a:t>
            </a:r>
            <a:r>
              <a:rPr lang="tr-TR" dirty="0"/>
              <a:t> eder. </a:t>
            </a:r>
          </a:p>
          <a:p>
            <a:r>
              <a:rPr lang="tr-TR" dirty="0"/>
              <a:t>Bu nedenle hastalar sürekli eko çekimi ile kontrol altında tutulmalıdır.</a:t>
            </a:r>
          </a:p>
        </p:txBody>
      </p:sp>
    </p:spTree>
    <p:extLst>
      <p:ext uri="{BB962C8B-B14F-4D97-AF65-F5344CB8AC3E}">
        <p14:creationId xmlns:p14="http://schemas.microsoft.com/office/powerpoint/2010/main" val="71751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HİPERTANSİYON VAKALARINDA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fontScale="77500" lnSpcReduction="20000"/>
          </a:bodyPr>
          <a:lstStyle/>
          <a:p>
            <a:pPr marL="0" indent="0">
              <a:buNone/>
            </a:pPr>
            <a:endParaRPr lang="tr-TR" sz="1000" b="1" u="sng" dirty="0">
              <a:solidFill>
                <a:srgbClr val="C00000"/>
              </a:solidFill>
            </a:endParaRPr>
          </a:p>
          <a:p>
            <a:pPr algn="just">
              <a:lnSpc>
                <a:spcPct val="120000"/>
              </a:lnSpc>
            </a:pPr>
            <a:r>
              <a:rPr lang="tr-TR" b="1" dirty="0" err="1">
                <a:solidFill>
                  <a:schemeClr val="bg1"/>
                </a:solidFill>
              </a:rPr>
              <a:t>Subakut</a:t>
            </a:r>
            <a:r>
              <a:rPr lang="tr-TR" b="1" dirty="0">
                <a:solidFill>
                  <a:schemeClr val="bg1"/>
                </a:solidFill>
              </a:rPr>
              <a:t> </a:t>
            </a:r>
            <a:r>
              <a:rPr lang="tr-TR" b="1" dirty="0" err="1">
                <a:solidFill>
                  <a:schemeClr val="bg1"/>
                </a:solidFill>
              </a:rPr>
              <a:t>infektif</a:t>
            </a:r>
            <a:r>
              <a:rPr lang="tr-TR" b="1" dirty="0">
                <a:solidFill>
                  <a:schemeClr val="bg1"/>
                </a:solidFill>
              </a:rPr>
              <a:t> </a:t>
            </a:r>
            <a:r>
              <a:rPr lang="tr-TR" b="1" dirty="0" err="1">
                <a:solidFill>
                  <a:schemeClr val="bg1"/>
                </a:solidFill>
              </a:rPr>
              <a:t>endokardite</a:t>
            </a:r>
            <a:r>
              <a:rPr lang="tr-TR" b="1" dirty="0">
                <a:solidFill>
                  <a:schemeClr val="bg1"/>
                </a:solidFill>
              </a:rPr>
              <a:t> yol açan geçici </a:t>
            </a:r>
            <a:r>
              <a:rPr lang="tr-TR" b="1" dirty="0" err="1">
                <a:solidFill>
                  <a:schemeClr val="bg1"/>
                </a:solidFill>
              </a:rPr>
              <a:t>bakteriyeminin</a:t>
            </a:r>
            <a:r>
              <a:rPr lang="tr-TR" b="1" dirty="0">
                <a:solidFill>
                  <a:schemeClr val="bg1"/>
                </a:solidFill>
              </a:rPr>
              <a:t> en başta gelen </a:t>
            </a:r>
            <a:r>
              <a:rPr lang="tr-TR" b="1" dirty="0" err="1">
                <a:solidFill>
                  <a:schemeClr val="bg1"/>
                </a:solidFill>
              </a:rPr>
              <a:t>sebebleri</a:t>
            </a:r>
            <a:r>
              <a:rPr lang="tr-TR" b="1" dirty="0">
                <a:solidFill>
                  <a:schemeClr val="bg1"/>
                </a:solidFill>
              </a:rPr>
              <a:t> arasında diş tedavileri gelir.</a:t>
            </a:r>
          </a:p>
          <a:p>
            <a:pPr algn="just">
              <a:lnSpc>
                <a:spcPct val="120000"/>
              </a:lnSpc>
            </a:pPr>
            <a:r>
              <a:rPr lang="tr-TR" b="1" dirty="0">
                <a:solidFill>
                  <a:schemeClr val="bg1"/>
                </a:solidFill>
              </a:rPr>
              <a:t>Ağız florasındaki alfa </a:t>
            </a:r>
            <a:r>
              <a:rPr lang="tr-TR" b="1" dirty="0" err="1">
                <a:solidFill>
                  <a:schemeClr val="bg1"/>
                </a:solidFill>
              </a:rPr>
              <a:t>hemolitik</a:t>
            </a:r>
            <a:r>
              <a:rPr lang="tr-TR" b="1" dirty="0">
                <a:solidFill>
                  <a:schemeClr val="bg1"/>
                </a:solidFill>
              </a:rPr>
              <a:t> streptokoklar (</a:t>
            </a:r>
            <a:r>
              <a:rPr lang="tr-TR" b="1" dirty="0" err="1">
                <a:solidFill>
                  <a:schemeClr val="bg1"/>
                </a:solidFill>
              </a:rPr>
              <a:t>s.mutans</a:t>
            </a:r>
            <a:r>
              <a:rPr lang="tr-TR" b="1" dirty="0">
                <a:solidFill>
                  <a:schemeClr val="bg1"/>
                </a:solidFill>
              </a:rPr>
              <a:t>, </a:t>
            </a:r>
            <a:r>
              <a:rPr lang="tr-TR" b="1" dirty="0" err="1">
                <a:solidFill>
                  <a:schemeClr val="bg1"/>
                </a:solidFill>
              </a:rPr>
              <a:t>s.viridans</a:t>
            </a:r>
            <a:r>
              <a:rPr lang="tr-TR" b="1" dirty="0">
                <a:solidFill>
                  <a:schemeClr val="bg1"/>
                </a:solidFill>
              </a:rPr>
              <a:t>, </a:t>
            </a:r>
            <a:r>
              <a:rPr lang="tr-TR" b="1" dirty="0" err="1">
                <a:solidFill>
                  <a:schemeClr val="bg1"/>
                </a:solidFill>
              </a:rPr>
              <a:t>salivarius</a:t>
            </a:r>
            <a:r>
              <a:rPr lang="tr-TR" b="1" dirty="0">
                <a:solidFill>
                  <a:schemeClr val="bg1"/>
                </a:solidFill>
              </a:rPr>
              <a:t> </a:t>
            </a:r>
            <a:r>
              <a:rPr lang="tr-TR" b="1" dirty="0" err="1">
                <a:solidFill>
                  <a:schemeClr val="bg1"/>
                </a:solidFill>
              </a:rPr>
              <a:t>vs</a:t>
            </a:r>
            <a:r>
              <a:rPr lang="tr-TR" b="1" dirty="0">
                <a:solidFill>
                  <a:schemeClr val="bg1"/>
                </a:solidFill>
              </a:rPr>
              <a:t>), </a:t>
            </a:r>
            <a:r>
              <a:rPr lang="tr-TR" b="1" dirty="0" err="1">
                <a:solidFill>
                  <a:schemeClr val="bg1"/>
                </a:solidFill>
              </a:rPr>
              <a:t>enterokoklar</a:t>
            </a:r>
            <a:r>
              <a:rPr lang="tr-TR" b="1" dirty="0">
                <a:solidFill>
                  <a:schemeClr val="bg1"/>
                </a:solidFill>
              </a:rPr>
              <a:t> (</a:t>
            </a:r>
            <a:r>
              <a:rPr lang="tr-TR" b="1" dirty="0" err="1">
                <a:solidFill>
                  <a:schemeClr val="bg1"/>
                </a:solidFill>
              </a:rPr>
              <a:t>s.faecalis</a:t>
            </a:r>
            <a:r>
              <a:rPr lang="tr-TR" b="1" dirty="0">
                <a:solidFill>
                  <a:schemeClr val="bg1"/>
                </a:solidFill>
              </a:rPr>
              <a:t>, </a:t>
            </a:r>
            <a:r>
              <a:rPr lang="tr-TR" b="1" dirty="0" err="1">
                <a:solidFill>
                  <a:schemeClr val="bg1"/>
                </a:solidFill>
              </a:rPr>
              <a:t>s.bovis</a:t>
            </a:r>
            <a:r>
              <a:rPr lang="tr-TR" b="1" dirty="0">
                <a:solidFill>
                  <a:schemeClr val="bg1"/>
                </a:solidFill>
              </a:rPr>
              <a:t>), </a:t>
            </a:r>
            <a:r>
              <a:rPr lang="tr-TR" b="1" dirty="0" err="1">
                <a:solidFill>
                  <a:schemeClr val="bg1"/>
                </a:solidFill>
              </a:rPr>
              <a:t>pnömokoklar</a:t>
            </a:r>
            <a:r>
              <a:rPr lang="tr-TR" b="1" dirty="0">
                <a:solidFill>
                  <a:schemeClr val="bg1"/>
                </a:solidFill>
              </a:rPr>
              <a:t>, stafilokoklar, A grubu streptokokların çeşitli yollardan(diş fırçalama, diş çekimi, </a:t>
            </a:r>
            <a:r>
              <a:rPr lang="tr-TR" b="1" dirty="0" err="1">
                <a:solidFill>
                  <a:schemeClr val="bg1"/>
                </a:solidFill>
              </a:rPr>
              <a:t>periodontal-endodontik</a:t>
            </a:r>
            <a:r>
              <a:rPr lang="tr-TR" b="1" dirty="0">
                <a:solidFill>
                  <a:schemeClr val="bg1"/>
                </a:solidFill>
              </a:rPr>
              <a:t> tedavi </a:t>
            </a:r>
            <a:r>
              <a:rPr lang="tr-TR" b="1" dirty="0" err="1">
                <a:solidFill>
                  <a:schemeClr val="bg1"/>
                </a:solidFill>
              </a:rPr>
              <a:t>vs</a:t>
            </a:r>
            <a:r>
              <a:rPr lang="tr-TR" b="1" dirty="0">
                <a:solidFill>
                  <a:schemeClr val="bg1"/>
                </a:solidFill>
              </a:rPr>
              <a:t>) kana karışması sonrası </a:t>
            </a:r>
            <a:r>
              <a:rPr lang="tr-TR" b="1" dirty="0" err="1">
                <a:solidFill>
                  <a:schemeClr val="bg1"/>
                </a:solidFill>
              </a:rPr>
              <a:t>endokardit</a:t>
            </a:r>
            <a:r>
              <a:rPr lang="tr-TR" b="1" dirty="0">
                <a:solidFill>
                  <a:schemeClr val="bg1"/>
                </a:solidFill>
              </a:rPr>
              <a:t> gelişebilir.</a:t>
            </a:r>
          </a:p>
          <a:p>
            <a:pPr algn="just">
              <a:lnSpc>
                <a:spcPct val="120000"/>
              </a:lnSpc>
            </a:pPr>
            <a:r>
              <a:rPr lang="tr-TR" b="1" dirty="0">
                <a:solidFill>
                  <a:schemeClr val="bg1"/>
                </a:solidFill>
              </a:rPr>
              <a:t>Bu yüzden </a:t>
            </a:r>
            <a:r>
              <a:rPr lang="tr-TR" b="1" dirty="0" err="1">
                <a:solidFill>
                  <a:schemeClr val="bg1"/>
                </a:solidFill>
              </a:rPr>
              <a:t>endokardit</a:t>
            </a:r>
            <a:r>
              <a:rPr lang="tr-TR" b="1" dirty="0">
                <a:solidFill>
                  <a:schemeClr val="bg1"/>
                </a:solidFill>
              </a:rPr>
              <a:t> geçirmiş veya potansiyel vakalarda konsültasyon ve  antibiyotik </a:t>
            </a:r>
            <a:r>
              <a:rPr lang="tr-TR" b="1" dirty="0" err="1">
                <a:solidFill>
                  <a:schemeClr val="bg1"/>
                </a:solidFill>
              </a:rPr>
              <a:t>profilaksisi</a:t>
            </a:r>
            <a:r>
              <a:rPr lang="tr-TR" b="1" dirty="0">
                <a:solidFill>
                  <a:schemeClr val="bg1"/>
                </a:solidFill>
              </a:rPr>
              <a:t> gereklidir.</a:t>
            </a:r>
          </a:p>
          <a:p>
            <a:pPr algn="just">
              <a:lnSpc>
                <a:spcPct val="120000"/>
              </a:lnSpc>
            </a:pPr>
            <a:r>
              <a:rPr lang="tr-TR" b="1" dirty="0">
                <a:solidFill>
                  <a:schemeClr val="bg1"/>
                </a:solidFill>
              </a:rPr>
              <a:t>Tedavi öncesi oral hijyenin düzeltilmesi,</a:t>
            </a:r>
          </a:p>
          <a:p>
            <a:pPr algn="just">
              <a:lnSpc>
                <a:spcPct val="120000"/>
              </a:lnSpc>
            </a:pPr>
            <a:r>
              <a:rPr lang="tr-TR" b="1" dirty="0">
                <a:solidFill>
                  <a:schemeClr val="bg1"/>
                </a:solidFill>
              </a:rPr>
              <a:t>Dişeti ve </a:t>
            </a:r>
            <a:r>
              <a:rPr lang="tr-TR" b="1" dirty="0" err="1">
                <a:solidFill>
                  <a:schemeClr val="bg1"/>
                </a:solidFill>
              </a:rPr>
              <a:t>periodontal</a:t>
            </a:r>
            <a:r>
              <a:rPr lang="tr-TR" b="1" dirty="0">
                <a:solidFill>
                  <a:schemeClr val="bg1"/>
                </a:solidFill>
              </a:rPr>
              <a:t> tedavi öncesi ağız antiseptikleri kullandırılmalı,</a:t>
            </a:r>
          </a:p>
          <a:p>
            <a:pPr algn="just">
              <a:lnSpc>
                <a:spcPct val="120000"/>
              </a:lnSpc>
            </a:pPr>
            <a:r>
              <a:rPr lang="tr-TR" b="1" dirty="0">
                <a:solidFill>
                  <a:schemeClr val="bg1"/>
                </a:solidFill>
              </a:rPr>
              <a:t>Travmalardan kaçınılmalı( akut travmalar veya tedaviye bağlı travmalarda)</a:t>
            </a:r>
          </a:p>
          <a:p>
            <a:pPr algn="just">
              <a:lnSpc>
                <a:spcPct val="120000"/>
              </a:lnSpc>
            </a:pPr>
            <a:r>
              <a:rPr lang="tr-TR" b="1" dirty="0">
                <a:solidFill>
                  <a:schemeClr val="bg1"/>
                </a:solidFill>
              </a:rPr>
              <a:t>Diş çekimlerinden ziyade </a:t>
            </a:r>
            <a:r>
              <a:rPr lang="tr-TR" b="1" dirty="0" err="1">
                <a:solidFill>
                  <a:schemeClr val="bg1"/>
                </a:solidFill>
              </a:rPr>
              <a:t>endodontik</a:t>
            </a:r>
            <a:r>
              <a:rPr lang="tr-TR" b="1" dirty="0">
                <a:solidFill>
                  <a:schemeClr val="bg1"/>
                </a:solidFill>
              </a:rPr>
              <a:t> tedaviler tercih edilmeli</a:t>
            </a:r>
          </a:p>
        </p:txBody>
      </p:sp>
    </p:spTree>
    <p:extLst>
      <p:ext uri="{BB962C8B-B14F-4D97-AF65-F5344CB8AC3E}">
        <p14:creationId xmlns:p14="http://schemas.microsoft.com/office/powerpoint/2010/main" val="239911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6633"/>
            <a:ext cx="11161240" cy="504056"/>
          </a:xfrm>
          <a:solidFill>
            <a:srgbClr val="FFC000"/>
          </a:solidFill>
        </p:spPr>
        <p:txBody>
          <a:bodyPr anchor="ctr" anchorCtr="0">
            <a:normAutofit fontScale="90000"/>
          </a:bodyPr>
          <a:lstStyle/>
          <a:p>
            <a:pPr algn="ctr"/>
            <a:r>
              <a:rPr lang="tr-TR" b="1" dirty="0">
                <a:solidFill>
                  <a:schemeClr val="bg1"/>
                </a:solidFill>
              </a:rPr>
              <a:t>Kanın yapısı ve görevleri nelerdir?</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692696"/>
            <a:ext cx="6552729" cy="6033182"/>
          </a:xfrm>
        </p:spPr>
        <p:txBody>
          <a:bodyPr>
            <a:noAutofit/>
          </a:bodyPr>
          <a:lstStyle/>
          <a:p>
            <a:pPr algn="just">
              <a:lnSpc>
                <a:spcPct val="120000"/>
              </a:lnSpc>
            </a:pPr>
            <a:r>
              <a:rPr lang="tr-TR" sz="2000" b="1" dirty="0"/>
              <a:t>Bir erişkinin vücudunda bulunan kanın hacmi yaklaşık </a:t>
            </a:r>
          </a:p>
          <a:p>
            <a:pPr marL="0" indent="0" algn="just">
              <a:lnSpc>
                <a:spcPct val="120000"/>
              </a:lnSpc>
              <a:buNone/>
            </a:pPr>
            <a:r>
              <a:rPr lang="tr-TR" sz="2000" b="1" dirty="0"/>
              <a:t>     4–5 litre civarındadır. </a:t>
            </a:r>
          </a:p>
          <a:p>
            <a:pPr algn="just">
              <a:lnSpc>
                <a:spcPct val="120000"/>
              </a:lnSpc>
            </a:pPr>
            <a:r>
              <a:rPr lang="tr-TR" sz="2000" b="1" u="sng" dirty="0">
                <a:solidFill>
                  <a:srgbClr val="C00000"/>
                </a:solidFill>
              </a:rPr>
              <a:t>Kanın yapısında; </a:t>
            </a:r>
          </a:p>
          <a:p>
            <a:pPr marL="615950" indent="-342900" algn="just">
              <a:lnSpc>
                <a:spcPct val="120000"/>
              </a:lnSpc>
              <a:buAutoNum type="alphaLcParenR"/>
            </a:pPr>
            <a:r>
              <a:rPr lang="tr-TR" sz="2000" b="1" dirty="0"/>
              <a:t> Kemik iliğindeki kök hücreler tarafından sürekli üretilen ve sayıları sabit kalan   hücreler</a:t>
            </a:r>
          </a:p>
          <a:p>
            <a:pPr marL="0" indent="0">
              <a:buNone/>
            </a:pPr>
            <a:r>
              <a:rPr lang="tr-TR" sz="2000" b="1" dirty="0"/>
              <a:t>            - Kırmızı hücre (eritrosit)</a:t>
            </a:r>
          </a:p>
          <a:p>
            <a:pPr marL="0" indent="0">
              <a:buNone/>
            </a:pPr>
            <a:r>
              <a:rPr lang="tr-TR" sz="2000" b="1" dirty="0"/>
              <a:t>            - Beyaz küre (beyaz kan hücresi, lökosit) ; </a:t>
            </a:r>
          </a:p>
          <a:p>
            <a:pPr marL="0" indent="0">
              <a:buNone/>
            </a:pPr>
            <a:r>
              <a:rPr lang="tr-TR" sz="2000" b="1" dirty="0"/>
              <a:t>            - Kan pulcuğu (</a:t>
            </a:r>
            <a:r>
              <a:rPr lang="tr-TR" sz="2000" b="1" dirty="0" err="1"/>
              <a:t>trombosit</a:t>
            </a:r>
            <a:r>
              <a:rPr lang="tr-TR" sz="2000" b="1" dirty="0"/>
              <a:t>) ; </a:t>
            </a:r>
          </a:p>
          <a:p>
            <a:pPr marL="0" indent="0">
              <a:buNone/>
            </a:pPr>
            <a:r>
              <a:rPr lang="tr-TR" sz="2000" b="1" dirty="0">
                <a:solidFill>
                  <a:schemeClr val="accent1"/>
                </a:solidFill>
              </a:rPr>
              <a:t>    b)   </a:t>
            </a:r>
            <a:r>
              <a:rPr lang="tr-TR" sz="2000" b="1" dirty="0"/>
              <a:t>Kan sıvısı (gıda maddeleri, protein su,</a:t>
            </a:r>
          </a:p>
          <a:p>
            <a:pPr marL="0" indent="0">
              <a:buNone/>
            </a:pPr>
            <a:r>
              <a:rPr lang="tr-TR" sz="2000" b="1" dirty="0"/>
              <a:t>           madensel tuzlar ve bağışıklık elemanları</a:t>
            </a:r>
          </a:p>
          <a:p>
            <a:pPr marL="0" indent="0">
              <a:buNone/>
            </a:pPr>
            <a:r>
              <a:rPr lang="tr-TR" sz="2000" b="1" dirty="0"/>
              <a:t>           bulunur). </a:t>
            </a:r>
          </a:p>
        </p:txBody>
      </p:sp>
      <p:pic>
        <p:nvPicPr>
          <p:cNvPr id="4" name="Picture 6" descr="İlgili resim">
            <a:extLst>
              <a:ext uri="{FF2B5EF4-FFF2-40B4-BE49-F238E27FC236}">
                <a16:creationId xmlns:a16="http://schemas.microsoft.com/office/drawing/2014/main" xmlns="" id="{6F0F2A38-50C6-46F6-A717-30EE627A51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868"/>
          <a:stretch/>
        </p:blipFill>
        <p:spPr bwMode="auto">
          <a:xfrm>
            <a:off x="7606580" y="692696"/>
            <a:ext cx="4455909" cy="28544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lgili resim">
            <a:extLst>
              <a:ext uri="{FF2B5EF4-FFF2-40B4-BE49-F238E27FC236}">
                <a16:creationId xmlns:a16="http://schemas.microsoft.com/office/drawing/2014/main" xmlns="" id="{6D78C588-2B51-4C8D-A6BB-564F69AC5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619163"/>
            <a:ext cx="4464497" cy="3106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80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6633"/>
            <a:ext cx="11161240" cy="504056"/>
          </a:xfrm>
          <a:solidFill>
            <a:srgbClr val="FFC000"/>
          </a:solidFill>
        </p:spPr>
        <p:txBody>
          <a:bodyPr anchor="ctr" anchorCtr="0">
            <a:normAutofit fontScale="90000"/>
          </a:bodyPr>
          <a:lstStyle/>
          <a:p>
            <a:pPr algn="ctr"/>
            <a:r>
              <a:rPr lang="tr-TR" b="1" dirty="0">
                <a:solidFill>
                  <a:schemeClr val="bg1"/>
                </a:solidFill>
              </a:rPr>
              <a:t>Hematolojik hastalıklar (kan hastalıkları) nelerdir?</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692696"/>
            <a:ext cx="11161240" cy="5976664"/>
          </a:xfrm>
        </p:spPr>
        <p:txBody>
          <a:bodyPr>
            <a:noAutofit/>
          </a:bodyPr>
          <a:lstStyle/>
          <a:p>
            <a:pPr algn="just">
              <a:lnSpc>
                <a:spcPct val="120000"/>
              </a:lnSpc>
            </a:pPr>
            <a:r>
              <a:rPr lang="tr-TR" sz="1700" b="1" dirty="0"/>
              <a:t>Bir erişkinin vücudunda bulunan kanın hacmi yaklaşık 4–5 litre civarındadır. </a:t>
            </a:r>
          </a:p>
          <a:p>
            <a:pPr algn="just">
              <a:lnSpc>
                <a:spcPct val="120000"/>
              </a:lnSpc>
            </a:pPr>
            <a:r>
              <a:rPr lang="tr-TR" sz="1700" b="1" dirty="0"/>
              <a:t>Kanın yapısındaki hücreler kemik iliğindeki kök hücreler tarafından sürekli üretilen ve sayıları sabit kalan bu hücreler ile aşağıdaki görevleri yaparlar</a:t>
            </a:r>
          </a:p>
          <a:p>
            <a:pPr marL="0" indent="0" algn="just">
              <a:lnSpc>
                <a:spcPct val="120000"/>
              </a:lnSpc>
              <a:buNone/>
            </a:pPr>
            <a:r>
              <a:rPr lang="tr-TR" sz="1700" b="1" u="sng" dirty="0">
                <a:solidFill>
                  <a:srgbClr val="C00000"/>
                </a:solidFill>
              </a:rPr>
              <a:t>Kanın hücreleri ve görevleri; </a:t>
            </a:r>
            <a:endParaRPr lang="tr-TR" sz="1700" b="1" dirty="0"/>
          </a:p>
          <a:p>
            <a:pPr marL="303213" indent="-303213" algn="just">
              <a:lnSpc>
                <a:spcPct val="120000"/>
              </a:lnSpc>
              <a:buAutoNum type="alphaLcParenR"/>
            </a:pPr>
            <a:r>
              <a:rPr lang="tr-TR" sz="1700" b="1" dirty="0"/>
              <a:t>Organlara beslenmeleri ve kendi kendilerini yenilemeleri için gerekli olan maddeleri hemoglobin molekülleri ile taşıyan(oksijen ve karbondioksit transferi) </a:t>
            </a:r>
            <a:r>
              <a:rPr lang="tr-TR" sz="1700" b="1" dirty="0">
                <a:solidFill>
                  <a:srgbClr val="C00000"/>
                </a:solidFill>
              </a:rPr>
              <a:t>kırmızı kan hücreleri(eritrositler)</a:t>
            </a:r>
          </a:p>
          <a:p>
            <a:pPr marL="303213" indent="-303213" algn="just">
              <a:lnSpc>
                <a:spcPct val="120000"/>
              </a:lnSpc>
              <a:buAutoNum type="alphaLcParenR"/>
            </a:pPr>
            <a:r>
              <a:rPr lang="tr-TR" sz="1700" b="1" dirty="0"/>
              <a:t>Yine kan mineraller, besin faktörleri, hormonlar, organlardaki hücrelerin çoğalmaları ve kendilerini yenilemeleri için gerekli olan proteinler, proteinler, organların çalışmaları neticesinde oluşan </a:t>
            </a:r>
            <a:r>
              <a:rPr lang="tr-TR" sz="1700" b="1" dirty="0" err="1"/>
              <a:t>toksik</a:t>
            </a:r>
            <a:r>
              <a:rPr lang="tr-TR" sz="1700" b="1" dirty="0"/>
              <a:t> maddeler ve hücreler içerir.</a:t>
            </a:r>
          </a:p>
          <a:p>
            <a:pPr marL="303213" indent="-303213" algn="just">
              <a:lnSpc>
                <a:spcPct val="120000"/>
              </a:lnSpc>
              <a:buAutoNum type="alphaLcParenR"/>
            </a:pPr>
            <a:r>
              <a:rPr lang="tr-TR" sz="1700" b="1" dirty="0"/>
              <a:t>Vücuda giren yabancı madde ve mikropları temizleyen, vücutta oluşan zararlı maddeleri atılmak üzere akciğer ve böbrek gibi organlara ulaştıran bir sıvıdır.</a:t>
            </a:r>
          </a:p>
          <a:p>
            <a:pPr marL="303213" indent="-303213" algn="just">
              <a:lnSpc>
                <a:spcPct val="120000"/>
              </a:lnSpc>
              <a:buAutoNum type="alphaLcParenR"/>
            </a:pPr>
            <a:r>
              <a:rPr lang="tr-TR" sz="1700" b="1" dirty="0"/>
              <a:t>Lenf bezleri, timüs bezi ve dalak vücudun mikroplara ve zararlı etkenlere karşı korunmasında kanın beyaz hücreleri ile birlikte işbirliği halinde çalışırlar (bağışıklık sistemi). Lenf bezleri lenfosit adı verilen bir çeşit </a:t>
            </a:r>
            <a:r>
              <a:rPr lang="tr-TR" sz="1700" b="1" dirty="0">
                <a:solidFill>
                  <a:srgbClr val="C00000"/>
                </a:solidFill>
              </a:rPr>
              <a:t>beyaz  kan hücrelerinin(lökositler)</a:t>
            </a:r>
            <a:r>
              <a:rPr lang="tr-TR" sz="1700" b="1" dirty="0"/>
              <a:t> mikroplarla savaşı öğrenmek üzere yetiştirildikleri küçük organlardır. Timüs bezinin de benzer bir görevi vardır.</a:t>
            </a:r>
          </a:p>
          <a:p>
            <a:pPr marL="303213" indent="-303213" algn="just">
              <a:lnSpc>
                <a:spcPct val="120000"/>
              </a:lnSpc>
              <a:buAutoNum type="alphaLcParenR"/>
            </a:pPr>
            <a:r>
              <a:rPr lang="tr-TR" sz="1700" b="1" dirty="0"/>
              <a:t>Normal şartlar altında sıvı halde kalmasını, yaralanma halinde ise pıhtı oluşmasını  sağlama(</a:t>
            </a:r>
            <a:r>
              <a:rPr lang="tr-TR" sz="1700" b="1" dirty="0" err="1">
                <a:solidFill>
                  <a:srgbClr val="C00000"/>
                </a:solidFill>
              </a:rPr>
              <a:t>trombositler</a:t>
            </a:r>
            <a:r>
              <a:rPr lang="tr-TR" sz="1700" b="1" dirty="0"/>
              <a:t>)</a:t>
            </a:r>
            <a:endParaRPr lang="tr-TR" sz="1700" b="1" dirty="0">
              <a:solidFill>
                <a:schemeClr val="accent1"/>
              </a:solidFill>
            </a:endParaRPr>
          </a:p>
        </p:txBody>
      </p:sp>
    </p:spTree>
    <p:extLst>
      <p:ext uri="{BB962C8B-B14F-4D97-AF65-F5344CB8AC3E}">
        <p14:creationId xmlns:p14="http://schemas.microsoft.com/office/powerpoint/2010/main" val="300700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a:extLst>
              <a:ext uri="{FF2B5EF4-FFF2-40B4-BE49-F238E27FC236}">
                <a16:creationId xmlns:a16="http://schemas.microsoft.com/office/drawing/2014/main" xmlns="" id="{E195245C-20BB-47D9-A2B3-C847F0B96CD6}"/>
              </a:ext>
            </a:extLst>
          </p:cNvPr>
          <p:cNvSpPr>
            <a:spLocks noGrp="1"/>
          </p:cNvSpPr>
          <p:nvPr>
            <p:ph sz="half" idx="1"/>
          </p:nvPr>
        </p:nvSpPr>
        <p:spPr>
          <a:xfrm>
            <a:off x="125957" y="980728"/>
            <a:ext cx="5472609" cy="5709516"/>
          </a:xfrm>
        </p:spPr>
        <p:txBody>
          <a:bodyPr>
            <a:normAutofit fontScale="92500" lnSpcReduction="20000"/>
          </a:bodyPr>
          <a:lstStyle/>
          <a:p>
            <a:r>
              <a:rPr lang="tr-TR" b="1" u="sng" dirty="0">
                <a:solidFill>
                  <a:srgbClr val="C00000"/>
                </a:solidFill>
              </a:rPr>
              <a:t>Eritrositler (Alyuvarlar)</a:t>
            </a:r>
          </a:p>
          <a:p>
            <a:pPr lvl="1"/>
            <a:r>
              <a:rPr lang="tr-TR" b="1" dirty="0"/>
              <a:t>Anemiler</a:t>
            </a:r>
          </a:p>
          <a:p>
            <a:pPr lvl="1"/>
            <a:r>
              <a:rPr lang="tr-TR" b="1" dirty="0" err="1"/>
              <a:t>Hemoglobinopatiler</a:t>
            </a:r>
            <a:endParaRPr lang="tr-TR" b="1" dirty="0"/>
          </a:p>
          <a:p>
            <a:pPr lvl="1"/>
            <a:endParaRPr lang="tr-TR" b="1" dirty="0"/>
          </a:p>
          <a:p>
            <a:pPr lvl="1"/>
            <a:endParaRPr lang="tr-TR" b="1" dirty="0"/>
          </a:p>
          <a:p>
            <a:pPr lvl="1"/>
            <a:endParaRPr lang="tr-TR" b="1" dirty="0"/>
          </a:p>
          <a:p>
            <a:pPr lvl="1"/>
            <a:endParaRPr lang="tr-TR" b="1" dirty="0"/>
          </a:p>
          <a:p>
            <a:pPr lvl="1"/>
            <a:endParaRPr lang="tr-TR" b="1" dirty="0"/>
          </a:p>
          <a:p>
            <a:r>
              <a:rPr lang="tr-TR" b="1" u="sng" dirty="0" err="1">
                <a:solidFill>
                  <a:srgbClr val="C00000"/>
                </a:solidFill>
              </a:rPr>
              <a:t>Trombositler</a:t>
            </a:r>
            <a:r>
              <a:rPr lang="tr-TR" b="1" u="sng" dirty="0">
                <a:solidFill>
                  <a:srgbClr val="C00000"/>
                </a:solidFill>
              </a:rPr>
              <a:t> ve </a:t>
            </a:r>
            <a:r>
              <a:rPr lang="tr-TR" b="1" u="sng" dirty="0" err="1">
                <a:solidFill>
                  <a:srgbClr val="C00000"/>
                </a:solidFill>
              </a:rPr>
              <a:t>koagülasyon</a:t>
            </a:r>
            <a:r>
              <a:rPr lang="tr-TR" b="1" u="sng" dirty="0">
                <a:solidFill>
                  <a:srgbClr val="C00000"/>
                </a:solidFill>
              </a:rPr>
              <a:t> (pıhtılaşma)</a:t>
            </a:r>
          </a:p>
          <a:p>
            <a:pPr lvl="1"/>
            <a:r>
              <a:rPr lang="tr-TR" b="1" dirty="0"/>
              <a:t>Kanama ve </a:t>
            </a:r>
            <a:r>
              <a:rPr lang="tr-TR" b="1" dirty="0" err="1"/>
              <a:t>koagülasyon</a:t>
            </a:r>
            <a:r>
              <a:rPr lang="tr-TR" b="1" dirty="0"/>
              <a:t> bozuklukları</a:t>
            </a:r>
          </a:p>
          <a:p>
            <a:pPr lvl="2"/>
            <a:r>
              <a:rPr lang="tr-TR" b="1" dirty="0"/>
              <a:t>Hemofililer</a:t>
            </a:r>
          </a:p>
          <a:p>
            <a:pPr lvl="2"/>
            <a:r>
              <a:rPr lang="tr-TR" b="1" dirty="0" err="1"/>
              <a:t>von</a:t>
            </a:r>
            <a:r>
              <a:rPr lang="tr-TR" b="1" dirty="0"/>
              <a:t> </a:t>
            </a:r>
            <a:r>
              <a:rPr lang="tr-TR" b="1" dirty="0" err="1"/>
              <a:t>Willebdand</a:t>
            </a:r>
            <a:r>
              <a:rPr lang="tr-TR" b="1" dirty="0"/>
              <a:t> hastalığı</a:t>
            </a:r>
          </a:p>
          <a:p>
            <a:pPr lvl="1"/>
            <a:r>
              <a:rPr lang="tr-TR" b="1" dirty="0"/>
              <a:t>Yinelenen </a:t>
            </a:r>
            <a:r>
              <a:rPr lang="tr-TR" b="1" dirty="0" err="1"/>
              <a:t>tromboz</a:t>
            </a:r>
            <a:endParaRPr lang="tr-TR" b="1" dirty="0"/>
          </a:p>
          <a:p>
            <a:pPr lvl="1"/>
            <a:r>
              <a:rPr lang="tr-TR" b="1" dirty="0" err="1"/>
              <a:t>Trombositopeni</a:t>
            </a:r>
            <a:r>
              <a:rPr lang="tr-TR" b="1" dirty="0"/>
              <a:t> ve </a:t>
            </a:r>
            <a:r>
              <a:rPr lang="tr-TR" b="1" dirty="0" err="1"/>
              <a:t>trombositoz</a:t>
            </a:r>
            <a:endParaRPr lang="tr-TR" b="1" dirty="0"/>
          </a:p>
          <a:p>
            <a:endParaRPr lang="tr-TR" dirty="0"/>
          </a:p>
        </p:txBody>
      </p:sp>
      <p:sp>
        <p:nvSpPr>
          <p:cNvPr id="6" name="İçerik Yer Tutucusu 5">
            <a:extLst>
              <a:ext uri="{FF2B5EF4-FFF2-40B4-BE49-F238E27FC236}">
                <a16:creationId xmlns:a16="http://schemas.microsoft.com/office/drawing/2014/main" xmlns="" id="{2B79DB40-137E-4286-B5A8-79A96CFE2B11}"/>
              </a:ext>
            </a:extLst>
          </p:cNvPr>
          <p:cNvSpPr>
            <a:spLocks noGrp="1"/>
          </p:cNvSpPr>
          <p:nvPr>
            <p:ph sz="half" idx="2"/>
          </p:nvPr>
        </p:nvSpPr>
        <p:spPr>
          <a:xfrm>
            <a:off x="4942284" y="1006297"/>
            <a:ext cx="4926697" cy="5709516"/>
          </a:xfrm>
        </p:spPr>
        <p:txBody>
          <a:bodyPr>
            <a:normAutofit fontScale="92500" lnSpcReduction="20000"/>
          </a:bodyPr>
          <a:lstStyle/>
          <a:p>
            <a:r>
              <a:rPr lang="tr-TR" b="1" u="sng" dirty="0">
                <a:solidFill>
                  <a:srgbClr val="C00000"/>
                </a:solidFill>
              </a:rPr>
              <a:t>Lökositler (Akyuvarlar)</a:t>
            </a:r>
          </a:p>
          <a:p>
            <a:pPr lvl="1"/>
            <a:r>
              <a:rPr lang="tr-TR" b="1" dirty="0"/>
              <a:t>Lösemiler</a:t>
            </a:r>
          </a:p>
          <a:p>
            <a:pPr lvl="2"/>
            <a:r>
              <a:rPr lang="tr-TR" b="1" dirty="0"/>
              <a:t>Akut </a:t>
            </a:r>
            <a:r>
              <a:rPr lang="tr-TR" b="1" dirty="0" err="1"/>
              <a:t>myeloid</a:t>
            </a:r>
            <a:r>
              <a:rPr lang="tr-TR" b="1" dirty="0"/>
              <a:t> lösemi (AML)</a:t>
            </a:r>
          </a:p>
          <a:p>
            <a:pPr lvl="2"/>
            <a:r>
              <a:rPr lang="tr-TR" b="1" dirty="0"/>
              <a:t>Akut </a:t>
            </a:r>
            <a:r>
              <a:rPr lang="tr-TR" b="1" dirty="0" err="1"/>
              <a:t>lenfoblastik</a:t>
            </a:r>
            <a:r>
              <a:rPr lang="tr-TR" b="1" dirty="0"/>
              <a:t> lösemi (ALL)</a:t>
            </a:r>
          </a:p>
          <a:p>
            <a:pPr lvl="2"/>
            <a:r>
              <a:rPr lang="tr-TR" b="1" dirty="0"/>
              <a:t>Kronik lenfosittik lösemi (KLL)</a:t>
            </a:r>
          </a:p>
          <a:p>
            <a:pPr lvl="1"/>
            <a:r>
              <a:rPr lang="tr-TR" b="1" dirty="0" err="1"/>
              <a:t>Nötropeniler</a:t>
            </a:r>
            <a:endParaRPr lang="tr-TR" b="1" dirty="0"/>
          </a:p>
          <a:p>
            <a:pPr lvl="1"/>
            <a:r>
              <a:rPr lang="tr-TR" b="1" dirty="0" err="1"/>
              <a:t>Miyeloproliferatif</a:t>
            </a:r>
            <a:r>
              <a:rPr lang="tr-TR" b="1" dirty="0"/>
              <a:t> hastalıklar</a:t>
            </a:r>
          </a:p>
          <a:p>
            <a:pPr lvl="2"/>
            <a:r>
              <a:rPr lang="tr-TR" b="1" dirty="0"/>
              <a:t>Kronik </a:t>
            </a:r>
            <a:r>
              <a:rPr lang="tr-TR" b="1" dirty="0" err="1"/>
              <a:t>myeloid</a:t>
            </a:r>
            <a:r>
              <a:rPr lang="tr-TR" b="1" dirty="0"/>
              <a:t> lösemi (KML)</a:t>
            </a:r>
          </a:p>
          <a:p>
            <a:pPr lvl="2"/>
            <a:r>
              <a:rPr lang="tr-TR" b="1" dirty="0" err="1"/>
              <a:t>Polistemiva</a:t>
            </a:r>
            <a:r>
              <a:rPr lang="tr-TR" b="1" dirty="0"/>
              <a:t> </a:t>
            </a:r>
            <a:r>
              <a:rPr lang="tr-TR" b="1" dirty="0" err="1"/>
              <a:t>vera</a:t>
            </a:r>
            <a:r>
              <a:rPr lang="tr-TR" b="1" dirty="0"/>
              <a:t> (PV)</a:t>
            </a:r>
          </a:p>
          <a:p>
            <a:pPr lvl="2"/>
            <a:r>
              <a:rPr lang="tr-TR" b="1" dirty="0" err="1"/>
              <a:t>Miyelofibrozis</a:t>
            </a:r>
            <a:r>
              <a:rPr lang="tr-TR" b="1" dirty="0"/>
              <a:t> (MF)</a:t>
            </a:r>
          </a:p>
          <a:p>
            <a:pPr lvl="2"/>
            <a:r>
              <a:rPr lang="tr-TR" b="1" dirty="0" err="1"/>
              <a:t>Esansiyel</a:t>
            </a:r>
            <a:r>
              <a:rPr lang="tr-TR" b="1" dirty="0"/>
              <a:t> </a:t>
            </a:r>
            <a:r>
              <a:rPr lang="tr-TR" b="1" dirty="0" err="1"/>
              <a:t>trombositoz</a:t>
            </a:r>
            <a:r>
              <a:rPr lang="tr-TR" b="1" dirty="0"/>
              <a:t> (ET)</a:t>
            </a:r>
          </a:p>
          <a:p>
            <a:pPr lvl="1"/>
            <a:r>
              <a:rPr lang="tr-TR" b="1" dirty="0" err="1"/>
              <a:t>Miyelodisplastik</a:t>
            </a:r>
            <a:r>
              <a:rPr lang="tr-TR" b="1" dirty="0"/>
              <a:t> sendrom (MDS)</a:t>
            </a:r>
          </a:p>
          <a:p>
            <a:pPr lvl="1"/>
            <a:r>
              <a:rPr lang="tr-TR" b="1" dirty="0" err="1"/>
              <a:t>Lenfoma</a:t>
            </a:r>
            <a:r>
              <a:rPr lang="tr-TR" b="1" dirty="0"/>
              <a:t> ve </a:t>
            </a:r>
            <a:r>
              <a:rPr lang="tr-TR" b="1" dirty="0" err="1"/>
              <a:t>lenfoproliferatif</a:t>
            </a:r>
            <a:r>
              <a:rPr lang="tr-TR" b="1" dirty="0"/>
              <a:t> hastalıklar</a:t>
            </a:r>
          </a:p>
          <a:p>
            <a:pPr lvl="2"/>
            <a:r>
              <a:rPr lang="tr-TR" b="1" dirty="0" err="1"/>
              <a:t>Hodgkin</a:t>
            </a:r>
            <a:r>
              <a:rPr lang="tr-TR" b="1" dirty="0"/>
              <a:t> Hastalığı</a:t>
            </a:r>
          </a:p>
          <a:p>
            <a:pPr lvl="2"/>
            <a:r>
              <a:rPr lang="tr-TR" b="1" dirty="0" err="1"/>
              <a:t>Hodgkin</a:t>
            </a:r>
            <a:r>
              <a:rPr lang="tr-TR" b="1" dirty="0"/>
              <a:t> dışı </a:t>
            </a:r>
            <a:r>
              <a:rPr lang="tr-TR" b="1" dirty="0" err="1"/>
              <a:t>lenfomalar</a:t>
            </a:r>
            <a:r>
              <a:rPr lang="tr-TR" b="1" dirty="0"/>
              <a:t> (NHL)</a:t>
            </a:r>
          </a:p>
          <a:p>
            <a:pPr lvl="1"/>
            <a:r>
              <a:rPr lang="tr-TR" b="1" dirty="0" err="1"/>
              <a:t>Multipl</a:t>
            </a:r>
            <a:r>
              <a:rPr lang="tr-TR" b="1" dirty="0"/>
              <a:t> </a:t>
            </a:r>
            <a:r>
              <a:rPr lang="tr-TR" b="1" dirty="0" err="1"/>
              <a:t>miyelom</a:t>
            </a:r>
            <a:r>
              <a:rPr lang="tr-TR" b="1" dirty="0"/>
              <a:t> (MM)</a:t>
            </a:r>
          </a:p>
          <a:p>
            <a:endParaRPr lang="tr-TR" dirty="0"/>
          </a:p>
        </p:txBody>
      </p:sp>
      <p:sp>
        <p:nvSpPr>
          <p:cNvPr id="7" name="Başlık 1">
            <a:extLst>
              <a:ext uri="{FF2B5EF4-FFF2-40B4-BE49-F238E27FC236}">
                <a16:creationId xmlns:a16="http://schemas.microsoft.com/office/drawing/2014/main" xmlns="" id="{42C5748A-03D8-4345-A078-B6FF403867AF}"/>
              </a:ext>
            </a:extLst>
          </p:cNvPr>
          <p:cNvSpPr txBox="1">
            <a:spLocks/>
          </p:cNvSpPr>
          <p:nvPr/>
        </p:nvSpPr>
        <p:spPr>
          <a:xfrm>
            <a:off x="125957" y="167756"/>
            <a:ext cx="11945118" cy="646837"/>
          </a:xfrm>
          <a:prstGeom prst="rect">
            <a:avLst/>
          </a:prstGeom>
          <a:solidFill>
            <a:srgbClr val="FFC000"/>
          </a:solidFill>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tr-TR" b="1" dirty="0">
                <a:solidFill>
                  <a:schemeClr val="bg1"/>
                </a:solidFill>
              </a:rPr>
              <a:t>Hematolojik hastalıklar (kan hastalıkları) nelerdir?</a:t>
            </a:r>
          </a:p>
        </p:txBody>
      </p:sp>
      <p:pic>
        <p:nvPicPr>
          <p:cNvPr id="8" name="Picture 4" descr="ANEMİ ile ilgili görsel sonucu">
            <a:extLst>
              <a:ext uri="{FF2B5EF4-FFF2-40B4-BE49-F238E27FC236}">
                <a16:creationId xmlns:a16="http://schemas.microsoft.com/office/drawing/2014/main" xmlns="" id="{317FF94D-F127-4C9C-ADA3-00F31C3647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921"/>
          <a:stretch/>
        </p:blipFill>
        <p:spPr bwMode="auto">
          <a:xfrm>
            <a:off x="1485900" y="2348880"/>
            <a:ext cx="2752725" cy="13681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ÖSEMİ ile ilgili görsel sonucu">
            <a:extLst>
              <a:ext uri="{FF2B5EF4-FFF2-40B4-BE49-F238E27FC236}">
                <a16:creationId xmlns:a16="http://schemas.microsoft.com/office/drawing/2014/main" xmlns="" id="{A6F1E57C-6519-4ACB-A7F6-30EE1696F17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420"/>
          <a:stretch/>
        </p:blipFill>
        <p:spPr bwMode="auto">
          <a:xfrm>
            <a:off x="9487000" y="1462333"/>
            <a:ext cx="2575868" cy="16377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xmlns="" id="{F773DAD3-DFB5-41F2-A098-4262DEE483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495208" y="4356223"/>
            <a:ext cx="2575867" cy="2334021"/>
          </a:xfrm>
          <a:prstGeom prst="rect">
            <a:avLst/>
          </a:prstGeom>
          <a:solidFill>
            <a:srgbClr val="FFFFFF"/>
          </a:solidFill>
        </p:spPr>
      </p:pic>
    </p:spTree>
    <p:extLst>
      <p:ext uri="{BB962C8B-B14F-4D97-AF65-F5344CB8AC3E}">
        <p14:creationId xmlns:p14="http://schemas.microsoft.com/office/powerpoint/2010/main" val="385467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17867"/>
            <a:ext cx="11161240" cy="646837"/>
          </a:xfrm>
          <a:solidFill>
            <a:srgbClr val="FFC000"/>
          </a:solidFill>
        </p:spPr>
        <p:txBody>
          <a:bodyPr anchor="ctr" anchorCtr="0">
            <a:normAutofit/>
          </a:bodyPr>
          <a:lstStyle/>
          <a:p>
            <a:pPr algn="ctr"/>
            <a:r>
              <a:rPr lang="tr-TR" b="1" dirty="0">
                <a:solidFill>
                  <a:schemeClr val="bg1"/>
                </a:solidFill>
              </a:rPr>
              <a:t>Hematolojik hastalıkların belirtileri nelerdir?</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980728"/>
            <a:ext cx="11161240" cy="5688632"/>
          </a:xfrm>
        </p:spPr>
        <p:txBody>
          <a:bodyPr>
            <a:normAutofit fontScale="92500" lnSpcReduction="20000"/>
          </a:bodyPr>
          <a:lstStyle/>
          <a:p>
            <a:pPr algn="just">
              <a:lnSpc>
                <a:spcPct val="120000"/>
              </a:lnSpc>
            </a:pPr>
            <a:r>
              <a:rPr lang="tr-TR" dirty="0"/>
              <a:t>Halsizlik, </a:t>
            </a:r>
          </a:p>
          <a:p>
            <a:pPr algn="just">
              <a:lnSpc>
                <a:spcPct val="120000"/>
              </a:lnSpc>
            </a:pPr>
            <a:r>
              <a:rPr lang="tr-TR" dirty="0"/>
              <a:t>Solukluk, </a:t>
            </a:r>
          </a:p>
          <a:p>
            <a:pPr algn="just">
              <a:lnSpc>
                <a:spcPct val="120000"/>
              </a:lnSpc>
            </a:pPr>
            <a:r>
              <a:rPr lang="tr-TR" dirty="0"/>
              <a:t>Çabuk yorulma, </a:t>
            </a:r>
          </a:p>
          <a:p>
            <a:pPr algn="just">
              <a:lnSpc>
                <a:spcPct val="120000"/>
              </a:lnSpc>
            </a:pPr>
            <a:r>
              <a:rPr lang="tr-TR" dirty="0"/>
              <a:t>Sık enfeksiyon geçirme, </a:t>
            </a:r>
          </a:p>
          <a:p>
            <a:pPr algn="just">
              <a:lnSpc>
                <a:spcPct val="120000"/>
              </a:lnSpc>
            </a:pPr>
            <a:r>
              <a:rPr lang="tr-TR" dirty="0"/>
              <a:t>Düzelmeyen ateş, </a:t>
            </a:r>
          </a:p>
          <a:p>
            <a:pPr algn="just">
              <a:lnSpc>
                <a:spcPct val="120000"/>
              </a:lnSpc>
            </a:pPr>
            <a:r>
              <a:rPr lang="tr-TR" dirty="0"/>
              <a:t>Durduk yerde ya da hafif bir travma neticesinde ortaya çıkan kanamalar, yaralanma halinde kanamaların uzun sürmesi, </a:t>
            </a:r>
          </a:p>
          <a:p>
            <a:pPr algn="just">
              <a:lnSpc>
                <a:spcPct val="120000"/>
              </a:lnSpc>
            </a:pPr>
            <a:r>
              <a:rPr lang="tr-TR" dirty="0"/>
              <a:t>Boyunda, koltuk altında ya da kasıklarda gittikçe büyüyen ağrısız şişlikler (beze)</a:t>
            </a:r>
          </a:p>
          <a:p>
            <a:pPr algn="just">
              <a:lnSpc>
                <a:spcPct val="120000"/>
              </a:lnSpc>
            </a:pPr>
            <a:r>
              <a:rPr lang="tr-TR" dirty="0"/>
              <a:t>Bir bacağın tümünde ya da diz altındaki kısmında ani gelişen ağrılı ödem (genişleme)</a:t>
            </a:r>
          </a:p>
        </p:txBody>
      </p:sp>
    </p:spTree>
    <p:extLst>
      <p:ext uri="{BB962C8B-B14F-4D97-AF65-F5344CB8AC3E}">
        <p14:creationId xmlns:p14="http://schemas.microsoft.com/office/powerpoint/2010/main" val="232124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74F51F9-1475-4527-9F8F-96CA52891C03}"/>
              </a:ext>
            </a:extLst>
          </p:cNvPr>
          <p:cNvSpPr>
            <a:spLocks noGrp="1"/>
          </p:cNvSpPr>
          <p:nvPr>
            <p:ph type="title"/>
          </p:nvPr>
        </p:nvSpPr>
        <p:spPr>
          <a:xfrm>
            <a:off x="909835" y="157246"/>
            <a:ext cx="11161240" cy="936104"/>
          </a:xfrm>
          <a:solidFill>
            <a:srgbClr val="FFC000"/>
          </a:solidFill>
        </p:spPr>
        <p:txBody>
          <a:bodyPr anchor="ctr" anchorCtr="0">
            <a:normAutofit fontScale="90000"/>
          </a:bodyPr>
          <a:lstStyle/>
          <a:p>
            <a:pPr algn="ctr"/>
            <a:r>
              <a:rPr lang="tr-TR" b="1" dirty="0">
                <a:solidFill>
                  <a:schemeClr val="bg1"/>
                </a:solidFill>
              </a:rPr>
              <a:t>Kan Hastalıklarının Teşhisinde Kullanılan </a:t>
            </a:r>
            <a:br>
              <a:rPr lang="tr-TR" b="1" dirty="0">
                <a:solidFill>
                  <a:schemeClr val="bg1"/>
                </a:solidFill>
              </a:rPr>
            </a:br>
            <a:r>
              <a:rPr lang="tr-TR" b="1" dirty="0">
                <a:solidFill>
                  <a:schemeClr val="bg1"/>
                </a:solidFill>
              </a:rPr>
              <a:t>Başlıca Yöntemler Nelerdir ?</a:t>
            </a:r>
          </a:p>
        </p:txBody>
      </p:sp>
      <p:sp>
        <p:nvSpPr>
          <p:cNvPr id="9" name="İçerik Yer Tutucusu 2">
            <a:extLst>
              <a:ext uri="{FF2B5EF4-FFF2-40B4-BE49-F238E27FC236}">
                <a16:creationId xmlns:a16="http://schemas.microsoft.com/office/drawing/2014/main" xmlns="" id="{561262A3-0FAE-4163-A625-9379C2A10A40}"/>
              </a:ext>
            </a:extLst>
          </p:cNvPr>
          <p:cNvSpPr>
            <a:spLocks noGrp="1"/>
          </p:cNvSpPr>
          <p:nvPr>
            <p:ph idx="1"/>
          </p:nvPr>
        </p:nvSpPr>
        <p:spPr>
          <a:xfrm>
            <a:off x="909835" y="1268760"/>
            <a:ext cx="11161240" cy="5400600"/>
          </a:xfrm>
        </p:spPr>
        <p:txBody>
          <a:bodyPr>
            <a:normAutofit fontScale="92500" lnSpcReduction="20000"/>
          </a:bodyPr>
          <a:lstStyle/>
          <a:p>
            <a:pPr algn="just"/>
            <a:r>
              <a:rPr lang="tr-TR" dirty="0"/>
              <a:t>Kan hücrelerinin ve hemoglobin miktarının ölçülmesi (tam kan sayımı),</a:t>
            </a:r>
          </a:p>
          <a:p>
            <a:pPr algn="just"/>
            <a:r>
              <a:rPr lang="tr-TR" dirty="0"/>
              <a:t>Hemoglobin alt tiplerinin </a:t>
            </a:r>
            <a:r>
              <a:rPr lang="tr-TR" dirty="0" err="1"/>
              <a:t>elektroforez</a:t>
            </a:r>
            <a:r>
              <a:rPr lang="tr-TR" dirty="0"/>
              <a:t> ile analizi, </a:t>
            </a:r>
          </a:p>
          <a:p>
            <a:pPr algn="just"/>
            <a:r>
              <a:rPr lang="tr-TR" dirty="0"/>
              <a:t>Kanın mikroskop altında incelenmesi (</a:t>
            </a:r>
            <a:r>
              <a:rPr lang="tr-TR" dirty="0" err="1"/>
              <a:t>periferik</a:t>
            </a:r>
            <a:r>
              <a:rPr lang="tr-TR" dirty="0"/>
              <a:t> yayma), </a:t>
            </a:r>
          </a:p>
          <a:p>
            <a:pPr algn="just"/>
            <a:r>
              <a:rPr lang="tr-TR" dirty="0"/>
              <a:t>Kemik iliğinin incelenmesi (kemik iliği </a:t>
            </a:r>
            <a:r>
              <a:rPr lang="tr-TR" dirty="0" err="1"/>
              <a:t>aspirasyonu</a:t>
            </a:r>
            <a:r>
              <a:rPr lang="tr-TR" dirty="0"/>
              <a:t> ve biyopsisi), </a:t>
            </a:r>
          </a:p>
          <a:p>
            <a:pPr algn="just"/>
            <a:r>
              <a:rPr lang="tr-TR" dirty="0"/>
              <a:t>Kan yapımı için gerekli olan demir, vitamin B12 ve </a:t>
            </a:r>
            <a:r>
              <a:rPr lang="tr-TR" dirty="0" err="1"/>
              <a:t>folik</a:t>
            </a:r>
            <a:r>
              <a:rPr lang="tr-TR" dirty="0"/>
              <a:t> asit düzeylerinin incelenmesi, </a:t>
            </a:r>
          </a:p>
          <a:p>
            <a:pPr algn="just"/>
            <a:r>
              <a:rPr lang="tr-TR" dirty="0"/>
              <a:t>Kan pıhtılaşmasının tetkik edilmesi, </a:t>
            </a:r>
          </a:p>
          <a:p>
            <a:pPr algn="just"/>
            <a:r>
              <a:rPr lang="tr-TR" dirty="0"/>
              <a:t>Kan hücrelerinin işlevleri ve yaşam süreleri ile ilişkili testler, </a:t>
            </a:r>
          </a:p>
          <a:p>
            <a:pPr algn="just"/>
            <a:r>
              <a:rPr lang="tr-TR" dirty="0"/>
              <a:t>Bağışıklık sistemi hücrelerinin ürettikleri proteinlerin tetkik edilmesi, </a:t>
            </a:r>
          </a:p>
          <a:p>
            <a:pPr algn="just"/>
            <a:r>
              <a:rPr lang="tr-TR" dirty="0"/>
              <a:t>Kan hücrelerinin ya da onları üreten kemik iliği hücrelerinin kromozomlarının ve diğer yapı taşlarının tahlil edilmesi </a:t>
            </a:r>
          </a:p>
          <a:p>
            <a:pPr algn="just"/>
            <a:r>
              <a:rPr lang="tr-TR" dirty="0"/>
              <a:t>Radyolojik incelemeler</a:t>
            </a:r>
          </a:p>
        </p:txBody>
      </p:sp>
    </p:spTree>
    <p:extLst>
      <p:ext uri="{BB962C8B-B14F-4D97-AF65-F5344CB8AC3E}">
        <p14:creationId xmlns:p14="http://schemas.microsoft.com/office/powerpoint/2010/main" val="143598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7" y="116632"/>
            <a:ext cx="11953328" cy="792088"/>
          </a:xfrm>
          <a:solidFill>
            <a:srgbClr val="FFC000"/>
          </a:solidFill>
          <a:ln>
            <a:solidFill>
              <a:schemeClr val="bg1"/>
            </a:solidFill>
          </a:ln>
          <a:scene3d>
            <a:camera prst="orthographicFront"/>
            <a:lightRig rig="threePt" dir="t"/>
          </a:scene3d>
          <a:sp3d prstMaterial="matte">
            <a:bevelT prst="angle"/>
          </a:sp3d>
        </p:spPr>
        <p:txBody>
          <a:bodyPr anchor="ctr" anchorCtr="0">
            <a:normAutofit/>
          </a:bodyPr>
          <a:lstStyle/>
          <a:p>
            <a:pPr algn="ctr"/>
            <a:r>
              <a:rPr lang="tr-TR" b="1" dirty="0">
                <a:solidFill>
                  <a:schemeClr val="bg1"/>
                </a:solidFill>
              </a:rPr>
              <a:t>KAN HASTALIĞI OLAN VAKALARDA DİŞ HEKİMİ YAKLAŞIMI !!!</a:t>
            </a: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7" y="980728"/>
            <a:ext cx="11953328" cy="5760640"/>
          </a:xfrm>
          <a:solidFill>
            <a:srgbClr val="FFC000"/>
          </a:solidFill>
          <a:ln>
            <a:solidFill>
              <a:schemeClr val="bg1"/>
            </a:solidFill>
          </a:ln>
          <a:scene3d>
            <a:camera prst="orthographicFront"/>
            <a:lightRig rig="threePt" dir="t"/>
          </a:scene3d>
          <a:sp3d>
            <a:bevelT prst="angle"/>
          </a:sp3d>
        </p:spPr>
        <p:txBody>
          <a:bodyPr>
            <a:normAutofit/>
          </a:bodyPr>
          <a:lstStyle/>
          <a:p>
            <a:pPr marL="0" indent="0">
              <a:buNone/>
            </a:pPr>
            <a:endParaRPr lang="tr-TR" sz="1000" b="1" u="sng" dirty="0">
              <a:solidFill>
                <a:srgbClr val="C00000"/>
              </a:solidFill>
            </a:endParaRPr>
          </a:p>
          <a:p>
            <a:pPr algn="just">
              <a:lnSpc>
                <a:spcPct val="120000"/>
              </a:lnSpc>
            </a:pPr>
            <a:r>
              <a:rPr lang="tr-TR" b="1" dirty="0">
                <a:solidFill>
                  <a:schemeClr val="bg1"/>
                </a:solidFill>
              </a:rPr>
              <a:t>Ayrıntılı </a:t>
            </a:r>
            <a:r>
              <a:rPr lang="tr-TR" b="1" dirty="0" err="1">
                <a:solidFill>
                  <a:schemeClr val="bg1"/>
                </a:solidFill>
              </a:rPr>
              <a:t>anemnez</a:t>
            </a:r>
            <a:r>
              <a:rPr lang="tr-TR" b="1" dirty="0">
                <a:solidFill>
                  <a:schemeClr val="bg1"/>
                </a:solidFill>
              </a:rPr>
              <a:t> alınmalı, potansiyel hastalarda </a:t>
            </a:r>
            <a:r>
              <a:rPr lang="tr-TR" b="1" dirty="0" err="1">
                <a:solidFill>
                  <a:schemeClr val="bg1"/>
                </a:solidFill>
              </a:rPr>
              <a:t>konsultasyon</a:t>
            </a:r>
            <a:r>
              <a:rPr lang="tr-TR" b="1" dirty="0">
                <a:solidFill>
                  <a:schemeClr val="bg1"/>
                </a:solidFill>
              </a:rPr>
              <a:t> yapılmalı,</a:t>
            </a:r>
          </a:p>
          <a:p>
            <a:pPr algn="just">
              <a:lnSpc>
                <a:spcPct val="120000"/>
              </a:lnSpc>
            </a:pPr>
            <a:r>
              <a:rPr lang="tr-TR" b="1" dirty="0">
                <a:solidFill>
                  <a:schemeClr val="bg1"/>
                </a:solidFill>
              </a:rPr>
              <a:t>Kanama, </a:t>
            </a:r>
            <a:r>
              <a:rPr lang="tr-TR" b="1" dirty="0" err="1">
                <a:solidFill>
                  <a:schemeClr val="bg1"/>
                </a:solidFill>
              </a:rPr>
              <a:t>antikuagulan</a:t>
            </a:r>
            <a:r>
              <a:rPr lang="tr-TR" b="1" dirty="0">
                <a:solidFill>
                  <a:schemeClr val="bg1"/>
                </a:solidFill>
              </a:rPr>
              <a:t> kullanımı </a:t>
            </a:r>
            <a:r>
              <a:rPr lang="tr-TR" b="1" dirty="0" err="1">
                <a:solidFill>
                  <a:schemeClr val="bg1"/>
                </a:solidFill>
              </a:rPr>
              <a:t>anemnezde</a:t>
            </a:r>
            <a:r>
              <a:rPr lang="tr-TR" b="1" dirty="0">
                <a:solidFill>
                  <a:schemeClr val="bg1"/>
                </a:solidFill>
              </a:rPr>
              <a:t> sorulmalı,</a:t>
            </a:r>
          </a:p>
          <a:p>
            <a:pPr algn="just">
              <a:lnSpc>
                <a:spcPct val="120000"/>
              </a:lnSpc>
            </a:pPr>
            <a:r>
              <a:rPr lang="tr-TR" b="1" dirty="0">
                <a:solidFill>
                  <a:schemeClr val="bg1"/>
                </a:solidFill>
              </a:rPr>
              <a:t>Ağız içi muayenelerde </a:t>
            </a:r>
            <a:r>
              <a:rPr lang="tr-TR" b="1" dirty="0" err="1">
                <a:solidFill>
                  <a:schemeClr val="bg1"/>
                </a:solidFill>
              </a:rPr>
              <a:t>ekimoz</a:t>
            </a:r>
            <a:r>
              <a:rPr lang="tr-TR" b="1" dirty="0">
                <a:solidFill>
                  <a:schemeClr val="bg1"/>
                </a:solidFill>
              </a:rPr>
              <a:t>, </a:t>
            </a:r>
            <a:r>
              <a:rPr lang="tr-TR" b="1" dirty="0" err="1">
                <a:solidFill>
                  <a:schemeClr val="bg1"/>
                </a:solidFill>
              </a:rPr>
              <a:t>peteşi</a:t>
            </a:r>
            <a:r>
              <a:rPr lang="tr-TR" b="1" dirty="0">
                <a:solidFill>
                  <a:schemeClr val="bg1"/>
                </a:solidFill>
              </a:rPr>
              <a:t> </a:t>
            </a:r>
            <a:r>
              <a:rPr lang="tr-TR" b="1" dirty="0" err="1">
                <a:solidFill>
                  <a:schemeClr val="bg1"/>
                </a:solidFill>
              </a:rPr>
              <a:t>vs</a:t>
            </a:r>
            <a:r>
              <a:rPr lang="tr-TR" b="1" dirty="0">
                <a:solidFill>
                  <a:schemeClr val="bg1"/>
                </a:solidFill>
              </a:rPr>
              <a:t> incelenmeli,</a:t>
            </a:r>
          </a:p>
          <a:p>
            <a:pPr algn="just">
              <a:lnSpc>
                <a:spcPct val="120000"/>
              </a:lnSpc>
            </a:pPr>
            <a:r>
              <a:rPr lang="tr-TR" b="1" dirty="0" err="1">
                <a:solidFill>
                  <a:schemeClr val="bg1"/>
                </a:solidFill>
              </a:rPr>
              <a:t>Atravmatik</a:t>
            </a:r>
            <a:r>
              <a:rPr lang="tr-TR" b="1" dirty="0">
                <a:solidFill>
                  <a:schemeClr val="bg1"/>
                </a:solidFill>
              </a:rPr>
              <a:t> çalışılmalı, </a:t>
            </a:r>
          </a:p>
          <a:p>
            <a:pPr algn="just">
              <a:lnSpc>
                <a:spcPct val="120000"/>
              </a:lnSpc>
            </a:pPr>
            <a:r>
              <a:rPr lang="tr-TR" b="1" dirty="0">
                <a:solidFill>
                  <a:schemeClr val="bg1"/>
                </a:solidFill>
              </a:rPr>
              <a:t>Kanama riskli hastalarda </a:t>
            </a:r>
            <a:r>
              <a:rPr lang="tr-TR" b="1" dirty="0" err="1">
                <a:solidFill>
                  <a:schemeClr val="bg1"/>
                </a:solidFill>
              </a:rPr>
              <a:t>vazokonstrüktif</a:t>
            </a:r>
            <a:r>
              <a:rPr lang="tr-TR" b="1" dirty="0">
                <a:solidFill>
                  <a:schemeClr val="bg1"/>
                </a:solidFill>
              </a:rPr>
              <a:t> içeren lokal </a:t>
            </a:r>
            <a:r>
              <a:rPr lang="tr-TR" b="1" dirty="0" err="1">
                <a:solidFill>
                  <a:schemeClr val="bg1"/>
                </a:solidFill>
              </a:rPr>
              <a:t>anastezi</a:t>
            </a:r>
            <a:r>
              <a:rPr lang="tr-TR" b="1" dirty="0">
                <a:solidFill>
                  <a:schemeClr val="bg1"/>
                </a:solidFill>
              </a:rPr>
              <a:t>, tampon, kan durdurucu jelatin sünger kullanılmalı,</a:t>
            </a:r>
          </a:p>
          <a:p>
            <a:pPr algn="just">
              <a:lnSpc>
                <a:spcPct val="120000"/>
              </a:lnSpc>
            </a:pPr>
            <a:r>
              <a:rPr lang="tr-TR" b="1" dirty="0">
                <a:solidFill>
                  <a:schemeClr val="bg1"/>
                </a:solidFill>
              </a:rPr>
              <a:t>Analjezik ve antibiyotikler </a:t>
            </a:r>
            <a:r>
              <a:rPr lang="tr-TR" b="1">
                <a:solidFill>
                  <a:schemeClr val="bg1"/>
                </a:solidFill>
              </a:rPr>
              <a:t>ile diş tedavide </a:t>
            </a:r>
            <a:r>
              <a:rPr lang="tr-TR" b="1" dirty="0">
                <a:solidFill>
                  <a:schemeClr val="bg1"/>
                </a:solidFill>
              </a:rPr>
              <a:t>kullanılacak materyallere, etkileşim ve yan etkilerine dikkat edilmeli</a:t>
            </a:r>
          </a:p>
        </p:txBody>
      </p:sp>
    </p:spTree>
    <p:extLst>
      <p:ext uri="{BB962C8B-B14F-4D97-AF65-F5344CB8AC3E}">
        <p14:creationId xmlns:p14="http://schemas.microsoft.com/office/powerpoint/2010/main" val="268497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1ED5822-D89D-40EE-AD1C-704CB2656291}"/>
              </a:ext>
            </a:extLst>
          </p:cNvPr>
          <p:cNvSpPr>
            <a:spLocks noGrp="1"/>
          </p:cNvSpPr>
          <p:nvPr>
            <p:ph type="title"/>
          </p:nvPr>
        </p:nvSpPr>
        <p:spPr/>
        <p:txBody>
          <a:bodyPr/>
          <a:lstStyle/>
          <a:p>
            <a:endParaRPr lang="tr-TR"/>
          </a:p>
        </p:txBody>
      </p:sp>
      <p:pic>
        <p:nvPicPr>
          <p:cNvPr id="17410" name="Picture 2" descr="solunum sistemi hastalıkları slayt ile ilgili görsel sonucu">
            <a:extLst>
              <a:ext uri="{FF2B5EF4-FFF2-40B4-BE49-F238E27FC236}">
                <a16:creationId xmlns:a16="http://schemas.microsoft.com/office/drawing/2014/main" xmlns="" id="{F03F79CB-A7DD-4FDD-A13C-56C639BDAC1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1250"/>
          <a:stretch/>
        </p:blipFill>
        <p:spPr bwMode="auto">
          <a:xfrm>
            <a:off x="150673" y="44625"/>
            <a:ext cx="5943739" cy="396044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lgili resim">
            <a:extLst>
              <a:ext uri="{FF2B5EF4-FFF2-40B4-BE49-F238E27FC236}">
                <a16:creationId xmlns:a16="http://schemas.microsoft.com/office/drawing/2014/main" xmlns="" id="{393665F4-04DD-497F-A107-CB9B996D80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878"/>
          <a:stretch/>
        </p:blipFill>
        <p:spPr bwMode="auto">
          <a:xfrm>
            <a:off x="6094412" y="56535"/>
            <a:ext cx="6076950" cy="4020537"/>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Kronik Obstrüktif Akciğer Hastalığı&#10;(KOAH)&#10;&#10;&#10;&#10;&#10;&#10;&#10;KOAH akciğerin zararlı gaz ve partiküllere karşı anormal&#10;enflamatuar y...">
            <a:extLst>
              <a:ext uri="{FF2B5EF4-FFF2-40B4-BE49-F238E27FC236}">
                <a16:creationId xmlns:a16="http://schemas.microsoft.com/office/drawing/2014/main" xmlns="" id="{34318494-DED1-4500-B2BA-000AC04099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230" b="37374"/>
          <a:stretch/>
        </p:blipFill>
        <p:spPr bwMode="auto">
          <a:xfrm>
            <a:off x="3214092" y="4193704"/>
            <a:ext cx="6076950"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93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2BD970E-B945-4CA3-9B49-9ED447C538C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BBE1A5A-6082-4476-9D53-7BF498F00D84}"/>
              </a:ext>
            </a:extLst>
          </p:cNvPr>
          <p:cNvSpPr>
            <a:spLocks noGrp="1"/>
          </p:cNvSpPr>
          <p:nvPr>
            <p:ph idx="1"/>
          </p:nvPr>
        </p:nvSpPr>
        <p:spPr/>
        <p:txBody>
          <a:bodyPr/>
          <a:lstStyle/>
          <a:p>
            <a:endParaRPr lang="tr-TR" dirty="0"/>
          </a:p>
        </p:txBody>
      </p:sp>
      <p:pic>
        <p:nvPicPr>
          <p:cNvPr id="20482" name="Picture 2" descr="Kronik Obstrüktif Akciğer Hastalığı&#10;(KOAH)&#10;&#10; ">
            <a:extLst>
              <a:ext uri="{FF2B5EF4-FFF2-40B4-BE49-F238E27FC236}">
                <a16:creationId xmlns:a16="http://schemas.microsoft.com/office/drawing/2014/main" xmlns="" id="{D448E53A-A9E3-4AE3-96E2-DFFFF54E4E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63" b="11617"/>
          <a:stretch/>
        </p:blipFill>
        <p:spPr bwMode="auto">
          <a:xfrm>
            <a:off x="189244" y="43249"/>
            <a:ext cx="6076950" cy="3874444"/>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Kronik Obstrüktif Akciğer Hastalığı&#10;(KOAH)&#10;&#10;&#10;&#10;&#10;American Thoracic&#10;Society’nin tanımına göre&#10;KOAH, kronik bronşit ve&#10;amfiz...">
            <a:extLst>
              <a:ext uri="{FF2B5EF4-FFF2-40B4-BE49-F238E27FC236}">
                <a16:creationId xmlns:a16="http://schemas.microsoft.com/office/drawing/2014/main" xmlns="" id="{5EE063FC-DB54-4597-87AC-B2F451333F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15" b="11333"/>
          <a:stretch/>
        </p:blipFill>
        <p:spPr bwMode="auto">
          <a:xfrm>
            <a:off x="6469632" y="20250"/>
            <a:ext cx="5516628" cy="3514403"/>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Kronik Obstrüktif Akciğer Hastalığı&#10;(KOAH)&#10;&#10;&#10;&#10;&#10;Amfizem ise akciğerin en uç&#10;noktalarında yer alan ve&#10;atmosfer havasından ...">
            <a:extLst>
              <a:ext uri="{FF2B5EF4-FFF2-40B4-BE49-F238E27FC236}">
                <a16:creationId xmlns:a16="http://schemas.microsoft.com/office/drawing/2014/main" xmlns="" id="{57602211-6876-4B35-B290-53CD6AC8C6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184"/>
          <a:stretch/>
        </p:blipFill>
        <p:spPr bwMode="auto">
          <a:xfrm>
            <a:off x="477788" y="3723834"/>
            <a:ext cx="4766668" cy="3071135"/>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KOAH&#10;&#10; ">
            <a:extLst>
              <a:ext uri="{FF2B5EF4-FFF2-40B4-BE49-F238E27FC236}">
                <a16:creationId xmlns:a16="http://schemas.microsoft.com/office/drawing/2014/main" xmlns="" id="{0693AA90-4EA4-4A7C-B4D4-3FA0EE7952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830" b="16257"/>
          <a:stretch/>
        </p:blipFill>
        <p:spPr bwMode="auto">
          <a:xfrm>
            <a:off x="6008889" y="3194569"/>
            <a:ext cx="6076950"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10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586F426-B161-46D7-B163-B49BE323909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9AA425A-D619-4C77-936C-033FCB87474B}"/>
              </a:ext>
            </a:extLst>
          </p:cNvPr>
          <p:cNvSpPr>
            <a:spLocks noGrp="1"/>
          </p:cNvSpPr>
          <p:nvPr>
            <p:ph idx="1"/>
          </p:nvPr>
        </p:nvSpPr>
        <p:spPr/>
        <p:txBody>
          <a:bodyPr/>
          <a:lstStyle/>
          <a:p>
            <a:endParaRPr lang="tr-TR"/>
          </a:p>
        </p:txBody>
      </p:sp>
      <p:pic>
        <p:nvPicPr>
          <p:cNvPr id="21506" name="Picture 2" descr="KOAH İÇİN RİSK FAKTÖRLERİ&#10;&#10; ">
            <a:extLst>
              <a:ext uri="{FF2B5EF4-FFF2-40B4-BE49-F238E27FC236}">
                <a16:creationId xmlns:a16="http://schemas.microsoft.com/office/drawing/2014/main" xmlns="" id="{2895A5A6-F0B1-4342-B094-327E99477D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a:extLst>
              <a:ext uri="{FF2B5EF4-FFF2-40B4-BE49-F238E27FC236}">
                <a16:creationId xmlns:a16="http://schemas.microsoft.com/office/drawing/2014/main" xmlns="" id="{7C6FB999-DFDB-4861-A7E3-C33F5D665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525"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60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2C1EAF7-06A4-4B61-BC14-E16064B361E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C6CC212-D01C-454A-BEB2-F686958304DD}"/>
              </a:ext>
            </a:extLst>
          </p:cNvPr>
          <p:cNvSpPr>
            <a:spLocks noGrp="1"/>
          </p:cNvSpPr>
          <p:nvPr>
            <p:ph idx="1"/>
          </p:nvPr>
        </p:nvSpPr>
        <p:spPr/>
        <p:txBody>
          <a:bodyPr/>
          <a:lstStyle/>
          <a:p>
            <a:endParaRPr lang="tr-TR"/>
          </a:p>
        </p:txBody>
      </p:sp>
      <p:pic>
        <p:nvPicPr>
          <p:cNvPr id="22530" name="Picture 2" descr="KOAH TEDAVİSİ&#10;&#10;&#10;&#10;&#10;&#10;&#10;&#10;&#10;&#10;KOAH tedavisinin iki ana amacı vardır.&#10;Birincisi hastalığın bulgularını düzeltmek ya da&#10;azaltm...">
            <a:extLst>
              <a:ext uri="{FF2B5EF4-FFF2-40B4-BE49-F238E27FC236}">
                <a16:creationId xmlns:a16="http://schemas.microsoft.com/office/drawing/2014/main" xmlns="" id="{25BADECE-75FB-4797-874C-A07A24F50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AKCİĞER KANSERİ&#10;&#10;&#10;&#10;&#10;Akciğer Kanseri, anormal hücrelerin&#10;kontrolsüz çoğalmasıyla nitelenen bir&#10;durumdur.&#10;En sık rastlanan...">
            <a:extLst>
              <a:ext uri="{FF2B5EF4-FFF2-40B4-BE49-F238E27FC236}">
                <a16:creationId xmlns:a16="http://schemas.microsoft.com/office/drawing/2014/main" xmlns="" id="{E418868E-95AC-4E9E-AC73-0EACFA6EA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12" y="116631"/>
            <a:ext cx="6076950"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5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AC38C0D-C18A-4C72-829E-A782F5A5DEB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F3C0A6A-0D90-4BCF-8DF3-2BDC81FE095B}"/>
              </a:ext>
            </a:extLst>
          </p:cNvPr>
          <p:cNvSpPr>
            <a:spLocks noGrp="1"/>
          </p:cNvSpPr>
          <p:nvPr>
            <p:ph idx="1"/>
          </p:nvPr>
        </p:nvSpPr>
        <p:spPr/>
        <p:txBody>
          <a:bodyPr/>
          <a:lstStyle/>
          <a:p>
            <a:endParaRPr lang="tr-TR"/>
          </a:p>
        </p:txBody>
      </p:sp>
      <p:pic>
        <p:nvPicPr>
          <p:cNvPr id="23554" name="Picture 2" descr="AKCİĞER KANSERİ&#10;&#10;&#10;1.&#10;2.&#10;&#10;Hücrelerin mikroskop altındaki&#10;görüntülerine dayanarak başlıca iki tip&#10;akciğer kanseri vardır:&#10;K...">
            <a:extLst>
              <a:ext uri="{FF2B5EF4-FFF2-40B4-BE49-F238E27FC236}">
                <a16:creationId xmlns:a16="http://schemas.microsoft.com/office/drawing/2014/main" xmlns="" id="{D093997F-00D4-407E-8DFF-FFA21DBCE3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35443"/>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AKCİĞER KANSERİNİN SIKLIĞI&#10;&#10;&#10;&#10;&#10;Akciğer kanseri günümüzde bir salgın&#10;hastalıktır ve erkeklerde, tüm dünyada&#10;en çok öldüre...">
            <a:extLst>
              <a:ext uri="{FF2B5EF4-FFF2-40B4-BE49-F238E27FC236}">
                <a16:creationId xmlns:a16="http://schemas.microsoft.com/office/drawing/2014/main" xmlns="" id="{FA63983F-8C67-4E36-AFB8-8F2515DBF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7199" y="35443"/>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AKCİĞER KANSERİNDE TEDAVİ&#10;&#10;&#10;&#10;&#10;&#10;Bronkoskopi ile parça alımı&#10;Cerrahi operasyonla kitle alımı&#10;Kemoterapi&#10;Radyoterapi&#10;&#10; ">
            <a:extLst>
              <a:ext uri="{FF2B5EF4-FFF2-40B4-BE49-F238E27FC236}">
                <a16:creationId xmlns:a16="http://schemas.microsoft.com/office/drawing/2014/main" xmlns="" id="{64ADE579-313B-46E2-A064-46D3BFE276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21" y="3549287"/>
            <a:ext cx="4204742" cy="31568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KİSTİK FİBROZİS (KF)&#10;&#10;&#10;&#10;&#10;Kalıtsal bir hastalık.&#10;Doğumla beraber hastalık başlar.&#10;Bu hastalık nedeniyle etkilenen organl...">
            <a:extLst>
              <a:ext uri="{FF2B5EF4-FFF2-40B4-BE49-F238E27FC236}">
                <a16:creationId xmlns:a16="http://schemas.microsoft.com/office/drawing/2014/main" xmlns="" id="{6BBDDFF4-55EF-42FF-82AD-6C36F21C8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6460" y="3495225"/>
            <a:ext cx="4276750" cy="3210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34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8742043-FFD2-44CC-B17F-AD4FE93B86F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0EAC811-EF91-4427-8662-9B2C92F52CE4}"/>
              </a:ext>
            </a:extLst>
          </p:cNvPr>
          <p:cNvSpPr>
            <a:spLocks noGrp="1"/>
          </p:cNvSpPr>
          <p:nvPr>
            <p:ph idx="1"/>
          </p:nvPr>
        </p:nvSpPr>
        <p:spPr/>
        <p:txBody>
          <a:bodyPr/>
          <a:lstStyle/>
          <a:p>
            <a:endParaRPr lang="tr-TR"/>
          </a:p>
        </p:txBody>
      </p:sp>
      <p:pic>
        <p:nvPicPr>
          <p:cNvPr id="24580" name="Picture 4" descr="KİSTİK FİBROZİS (KF)&#10;&#10;&#10;&#10;&#10;&#10;&#10;&#10;Esas olarak etkilenen organlar ise dış salgı&#10;bezlerimizin olduğu organlardır.&#10;Normalde b...">
            <a:extLst>
              <a:ext uri="{FF2B5EF4-FFF2-40B4-BE49-F238E27FC236}">
                <a16:creationId xmlns:a16="http://schemas.microsoft.com/office/drawing/2014/main" xmlns="" id="{2FD31D44-790A-4EBF-A6B5-661B9709C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88640"/>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KİSTİK FİBROZİS (KF)&#10;&#10;&#10;&#10;&#10;&#10;&#10;&#10;&#10;Sindirim sisteminde ise&#10;Salgılar salınamaz ve kanallarda ortaya çıkan&#10;tıkanıklık nedeni...">
            <a:extLst>
              <a:ext uri="{FF2B5EF4-FFF2-40B4-BE49-F238E27FC236}">
                <a16:creationId xmlns:a16="http://schemas.microsoft.com/office/drawing/2014/main" xmlns="" id="{E5594639-5F9A-41AB-AD94-66746CB2A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781" y="188639"/>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4584" name="Picture 8" descr="KİSTİK FİBROZİS (KF)&#10;&#10;&#10;&#10;&#10;&#10;&#10;Ayrıca hastaların ter bezlerindeki&#10;bozukluk nedeniyle, terleri normale göre&#10;çok daha tuzludu...">
            <a:extLst>
              <a:ext uri="{FF2B5EF4-FFF2-40B4-BE49-F238E27FC236}">
                <a16:creationId xmlns:a16="http://schemas.microsoft.com/office/drawing/2014/main" xmlns="" id="{5AF02A0C-896E-4F70-9B3F-CDA62EB8C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56" y="3491341"/>
            <a:ext cx="4320480" cy="3243746"/>
          </a:xfrm>
          <a:prstGeom prst="rect">
            <a:avLst/>
          </a:prstGeom>
          <a:noFill/>
          <a:extLst>
            <a:ext uri="{909E8E84-426E-40DD-AFC4-6F175D3DCCD1}">
              <a14:hiddenFill xmlns:a14="http://schemas.microsoft.com/office/drawing/2010/main">
                <a:solidFill>
                  <a:srgbClr val="FFFFFF"/>
                </a:solidFill>
              </a14:hiddenFill>
            </a:ext>
          </a:extLst>
        </p:spPr>
      </p:pic>
      <p:pic>
        <p:nvPicPr>
          <p:cNvPr id="24586" name="Picture 10" descr="KF Nedenleri&#10;&#10;&#10;&#10;&#10;&#10;Genetik&#10;Otozomal&#10;resesif&#10;2 Taşıyıcı- %25&#10;hasta olma riski&#10;&#10; ">
            <a:extLst>
              <a:ext uri="{FF2B5EF4-FFF2-40B4-BE49-F238E27FC236}">
                <a16:creationId xmlns:a16="http://schemas.microsoft.com/office/drawing/2014/main" xmlns="" id="{56482B4B-DB18-424D-B2FB-EE82E6F76F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5276" y="3727758"/>
            <a:ext cx="4026655" cy="3023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76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69CC69E-8910-489D-A7C7-959C164E643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2B170D6-4E80-4E01-92B3-D6DE535FD33D}"/>
              </a:ext>
            </a:extLst>
          </p:cNvPr>
          <p:cNvSpPr>
            <a:spLocks noGrp="1"/>
          </p:cNvSpPr>
          <p:nvPr>
            <p:ph idx="1"/>
          </p:nvPr>
        </p:nvSpPr>
        <p:spPr/>
        <p:txBody>
          <a:bodyPr/>
          <a:lstStyle/>
          <a:p>
            <a:endParaRPr lang="tr-TR"/>
          </a:p>
        </p:txBody>
      </p:sp>
      <p:pic>
        <p:nvPicPr>
          <p:cNvPr id="25602" name="Picture 2" descr="KF BELİRTİLERİ&#10;&#10;&#10;&#10;&#10;&#10;&#10;&#10;&#10;Kistik fibroziste hırıltılı soluma, fazla miktarda balgam&#10;çıkarma, öksürük, zatürre, bronşit g...">
            <a:extLst>
              <a:ext uri="{FF2B5EF4-FFF2-40B4-BE49-F238E27FC236}">
                <a16:creationId xmlns:a16="http://schemas.microsoft.com/office/drawing/2014/main" xmlns="" id="{5824EEC2-1AC1-4A0B-8243-3D7572FEA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88640"/>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KF SIKLIĞI&#10;&#10;&#10;Türkiye’de görülme sıklığı 1/20002500 olarak bildirilmektedir.&#10;&#10; ">
            <a:extLst>
              <a:ext uri="{FF2B5EF4-FFF2-40B4-BE49-F238E27FC236}">
                <a16:creationId xmlns:a16="http://schemas.microsoft.com/office/drawing/2014/main" xmlns="" id="{D2894910-1BAA-445B-A1E1-B19BA066E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381" y="188639"/>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ASTIM&#10;&#10;&#10;&#10;&#10;Yunanca’da “soluksuzluk” veya “ağzı açık&#10;solumak” anlamına gelen astım çok eski&#10;çağlardan bu yana bilinen bir ...">
            <a:extLst>
              <a:ext uri="{FF2B5EF4-FFF2-40B4-BE49-F238E27FC236}">
                <a16:creationId xmlns:a16="http://schemas.microsoft.com/office/drawing/2014/main" xmlns="" id="{FADFD51C-1D7D-45ED-9667-58D4AE6403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56" y="3610115"/>
            <a:ext cx="4118596" cy="309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67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840BECB-4D00-4567-A1A8-18FFACF93FC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AC3C792-B56A-47BE-8C5B-879B74E6DEBF}"/>
              </a:ext>
            </a:extLst>
          </p:cNvPr>
          <p:cNvSpPr>
            <a:spLocks noGrp="1"/>
          </p:cNvSpPr>
          <p:nvPr>
            <p:ph idx="1"/>
          </p:nvPr>
        </p:nvSpPr>
        <p:spPr/>
        <p:txBody>
          <a:bodyPr/>
          <a:lstStyle/>
          <a:p>
            <a:endParaRPr lang="tr-TR"/>
          </a:p>
        </p:txBody>
      </p:sp>
      <p:pic>
        <p:nvPicPr>
          <p:cNvPr id="26626" name="Picture 2" descr="ASTIM&#10;&#10;&#10;Duyarlı kişilerde hava yollarındaki bu&#10;inflamasyon nöbetler şeklinde gelen&#10;öksürük, nefes darlığı, hırıltılı&#10;solu...">
            <a:extLst>
              <a:ext uri="{FF2B5EF4-FFF2-40B4-BE49-F238E27FC236}">
                <a16:creationId xmlns:a16="http://schemas.microsoft.com/office/drawing/2014/main" xmlns="" id="{062D4C6A-9E93-494A-88D8-077D8CF15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88640"/>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ASTIM&#10;&#10;&#10;&#10;&#10;&#10;&#10;&#10;&#10;Yakınmalar özellikle gece ve sabaha karşı&#10;ortaya çıkmaktadır.&#10;Hastada görülen bu semptomlar, hava&#10;yolu t...">
            <a:extLst>
              <a:ext uri="{FF2B5EF4-FFF2-40B4-BE49-F238E27FC236}">
                <a16:creationId xmlns:a16="http://schemas.microsoft.com/office/drawing/2014/main" xmlns="" id="{D61C65AA-3FBD-4876-BF02-B114EDA61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4838" y="188639"/>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ASTIM&#10;&#10; ">
            <a:extLst>
              <a:ext uri="{FF2B5EF4-FFF2-40B4-BE49-F238E27FC236}">
                <a16:creationId xmlns:a16="http://schemas.microsoft.com/office/drawing/2014/main" xmlns="" id="{9A9CAC34-A904-4D77-95AE-AFB69A43C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7139" y="3712487"/>
            <a:ext cx="4190604" cy="3146237"/>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ASTIMIN NEDENLERİ&#10;&#10;&#10;&#10;&#10;Astım pek çok nedene bağlı olarak ortaya&#10;çıkabilen bir hastalık olup, gelişiminde&#10;genetik, immünol...">
            <a:extLst>
              <a:ext uri="{FF2B5EF4-FFF2-40B4-BE49-F238E27FC236}">
                <a16:creationId xmlns:a16="http://schemas.microsoft.com/office/drawing/2014/main" xmlns="" id="{6F88C55C-2341-4546-AE13-A57E54734F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6384" y="3711763"/>
            <a:ext cx="4190604" cy="3146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05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A106E67-7AFE-4642-9A92-FE0D967966C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41B2E5B-5E63-4A37-9697-58BD798CB591}"/>
              </a:ext>
            </a:extLst>
          </p:cNvPr>
          <p:cNvSpPr>
            <a:spLocks noGrp="1"/>
          </p:cNvSpPr>
          <p:nvPr>
            <p:ph idx="1"/>
          </p:nvPr>
        </p:nvSpPr>
        <p:spPr/>
        <p:txBody>
          <a:bodyPr/>
          <a:lstStyle/>
          <a:p>
            <a:endParaRPr lang="tr-TR"/>
          </a:p>
        </p:txBody>
      </p:sp>
      <p:pic>
        <p:nvPicPr>
          <p:cNvPr id="27650" name="Picture 2" descr="ASTIM BELİRTİLERİ&#10;&#10;&#10;&#10;&#10;&#10;&#10;&#10;Hastalarda zaman zaman&#10;hırıltılı nefes alıp vermeler, nefes darlığı ve öksürük&#10;görülür.&#10;Astım...">
            <a:extLst>
              <a:ext uri="{FF2B5EF4-FFF2-40B4-BE49-F238E27FC236}">
                <a16:creationId xmlns:a16="http://schemas.microsoft.com/office/drawing/2014/main" xmlns="" id="{7E51EC1F-0860-42AD-B825-DDA835311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ASTIMDA TEDAVİ&#10;&#10;&#10;&#10;&#10;lk zamanlarda astımın tedavisi ilk&#10;olarak bitkilerden ve hayvan&#10;ürünlerinden elde edilen&#10;maddelerle v...">
            <a:extLst>
              <a:ext uri="{FF2B5EF4-FFF2-40B4-BE49-F238E27FC236}">
                <a16:creationId xmlns:a16="http://schemas.microsoft.com/office/drawing/2014/main" xmlns="" id="{170DC4DE-6FA9-4076-BF89-49A0EB4145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952" y="116631"/>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PNÖMONİ (ZATÜRRE)&#10;&#10;&#10;&#10;&#10;&#10;&#10;&#10;&#10;Zatürre ya da tıbbi adıyla pnömoni bakteri, virüs ve&#10;nadiren parazitlerin neden olduğu akciğ...">
            <a:extLst>
              <a:ext uri="{FF2B5EF4-FFF2-40B4-BE49-F238E27FC236}">
                <a16:creationId xmlns:a16="http://schemas.microsoft.com/office/drawing/2014/main" xmlns="" id="{AF29666C-06E1-4C9C-A8F4-97B20C581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4656" y="3994099"/>
            <a:ext cx="3470524" cy="2605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90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FB56880-C809-4D87-95A6-9BD5A733ED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6A4288FC-A41C-473F-A07F-4F3BBE978204}"/>
              </a:ext>
            </a:extLst>
          </p:cNvPr>
          <p:cNvSpPr>
            <a:spLocks noGrp="1"/>
          </p:cNvSpPr>
          <p:nvPr>
            <p:ph idx="1"/>
          </p:nvPr>
        </p:nvSpPr>
        <p:spPr/>
        <p:txBody>
          <a:bodyPr/>
          <a:lstStyle/>
          <a:p>
            <a:endParaRPr lang="tr-TR"/>
          </a:p>
        </p:txBody>
      </p:sp>
      <p:pic>
        <p:nvPicPr>
          <p:cNvPr id="28674" name="Picture 2" descr="PNÖMONİ&#10;&#10; ">
            <a:extLst>
              <a:ext uri="{FF2B5EF4-FFF2-40B4-BE49-F238E27FC236}">
                <a16:creationId xmlns:a16="http://schemas.microsoft.com/office/drawing/2014/main" xmlns="" id="{61380B4A-6476-4E27-A025-FEE64A500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PNÖMONİ İÇİN RİSK FAKTÖRLERİ&#10;&#10;&#10;&#10;&#10;&#10;&#10;&#10;&#10;&#10;&#10;İleri yaş,&#10;Sigara kullanımı,&#10;Aşırı soğuk havaya maruz kalmak,&#10;Kronik bir k...">
            <a:extLst>
              <a:ext uri="{FF2B5EF4-FFF2-40B4-BE49-F238E27FC236}">
                <a16:creationId xmlns:a16="http://schemas.microsoft.com/office/drawing/2014/main" xmlns="" id="{1BD8989D-E020-41BE-AC97-9104AED43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127"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04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F28B677-D674-494F-AFF8-D116F04D9C9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9CB0EB8-C33D-4A2D-97F0-776D40ADF3AB}"/>
              </a:ext>
            </a:extLst>
          </p:cNvPr>
          <p:cNvSpPr>
            <a:spLocks noGrp="1"/>
          </p:cNvSpPr>
          <p:nvPr>
            <p:ph idx="1"/>
          </p:nvPr>
        </p:nvSpPr>
        <p:spPr/>
        <p:txBody>
          <a:bodyPr/>
          <a:lstStyle/>
          <a:p>
            <a:endParaRPr lang="tr-TR"/>
          </a:p>
        </p:txBody>
      </p:sp>
      <p:pic>
        <p:nvPicPr>
          <p:cNvPr id="29698" name="Picture 2" descr="PNÖMONİ BELİRTİLERİ&#10;&#10;&#10;&#10;&#10;&#10;&#10;Pnömoni genellikle ateş, boğaz ağrısı gibi üst solunum yolu&#10;enfeksiyonu belirtilerini takiben...">
            <a:extLst>
              <a:ext uri="{FF2B5EF4-FFF2-40B4-BE49-F238E27FC236}">
                <a16:creationId xmlns:a16="http://schemas.microsoft.com/office/drawing/2014/main" xmlns="" id="{8729FF28-31B8-4CBD-8666-1F5CBC61A1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16633"/>
            <a:ext cx="4925807" cy="3698216"/>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PNÖMONİ TANISI&#10;&#10;&#10;&#10;&#10;&#10;&#10;&#10;Akciğer filmi&#10;Gram boyama: Balgamın kaliteli olma, ağız florası ile&#10;bulaşmama şansı % 25’tir. La...">
            <a:extLst>
              <a:ext uri="{FF2B5EF4-FFF2-40B4-BE49-F238E27FC236}">
                <a16:creationId xmlns:a16="http://schemas.microsoft.com/office/drawing/2014/main" xmlns="" id="{07467139-C3DF-4272-B00A-59C2637241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913" y="116633"/>
            <a:ext cx="5179164" cy="3888432"/>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PNÖMONİ TEDAVİSİ&#10;&#10;&#10;&#10;&#10;&#10;&#10;Hekimin bir pnömoni olgusu karşısında vermesi gereken ilk&#10;karar, hastanın tedavisinin ayaktan mı...">
            <a:extLst>
              <a:ext uri="{FF2B5EF4-FFF2-40B4-BE49-F238E27FC236}">
                <a16:creationId xmlns:a16="http://schemas.microsoft.com/office/drawing/2014/main" xmlns="" id="{7C6498F0-5B02-4E5A-823E-58538806D9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56" y="3588639"/>
            <a:ext cx="4175808" cy="3135128"/>
          </a:xfrm>
          <a:prstGeom prst="rect">
            <a:avLst/>
          </a:prstGeom>
          <a:noFill/>
          <a:extLst>
            <a:ext uri="{909E8E84-426E-40DD-AFC4-6F175D3DCCD1}">
              <a14:hiddenFill xmlns:a14="http://schemas.microsoft.com/office/drawing/2010/main">
                <a:solidFill>
                  <a:srgbClr val="FFFFFF"/>
                </a:solidFill>
              </a14:hiddenFill>
            </a:ext>
          </a:extLst>
        </p:spPr>
      </p:pic>
      <p:pic>
        <p:nvPicPr>
          <p:cNvPr id="29704" name="Picture 8" descr="PNÖMONİ TEDAVİSİ&#10;&#10;&#10;&#10;Hastaneye sevk kriterleri&#10;+ 65 yaş üzeri hasta,&#10;+ Kronik akciğer, kalp veya böbrek hastalığı varlığı...">
            <a:extLst>
              <a:ext uri="{FF2B5EF4-FFF2-40B4-BE49-F238E27FC236}">
                <a16:creationId xmlns:a16="http://schemas.microsoft.com/office/drawing/2014/main" xmlns="" id="{1B09569B-2CBB-4461-ACAE-D2D681F3AF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7572" y="3529022"/>
            <a:ext cx="4334620" cy="3254362"/>
          </a:xfrm>
          <a:prstGeom prst="rect">
            <a:avLst/>
          </a:prstGeom>
          <a:noFill/>
          <a:extLst>
            <a:ext uri="{909E8E84-426E-40DD-AFC4-6F175D3DCCD1}">
              <a14:hiddenFill xmlns:a14="http://schemas.microsoft.com/office/drawing/2010/main">
                <a:solidFill>
                  <a:srgbClr val="FFFFFF"/>
                </a:solidFill>
              </a14:hiddenFill>
            </a:ext>
          </a:extLst>
        </p:spPr>
      </p:pic>
      <p:pic>
        <p:nvPicPr>
          <p:cNvPr id="29706" name="Picture 10" descr="Solunum si̇stemi̇ hastaliklari">
            <a:extLst>
              <a:ext uri="{FF2B5EF4-FFF2-40B4-BE49-F238E27FC236}">
                <a16:creationId xmlns:a16="http://schemas.microsoft.com/office/drawing/2014/main" xmlns="" id="{DC42BABC-43D5-45F1-A1C9-2B031D60BD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2293" y="4069646"/>
            <a:ext cx="3614540" cy="2713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92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F1F236E-63A2-49A0-9F40-DCF22E595BD1}"/>
              </a:ext>
            </a:extLst>
          </p:cNvPr>
          <p:cNvSpPr>
            <a:spLocks noGrp="1"/>
          </p:cNvSpPr>
          <p:nvPr>
            <p:ph idx="1"/>
          </p:nvPr>
        </p:nvSpPr>
        <p:spPr>
          <a:xfrm>
            <a:off x="189756" y="260648"/>
            <a:ext cx="11881319" cy="6480720"/>
          </a:xfrm>
        </p:spPr>
        <p:txBody>
          <a:bodyPr>
            <a:normAutofit fontScale="47500" lnSpcReduction="20000"/>
          </a:bodyPr>
          <a:lstStyle/>
          <a:p>
            <a:r>
              <a:rPr lang="tr-TR" dirty="0"/>
              <a:t>Tüberküloz (Verem Hastalığı) nedir? Belirtileri ve tedavi yöntemleri</a:t>
            </a:r>
          </a:p>
          <a:p>
            <a:r>
              <a:rPr lang="tr-TR" dirty="0" err="1"/>
              <a:t>Mycobacterium</a:t>
            </a:r>
            <a:r>
              <a:rPr lang="tr-TR" dirty="0"/>
              <a:t> </a:t>
            </a:r>
            <a:r>
              <a:rPr lang="tr-TR" dirty="0" err="1"/>
              <a:t>tuberculosis</a:t>
            </a:r>
            <a:r>
              <a:rPr lang="tr-TR" dirty="0"/>
              <a:t> isimli bakterinin solunum yollarından vücuda girmesi ile özellikle akciğerlerde yaygın iltihap gelişmesine neden olan </a:t>
            </a:r>
            <a:r>
              <a:rPr lang="tr-TR" b="1" dirty="0"/>
              <a:t>Tüberküloz</a:t>
            </a:r>
            <a:r>
              <a:rPr lang="tr-TR" dirty="0"/>
              <a:t>, halk arasında Verem Hastalığı olarak da bilinen bulaşıcı bir enfeksiyon hastalığıdır. Aktif akciğer ya da gırtlak veremi bulunan hastalar </a:t>
            </a:r>
            <a:r>
              <a:rPr lang="tr-TR" b="1" dirty="0"/>
              <a:t>tüberküloz </a:t>
            </a:r>
            <a:r>
              <a:rPr lang="tr-TR" dirty="0"/>
              <a:t>mikrobunun kaynağı olarak görülür ve mikrop hasta kişilerin solunum yolundan nefes verme, öksürme ya da hapşırma yoluyla ortama yayılır. Bu ortama giren sağlıklı kişiler </a:t>
            </a:r>
            <a:r>
              <a:rPr lang="tr-TR" dirty="0" err="1"/>
              <a:t>Mycobacterium</a:t>
            </a:r>
            <a:r>
              <a:rPr lang="tr-TR" dirty="0"/>
              <a:t> </a:t>
            </a:r>
            <a:r>
              <a:rPr lang="tr-TR" dirty="0" err="1"/>
              <a:t>tuberculosis</a:t>
            </a:r>
            <a:r>
              <a:rPr lang="tr-TR" dirty="0"/>
              <a:t> isimli mikrobu solunum yoluyla alır ve hastalık bu şekilde yayılmayı sürdürür.</a:t>
            </a:r>
          </a:p>
          <a:p>
            <a:r>
              <a:rPr lang="tr-TR" dirty="0"/>
              <a:t>Tüberküloz (Verem) belirtileri nelerdir?</a:t>
            </a:r>
          </a:p>
          <a:p>
            <a:r>
              <a:rPr lang="tr-TR" dirty="0"/>
              <a:t>Tüberküloz mikrobu ile karşılaşan kişiler aylar boyunca hiçbir belirti göstermeksizin sağlıklı yaşamlarına devam edebilir. Bu dönemde kişinin bağışıklık sistemi </a:t>
            </a:r>
            <a:r>
              <a:rPr lang="tr-TR" dirty="0" err="1"/>
              <a:t>Mycobacterium</a:t>
            </a:r>
            <a:r>
              <a:rPr lang="tr-TR" dirty="0"/>
              <a:t> </a:t>
            </a:r>
            <a:r>
              <a:rPr lang="tr-TR" dirty="0" err="1"/>
              <a:t>tuberculosis</a:t>
            </a:r>
            <a:r>
              <a:rPr lang="tr-TR" dirty="0"/>
              <a:t> bakterisi ile savaşarak hastalığın gelişmesini önlemeye çalışır. Ancak bağışıklık sisteminin yeterli direnci gösteremediği durumlarda tüberküloz mikropları aktif hale gelir ve verem hastalığı ortaya çıkar. Hastalığın başlangıcından itibaren gözlenen </a:t>
            </a:r>
            <a:r>
              <a:rPr lang="tr-TR" b="1" dirty="0"/>
              <a:t>tüberküloz belirtileri</a:t>
            </a:r>
            <a:r>
              <a:rPr lang="tr-TR" dirty="0"/>
              <a:t> şöyle sıralanabilir:</a:t>
            </a:r>
          </a:p>
          <a:p>
            <a:r>
              <a:rPr lang="tr-TR" dirty="0"/>
              <a:t>15 günden uzun süren öksürük şikayeti,</a:t>
            </a:r>
          </a:p>
          <a:p>
            <a:r>
              <a:rPr lang="tr-TR" dirty="0"/>
              <a:t>Yüksek ateş, gece terlemesi, </a:t>
            </a:r>
          </a:p>
          <a:p>
            <a:r>
              <a:rPr lang="tr-TR" dirty="0"/>
              <a:t>Şiddetli göğüs ağrısı, </a:t>
            </a:r>
          </a:p>
          <a:p>
            <a:r>
              <a:rPr lang="tr-TR" dirty="0"/>
              <a:t>İştahsızlık, hızlı kilo kaybı,</a:t>
            </a:r>
          </a:p>
          <a:p>
            <a:r>
              <a:rPr lang="tr-TR" dirty="0"/>
              <a:t>Halsizlik, yorgunluk, </a:t>
            </a:r>
          </a:p>
          <a:p>
            <a:r>
              <a:rPr lang="tr-TR" dirty="0"/>
              <a:t>İlerleyen dönemlerde kanlı balgam görülmesi.</a:t>
            </a:r>
          </a:p>
          <a:p>
            <a:r>
              <a:rPr lang="tr-TR" dirty="0"/>
              <a:t>Tüberküloz (Verem) nedenleri nelerdir?</a:t>
            </a:r>
          </a:p>
          <a:p>
            <a:r>
              <a:rPr lang="tr-TR" dirty="0"/>
              <a:t>Dünya Sağlık Örgütü verilerine göre dünyadaki bütün hastalıkların yüzde 2,5'ini, önlenebilir ölümlerin ise yüzde 26'sını tüberküloz hastalığı oluşturmaktadır. En yaygın görüldüğü yerler Güney ve Doğu Asya ile Afrika kıtaları olsa da dünyanın tüm kıtalarında ve tüm ülkelerinde görülen tüberküloz, yılda 9,2 milyon kişinin verem hastalığı ile karşılaşmasına neden olur. </a:t>
            </a:r>
          </a:p>
          <a:p>
            <a:r>
              <a:rPr lang="tr-TR" dirty="0"/>
              <a:t>Yapılan araştırmalar tüberküloz hastalığında görülen artışların yoğun göçlere ve AIDS hastalığının görülme sıklığına bağlı olarak geliştiğini gösterir. Sanayileşme ile artan göç oranı hastalığın bulaşıcılığını kolaylaştırırken AIDS hastalığına bağlı olarak zayıflayan bağışıklık sistemi de kişinin tüberküloz mikrobuna karşı savunmasını azaltır. Dünyada verem hastalığının görülme oranının en yüksek olduğu yer olan Sahra Güneyi Afrika, AIDS hastalığının da en sık ortaya çıktığı kıta olarak bilinir. Bu durum verem hastalığının AIDS gibi bağışıklık sistemini etkileyen sağlık problemlerine bağlı olarak ortaya çıkabileceğini kanıtlar niteliktedir. </a:t>
            </a:r>
          </a:p>
          <a:p>
            <a:endParaRPr lang="tr-TR" dirty="0"/>
          </a:p>
          <a:p>
            <a:endParaRPr lang="tr-TR" dirty="0"/>
          </a:p>
        </p:txBody>
      </p:sp>
    </p:spTree>
    <p:extLst>
      <p:ext uri="{BB962C8B-B14F-4D97-AF65-F5344CB8AC3E}">
        <p14:creationId xmlns:p14="http://schemas.microsoft.com/office/powerpoint/2010/main" val="340315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9D8BB19-4746-423D-8BAE-2D7A62F39E7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12CE6C7-649A-4DE7-9FC7-3E6EA13D0291}"/>
              </a:ext>
            </a:extLst>
          </p:cNvPr>
          <p:cNvSpPr>
            <a:spLocks noGrp="1"/>
          </p:cNvSpPr>
          <p:nvPr>
            <p:ph idx="1"/>
          </p:nvPr>
        </p:nvSpPr>
        <p:spPr/>
        <p:txBody>
          <a:bodyPr/>
          <a:lstStyle/>
          <a:p>
            <a:endParaRPr lang="tr-TR"/>
          </a:p>
        </p:txBody>
      </p:sp>
      <p:pic>
        <p:nvPicPr>
          <p:cNvPr id="30722" name="Picture 2" descr="TÜBERKÜLOZ ile ilgili görsel sonucu">
            <a:extLst>
              <a:ext uri="{FF2B5EF4-FFF2-40B4-BE49-F238E27FC236}">
                <a16:creationId xmlns:a16="http://schemas.microsoft.com/office/drawing/2014/main" xmlns="" id="{A833C08C-DC5A-4483-8917-18F818D9D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85" y="3025387"/>
            <a:ext cx="5614586" cy="3748199"/>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TÜBERKÜLOZ ile ilgili görsel sonucu">
            <a:extLst>
              <a:ext uri="{FF2B5EF4-FFF2-40B4-BE49-F238E27FC236}">
                <a16:creationId xmlns:a16="http://schemas.microsoft.com/office/drawing/2014/main" xmlns="" id="{E2880E7D-BA65-4A93-A0DC-CE46ECFEE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027" y="84413"/>
            <a:ext cx="5915025" cy="2914650"/>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İlgili resim">
            <a:extLst>
              <a:ext uri="{FF2B5EF4-FFF2-40B4-BE49-F238E27FC236}">
                <a16:creationId xmlns:a16="http://schemas.microsoft.com/office/drawing/2014/main" xmlns="" id="{D1FA1272-396E-43A3-9876-1F4730B795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340" y="101945"/>
            <a:ext cx="66675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09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EF4BF27-D420-4E7F-88AC-CCF8724BB2D4}"/>
              </a:ext>
            </a:extLst>
          </p:cNvPr>
          <p:cNvSpPr>
            <a:spLocks noGrp="1"/>
          </p:cNvSpPr>
          <p:nvPr>
            <p:ph idx="1"/>
          </p:nvPr>
        </p:nvSpPr>
        <p:spPr>
          <a:xfrm>
            <a:off x="117748" y="260648"/>
            <a:ext cx="11881319" cy="6480720"/>
          </a:xfrm>
        </p:spPr>
        <p:txBody>
          <a:bodyPr>
            <a:normAutofit fontScale="70000" lnSpcReduction="20000"/>
          </a:bodyPr>
          <a:lstStyle/>
          <a:p>
            <a:r>
              <a:rPr lang="tr-TR" dirty="0"/>
              <a:t>Tüberküloz tanısı nasıl konur?</a:t>
            </a:r>
          </a:p>
          <a:p>
            <a:r>
              <a:rPr lang="tr-TR" dirty="0"/>
              <a:t>Hastalığın şikayetleri ile birlikte tüberküloza işaret eden akciğer grafiği, verem hastalığını akla getirir ancak kesin tanı için balgam kültürü alınmalı ve </a:t>
            </a:r>
            <a:r>
              <a:rPr lang="tr-TR" dirty="0" err="1"/>
              <a:t>Mycobacterium</a:t>
            </a:r>
            <a:r>
              <a:rPr lang="tr-TR" dirty="0"/>
              <a:t> </a:t>
            </a:r>
            <a:r>
              <a:rPr lang="tr-TR" dirty="0" err="1"/>
              <a:t>tuberculosis</a:t>
            </a:r>
            <a:r>
              <a:rPr lang="tr-TR" dirty="0"/>
              <a:t> bakterisinin varlığı incelenmelidir. Hastadan alınan balgam örneği laboratuvar ortamında incelenir ve bakterinin mikroskobik yöntemle görülmesi ile kesin tanı konulabilir. </a:t>
            </a:r>
          </a:p>
          <a:p>
            <a:r>
              <a:rPr lang="tr-TR" dirty="0"/>
              <a:t>Özellikle öksürük şikayetinin sigara, soğuk algınlığı gibi farklı nedenlere bağlanması, kişinin doktor kontrolüne gitmesini geciktirir ve hastalığın büyük oranda ilerlemesine neden olur. Verem hastalığı kişi kadar toplumu da etkileyen ve halk sağlığını tehdit eden ciddi bir hastalık olduğu için toplum tüberküloz konusunda bilgilendirilmeli, belirtileri doğru şekilde değerlendirebilmeli ve "Verem Nedir?" sorusunun cevabı hakkında gerekli bilgi sahibi olmalıdır. Doğru teşhis ve etkili tedavi uygulamasının yapılabilmesi için belirtilerin ilk andan itibaren önemsenmesi ve göğüs hastalıkları uzmanı tarafından detaylı muayene edilmesi gerekir. </a:t>
            </a:r>
          </a:p>
          <a:p>
            <a:r>
              <a:rPr lang="tr-TR" dirty="0"/>
              <a:t>Tüberküloz tedavi yöntemleri nelerdir?</a:t>
            </a:r>
          </a:p>
          <a:p>
            <a:r>
              <a:rPr lang="tr-TR" dirty="0"/>
              <a:t>Tüberküloz tedavisi için geliştirilmiş olan ilaçlar, hastalığın başlangıç evresinde yüksek oranda iyileştirici etki göstererek kişinin sağlığına hızlı şekilde kavuşmasını sağlar. En etkili tedavi uygulamasını sunan dört farklı ilaç çeşidi bulunur. Bu ilaç uygulamaları ile hastaların neredeyse tamamı son derece başarılı bir şekilde tedavi edilir. </a:t>
            </a:r>
          </a:p>
          <a:p>
            <a:r>
              <a:rPr lang="tr-TR" dirty="0"/>
              <a:t>İlaç tedavisi için belirlenen süre en az altı ay olmakla birlikte hastalığın şiddetine, toplumda görülme sıklığına, kişinin yaşına ve diğer hastalık öykülerine göre tedavi süresi değişik gösterebilir. Etkili tedavinin sağlanabilmesi için belirtilerin doğru değerlendirilmesi ve erken teşhis ile hastalığın kontrol altına alınması önemlidir. Eğer siz de tüberküloz belirtileri gösteriyor ya da sıklıkla kalabalık ortamlarda bulunuyorsanız, mutlaka belirti takibi yapmanız ve uygun sıklıkta doktor kontrolüne gitmeniz gerekir. </a:t>
            </a:r>
          </a:p>
          <a:p>
            <a:endParaRPr lang="tr-TR" dirty="0"/>
          </a:p>
        </p:txBody>
      </p:sp>
    </p:spTree>
    <p:extLst>
      <p:ext uri="{BB962C8B-B14F-4D97-AF65-F5344CB8AC3E}">
        <p14:creationId xmlns:p14="http://schemas.microsoft.com/office/powerpoint/2010/main" val="161251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80165DF-7896-4CB0-A4FF-463E57AEA86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364FBA4-CC06-4EE0-B428-DB6E5EAA6ED6}"/>
              </a:ext>
            </a:extLst>
          </p:cNvPr>
          <p:cNvSpPr>
            <a:spLocks noGrp="1"/>
          </p:cNvSpPr>
          <p:nvPr>
            <p:ph idx="1"/>
          </p:nvPr>
        </p:nvSpPr>
        <p:spPr/>
        <p:txBody>
          <a:bodyPr/>
          <a:lstStyle/>
          <a:p>
            <a:endParaRPr lang="tr-TR" dirty="0"/>
          </a:p>
        </p:txBody>
      </p:sp>
      <p:pic>
        <p:nvPicPr>
          <p:cNvPr id="19458" name="Picture 2" descr="Kronik Obstrüktif Akciğer Hastalığı&#10;(KOAH)&#10;&#10; ">
            <a:extLst>
              <a:ext uri="{FF2B5EF4-FFF2-40B4-BE49-F238E27FC236}">
                <a16:creationId xmlns:a16="http://schemas.microsoft.com/office/drawing/2014/main" xmlns="" id="{19D036A2-1821-4ADA-92CA-2FDC76436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16632"/>
            <a:ext cx="6076950"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10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602" name="Group 10">
            <a:extLst>
              <a:ext uri="{FF2B5EF4-FFF2-40B4-BE49-F238E27FC236}">
                <a16:creationId xmlns:a16="http://schemas.microsoft.com/office/drawing/2014/main" xmlns="" id="{B2DD0705-F772-422C-BA42-407A146BAC0D}"/>
              </a:ext>
            </a:extLst>
          </p:cNvPr>
          <p:cNvGrpSpPr>
            <a:grpSpLocks/>
          </p:cNvGrpSpPr>
          <p:nvPr/>
        </p:nvGrpSpPr>
        <p:grpSpPr bwMode="auto">
          <a:xfrm>
            <a:off x="1576387" y="1916113"/>
            <a:ext cx="9036050" cy="4392612"/>
            <a:chOff x="260" y="1207"/>
            <a:chExt cx="5500" cy="2858"/>
          </a:xfrm>
        </p:grpSpPr>
        <p:sp>
          <p:nvSpPr>
            <p:cNvPr id="110603" name="AutoShape 11">
              <a:extLst>
                <a:ext uri="{FF2B5EF4-FFF2-40B4-BE49-F238E27FC236}">
                  <a16:creationId xmlns:a16="http://schemas.microsoft.com/office/drawing/2014/main" xmlns="" id="{18C60BFA-3CBC-4799-BEEC-23B7270C8001}"/>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10604" name="Freeform 12">
              <a:extLst>
                <a:ext uri="{FF2B5EF4-FFF2-40B4-BE49-F238E27FC236}">
                  <a16:creationId xmlns:a16="http://schemas.microsoft.com/office/drawing/2014/main" xmlns="" id="{140C4B31-EA48-4C9A-9AAB-D3C951C5C29F}"/>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05" name="Freeform 13">
              <a:extLst>
                <a:ext uri="{FF2B5EF4-FFF2-40B4-BE49-F238E27FC236}">
                  <a16:creationId xmlns:a16="http://schemas.microsoft.com/office/drawing/2014/main" xmlns="" id="{D9882C1C-25BB-4A51-B10F-0A1B39A93A9B}"/>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06" name="Freeform 14">
              <a:extLst>
                <a:ext uri="{FF2B5EF4-FFF2-40B4-BE49-F238E27FC236}">
                  <a16:creationId xmlns:a16="http://schemas.microsoft.com/office/drawing/2014/main" xmlns="" id="{7666FF19-A871-4A1D-9697-47D791DDFF4B}"/>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07" name="Freeform 15">
              <a:extLst>
                <a:ext uri="{FF2B5EF4-FFF2-40B4-BE49-F238E27FC236}">
                  <a16:creationId xmlns:a16="http://schemas.microsoft.com/office/drawing/2014/main" xmlns="" id="{54AF070E-8B93-40DA-92EA-0A2493821548}"/>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08" name="Freeform 16">
              <a:extLst>
                <a:ext uri="{FF2B5EF4-FFF2-40B4-BE49-F238E27FC236}">
                  <a16:creationId xmlns:a16="http://schemas.microsoft.com/office/drawing/2014/main" xmlns="" id="{4D5E3FF2-A5D3-4575-B83E-5675CC3EA63B}"/>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09" name="Freeform 17">
              <a:extLst>
                <a:ext uri="{FF2B5EF4-FFF2-40B4-BE49-F238E27FC236}">
                  <a16:creationId xmlns:a16="http://schemas.microsoft.com/office/drawing/2014/main" xmlns="" id="{11FD81AB-1B12-49C2-BC5A-FD3A6F5DD1D4}"/>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0" name="Freeform 18">
              <a:extLst>
                <a:ext uri="{FF2B5EF4-FFF2-40B4-BE49-F238E27FC236}">
                  <a16:creationId xmlns:a16="http://schemas.microsoft.com/office/drawing/2014/main" xmlns="" id="{2B678456-2994-44D3-89E8-37620BD947BA}"/>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1" name="Freeform 19">
              <a:extLst>
                <a:ext uri="{FF2B5EF4-FFF2-40B4-BE49-F238E27FC236}">
                  <a16:creationId xmlns:a16="http://schemas.microsoft.com/office/drawing/2014/main" xmlns="" id="{560E6D9A-F7F3-4F21-AD12-DB515F539D71}"/>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2" name="Freeform 20">
              <a:extLst>
                <a:ext uri="{FF2B5EF4-FFF2-40B4-BE49-F238E27FC236}">
                  <a16:creationId xmlns:a16="http://schemas.microsoft.com/office/drawing/2014/main" xmlns="" id="{C6704405-AC22-4CAF-9660-5A773B11D1E7}"/>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3" name="Freeform 21">
              <a:extLst>
                <a:ext uri="{FF2B5EF4-FFF2-40B4-BE49-F238E27FC236}">
                  <a16:creationId xmlns:a16="http://schemas.microsoft.com/office/drawing/2014/main" xmlns="" id="{D591B193-7EA2-4850-94FB-CBA2A5A091ED}"/>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4" name="Freeform 22">
              <a:extLst>
                <a:ext uri="{FF2B5EF4-FFF2-40B4-BE49-F238E27FC236}">
                  <a16:creationId xmlns:a16="http://schemas.microsoft.com/office/drawing/2014/main" xmlns="" id="{9528CDBE-6738-4BC0-A439-44120B569BF5}"/>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5" name="Freeform 23">
              <a:extLst>
                <a:ext uri="{FF2B5EF4-FFF2-40B4-BE49-F238E27FC236}">
                  <a16:creationId xmlns:a16="http://schemas.microsoft.com/office/drawing/2014/main" xmlns="" id="{FF368107-BE8D-4EE7-AB1E-682DA53B5F7F}"/>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6" name="Freeform 24">
              <a:extLst>
                <a:ext uri="{FF2B5EF4-FFF2-40B4-BE49-F238E27FC236}">
                  <a16:creationId xmlns:a16="http://schemas.microsoft.com/office/drawing/2014/main" xmlns="" id="{A316C21E-2BA8-4C22-A9CE-EB9F62FE798B}"/>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7" name="Freeform 25">
              <a:extLst>
                <a:ext uri="{FF2B5EF4-FFF2-40B4-BE49-F238E27FC236}">
                  <a16:creationId xmlns:a16="http://schemas.microsoft.com/office/drawing/2014/main" xmlns="" id="{FABDDD9F-4ECB-41DF-9626-0C70CB582833}"/>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8" name="Freeform 26">
              <a:extLst>
                <a:ext uri="{FF2B5EF4-FFF2-40B4-BE49-F238E27FC236}">
                  <a16:creationId xmlns:a16="http://schemas.microsoft.com/office/drawing/2014/main" xmlns="" id="{E0A38653-1FB5-4C3D-AE9A-5FEEE2A1AAA4}"/>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19" name="Freeform 27">
              <a:extLst>
                <a:ext uri="{FF2B5EF4-FFF2-40B4-BE49-F238E27FC236}">
                  <a16:creationId xmlns:a16="http://schemas.microsoft.com/office/drawing/2014/main" xmlns="" id="{00593C69-9B67-49B6-8122-FD11BA210561}"/>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0620" name="Freeform 28">
              <a:extLst>
                <a:ext uri="{FF2B5EF4-FFF2-40B4-BE49-F238E27FC236}">
                  <a16:creationId xmlns:a16="http://schemas.microsoft.com/office/drawing/2014/main" xmlns="" id="{85BB2C0E-FA67-43C9-B599-9CABE8033CA7}"/>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10594" name="Rectangle 2">
            <a:extLst>
              <a:ext uri="{FF2B5EF4-FFF2-40B4-BE49-F238E27FC236}">
                <a16:creationId xmlns:a16="http://schemas.microsoft.com/office/drawing/2014/main" xmlns="" id="{FA8E4EBF-03DC-4078-93B4-CD04FF9C7302}"/>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3100" b="1">
                <a:solidFill>
                  <a:srgbClr val="FFFF00"/>
                </a:solidFill>
              </a:rPr>
              <a:t>ENDOKRİN BEZLER VE HORMONLARIN ÖZELLİKLERİ</a:t>
            </a:r>
          </a:p>
        </p:txBody>
      </p:sp>
      <p:sp>
        <p:nvSpPr>
          <p:cNvPr id="110595" name="Rectangle 3">
            <a:extLst>
              <a:ext uri="{FF2B5EF4-FFF2-40B4-BE49-F238E27FC236}">
                <a16:creationId xmlns:a16="http://schemas.microsoft.com/office/drawing/2014/main" xmlns="" id="{C5ED23B6-758D-41C1-B8B8-8711A5C96AEC}"/>
              </a:ext>
            </a:extLst>
          </p:cNvPr>
          <p:cNvSpPr>
            <a:spLocks noGrp="1" noChangeArrowheads="1"/>
          </p:cNvSpPr>
          <p:nvPr>
            <p:ph type="body" idx="1"/>
          </p:nvPr>
        </p:nvSpPr>
        <p:spPr>
          <a:xfrm>
            <a:off x="3033713" y="2413001"/>
            <a:ext cx="7237413" cy="3103563"/>
          </a:xfrm>
        </p:spPr>
        <p:txBody>
          <a:bodyPr/>
          <a:lstStyle/>
          <a:p>
            <a:pPr>
              <a:lnSpc>
                <a:spcPct val="110000"/>
              </a:lnSpc>
              <a:buFont typeface="Wingdings" panose="05000000000000000000" pitchFamily="2" charset="2"/>
              <a:buNone/>
            </a:pPr>
            <a:r>
              <a:rPr lang="tr-TR" altLang="tr-TR" sz="3200" b="1">
                <a:solidFill>
                  <a:srgbClr val="00FFFF"/>
                </a:solidFill>
              </a:rPr>
              <a:t>Hormon;</a:t>
            </a:r>
          </a:p>
          <a:p>
            <a:pPr lvl="1">
              <a:lnSpc>
                <a:spcPct val="110000"/>
              </a:lnSpc>
            </a:pPr>
            <a:r>
              <a:rPr lang="tr-TR" altLang="tr-TR"/>
              <a:t>Vücudun iç salgı bezlerinde sentezlenerek kana verilen, kan yoluyla çeşitli organ ve dokulara götürülerek bunların yapı ve fonksiyonlarını, vücudun ihtiyaçlarına göre değiştiren kimyasal maddelerdir.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xmlns="" id="{C7A8269A-0F33-43EB-8C58-4DC9B6CD1C45}"/>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3100" b="1">
                <a:solidFill>
                  <a:srgbClr val="FFFF00"/>
                </a:solidFill>
              </a:rPr>
              <a:t>ENDOKRİN BEZLERİ VE HORMONLARIN ÖZELLİKLERİ</a:t>
            </a:r>
          </a:p>
        </p:txBody>
      </p:sp>
      <p:sp>
        <p:nvSpPr>
          <p:cNvPr id="111619" name="Rectangle 3">
            <a:extLst>
              <a:ext uri="{FF2B5EF4-FFF2-40B4-BE49-F238E27FC236}">
                <a16:creationId xmlns:a16="http://schemas.microsoft.com/office/drawing/2014/main" xmlns="" id="{09DC0B6B-D8CC-4672-9F9C-D87F310C98A0}"/>
              </a:ext>
            </a:extLst>
          </p:cNvPr>
          <p:cNvSpPr>
            <a:spLocks noGrp="1" noChangeArrowheads="1"/>
          </p:cNvSpPr>
          <p:nvPr>
            <p:ph type="body" idx="1"/>
          </p:nvPr>
        </p:nvSpPr>
        <p:spPr>
          <a:xfrm>
            <a:off x="2709862" y="2052638"/>
            <a:ext cx="4464050" cy="4184650"/>
          </a:xfrm>
        </p:spPr>
        <p:txBody>
          <a:bodyPr>
            <a:normAutofit fontScale="92500" lnSpcReduction="20000"/>
          </a:bodyPr>
          <a:lstStyle/>
          <a:p>
            <a:pPr>
              <a:lnSpc>
                <a:spcPct val="70000"/>
              </a:lnSpc>
            </a:pPr>
            <a:r>
              <a:rPr lang="tr-TR" altLang="tr-TR" b="1">
                <a:solidFill>
                  <a:srgbClr val="00FFFF"/>
                </a:solidFill>
              </a:rPr>
              <a:t>Hormonların Çeşitleri</a:t>
            </a:r>
            <a:r>
              <a:rPr lang="tr-TR" altLang="tr-TR" b="1"/>
              <a:t> </a:t>
            </a:r>
          </a:p>
          <a:p>
            <a:pPr lvl="1">
              <a:lnSpc>
                <a:spcPct val="70000"/>
              </a:lnSpc>
            </a:pPr>
            <a:endParaRPr lang="tr-TR" altLang="tr-TR" b="1"/>
          </a:p>
          <a:p>
            <a:pPr lvl="1">
              <a:lnSpc>
                <a:spcPct val="70000"/>
              </a:lnSpc>
            </a:pPr>
            <a:r>
              <a:rPr lang="tr-TR" altLang="tr-TR" sz="2100" b="1" u="sng"/>
              <a:t>Peptit Hormonlar</a:t>
            </a:r>
            <a:r>
              <a:rPr lang="tr-TR" altLang="tr-TR" sz="1900" b="1"/>
              <a:t> </a:t>
            </a:r>
            <a:endParaRPr lang="tr-TR" altLang="tr-TR" sz="1900"/>
          </a:p>
          <a:p>
            <a:pPr>
              <a:lnSpc>
                <a:spcPct val="70000"/>
              </a:lnSpc>
            </a:pPr>
            <a:endParaRPr lang="tr-TR" altLang="tr-TR" sz="2000"/>
          </a:p>
          <a:p>
            <a:pPr lvl="2">
              <a:lnSpc>
                <a:spcPct val="70000"/>
              </a:lnSpc>
            </a:pPr>
            <a:r>
              <a:rPr lang="tr-TR" altLang="tr-TR" sz="1800" b="1"/>
              <a:t>Vazopressin </a:t>
            </a:r>
          </a:p>
          <a:p>
            <a:pPr lvl="2">
              <a:lnSpc>
                <a:spcPct val="70000"/>
              </a:lnSpc>
            </a:pPr>
            <a:r>
              <a:rPr lang="tr-TR" altLang="tr-TR" sz="1800" b="1"/>
              <a:t>Oksitoksin </a:t>
            </a:r>
          </a:p>
          <a:p>
            <a:pPr lvl="2">
              <a:lnSpc>
                <a:spcPct val="70000"/>
              </a:lnSpc>
            </a:pPr>
            <a:r>
              <a:rPr lang="tr-TR" altLang="tr-TR" sz="1800" b="1"/>
              <a:t>Adrenokortikotropik hormon</a:t>
            </a:r>
            <a:r>
              <a:rPr lang="tr-TR" altLang="tr-TR" sz="1800"/>
              <a:t> </a:t>
            </a:r>
          </a:p>
          <a:p>
            <a:pPr>
              <a:lnSpc>
                <a:spcPct val="70000"/>
              </a:lnSpc>
              <a:buFont typeface="Wingdings" panose="05000000000000000000" pitchFamily="2" charset="2"/>
              <a:buNone/>
            </a:pPr>
            <a:endParaRPr lang="tr-TR" altLang="tr-TR" sz="2000"/>
          </a:p>
          <a:p>
            <a:pPr lvl="1">
              <a:lnSpc>
                <a:spcPct val="70000"/>
              </a:lnSpc>
            </a:pPr>
            <a:r>
              <a:rPr lang="tr-TR" altLang="tr-TR" sz="2100" b="1" u="sng"/>
              <a:t>Steroid Hormonlar</a:t>
            </a:r>
            <a:r>
              <a:rPr lang="tr-TR" altLang="tr-TR" sz="2100" b="1"/>
              <a:t> </a:t>
            </a:r>
            <a:endParaRPr lang="tr-TR" altLang="tr-TR" sz="2100"/>
          </a:p>
          <a:p>
            <a:pPr>
              <a:lnSpc>
                <a:spcPct val="70000"/>
              </a:lnSpc>
            </a:pPr>
            <a:endParaRPr lang="tr-TR" altLang="tr-TR" sz="2400"/>
          </a:p>
          <a:p>
            <a:pPr lvl="2">
              <a:lnSpc>
                <a:spcPct val="70000"/>
              </a:lnSpc>
            </a:pPr>
            <a:r>
              <a:rPr lang="tr-TR" altLang="tr-TR" sz="1800" b="1"/>
              <a:t>Östrojen </a:t>
            </a:r>
          </a:p>
          <a:p>
            <a:pPr lvl="2">
              <a:lnSpc>
                <a:spcPct val="70000"/>
              </a:lnSpc>
            </a:pPr>
            <a:r>
              <a:rPr lang="tr-TR" altLang="tr-TR" sz="1800" b="1"/>
              <a:t>Progesteron </a:t>
            </a:r>
          </a:p>
          <a:p>
            <a:pPr lvl="2">
              <a:lnSpc>
                <a:spcPct val="70000"/>
              </a:lnSpc>
            </a:pPr>
            <a:r>
              <a:rPr lang="tr-TR" altLang="tr-TR" sz="1800" b="1"/>
              <a:t>Testesteron </a:t>
            </a:r>
          </a:p>
          <a:p>
            <a:pPr lvl="2">
              <a:lnSpc>
                <a:spcPct val="70000"/>
              </a:lnSpc>
            </a:pPr>
            <a:r>
              <a:rPr lang="tr-TR" altLang="tr-TR" sz="1800" b="1"/>
              <a:t>Aldesteron</a:t>
            </a:r>
            <a:r>
              <a:rPr lang="tr-TR" altLang="tr-TR" sz="1800"/>
              <a:t> </a:t>
            </a:r>
          </a:p>
        </p:txBody>
      </p:sp>
      <p:pic>
        <p:nvPicPr>
          <p:cNvPr id="111620" name="Picture 4">
            <a:extLst>
              <a:ext uri="{FF2B5EF4-FFF2-40B4-BE49-F238E27FC236}">
                <a16:creationId xmlns:a16="http://schemas.microsoft.com/office/drawing/2014/main" xmlns="" id="{2CD59DF8-63C8-4F44-B1CF-119D25235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466"/>
          <a:stretch>
            <a:fillRect/>
          </a:stretch>
        </p:blipFill>
        <p:spPr bwMode="auto">
          <a:xfrm>
            <a:off x="7318376" y="1831975"/>
            <a:ext cx="3038475" cy="431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xmlns="" id="{C58231D0-86B0-4473-A4D5-EB48327E513A}"/>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3100" b="1">
                <a:solidFill>
                  <a:srgbClr val="FFFF00"/>
                </a:solidFill>
              </a:rPr>
              <a:t>ENDOKRİN BEZLERİ VE HORMONLARIN ÖZELLİKLERİ</a:t>
            </a:r>
          </a:p>
        </p:txBody>
      </p:sp>
      <p:sp>
        <p:nvSpPr>
          <p:cNvPr id="112643" name="Rectangle 3">
            <a:extLst>
              <a:ext uri="{FF2B5EF4-FFF2-40B4-BE49-F238E27FC236}">
                <a16:creationId xmlns:a16="http://schemas.microsoft.com/office/drawing/2014/main" xmlns="" id="{317AE6C6-DB75-4FC4-858D-53794BB2E837}"/>
              </a:ext>
            </a:extLst>
          </p:cNvPr>
          <p:cNvSpPr>
            <a:spLocks noGrp="1" noChangeArrowheads="1"/>
          </p:cNvSpPr>
          <p:nvPr>
            <p:ph type="body" idx="1"/>
          </p:nvPr>
        </p:nvSpPr>
        <p:spPr>
          <a:xfrm>
            <a:off x="2667001" y="1981200"/>
            <a:ext cx="7748587" cy="4114800"/>
          </a:xfrm>
        </p:spPr>
        <p:txBody>
          <a:bodyPr/>
          <a:lstStyle/>
          <a:p>
            <a:pPr>
              <a:buClr>
                <a:schemeClr val="folHlink"/>
              </a:buClr>
            </a:pPr>
            <a:r>
              <a:rPr lang="tr-TR" altLang="tr-TR" b="1">
                <a:solidFill>
                  <a:srgbClr val="00FFFF"/>
                </a:solidFill>
              </a:rPr>
              <a:t>Hormonların Görevleri </a:t>
            </a:r>
            <a:endParaRPr lang="tr-TR" altLang="tr-TR">
              <a:solidFill>
                <a:srgbClr val="00FFFF"/>
              </a:solidFill>
            </a:endParaRPr>
          </a:p>
          <a:p>
            <a:pPr lvl="1"/>
            <a:r>
              <a:rPr lang="tr-TR" altLang="tr-TR"/>
              <a:t>Vücut ortamının dış çevreye uyumunu sağlar. </a:t>
            </a:r>
          </a:p>
          <a:p>
            <a:pPr lvl="1"/>
            <a:r>
              <a:rPr lang="tr-TR" altLang="tr-TR"/>
              <a:t>Metabolizma faaliyetlerini düzenler. </a:t>
            </a:r>
          </a:p>
          <a:p>
            <a:pPr lvl="1"/>
            <a:r>
              <a:rPr lang="tr-TR" altLang="tr-TR"/>
              <a:t>İç ortamın fiziksel ve kimyasal şartların sürekliliğini ve dengesini sağlar. </a:t>
            </a:r>
          </a:p>
          <a:p>
            <a:pPr lvl="1"/>
            <a:r>
              <a:rPr lang="tr-TR" altLang="tr-TR"/>
              <a:t>Hormonlar, hücrelerdeki yapım ve yıkım olaylarını denetimi altında tutar. </a:t>
            </a:r>
          </a:p>
          <a:p>
            <a:pPr lvl="1"/>
            <a:r>
              <a:rPr lang="tr-TR" altLang="tr-TR"/>
              <a:t>Vücut organlarının fonksiyonlarının düzenlenmesini sağlar.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xmlns="" id="{B4F726FF-7B80-4742-9F27-90976960639A}"/>
              </a:ext>
            </a:extLst>
          </p:cNvPr>
          <p:cNvSpPr>
            <a:spLocks noGrp="1" noChangeArrowheads="1"/>
          </p:cNvSpPr>
          <p:nvPr>
            <p:ph type="title"/>
          </p:nvPr>
        </p:nvSpPr>
        <p:spPr>
          <a:xfrm>
            <a:off x="3070225" y="404813"/>
            <a:ext cx="7416800" cy="12954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3667" name="Rectangle 3">
            <a:extLst>
              <a:ext uri="{FF2B5EF4-FFF2-40B4-BE49-F238E27FC236}">
                <a16:creationId xmlns:a16="http://schemas.microsoft.com/office/drawing/2014/main" xmlns="" id="{ACBE1206-CBF5-4CFE-89C7-20CF4E082137}"/>
              </a:ext>
            </a:extLst>
          </p:cNvPr>
          <p:cNvSpPr>
            <a:spLocks noGrp="1" noChangeArrowheads="1"/>
          </p:cNvSpPr>
          <p:nvPr>
            <p:ph type="body" idx="1"/>
          </p:nvPr>
        </p:nvSpPr>
        <p:spPr>
          <a:xfrm>
            <a:off x="2925763" y="1981200"/>
            <a:ext cx="7561263" cy="4114800"/>
          </a:xfrm>
        </p:spPr>
        <p:txBody>
          <a:bodyPr/>
          <a:lstStyle/>
          <a:p>
            <a:pPr>
              <a:lnSpc>
                <a:spcPct val="90000"/>
              </a:lnSpc>
              <a:buFont typeface="Wingdings" panose="05000000000000000000" pitchFamily="2" charset="2"/>
              <a:buNone/>
            </a:pPr>
            <a:r>
              <a:rPr lang="tr-TR" altLang="tr-TR" b="1">
                <a:solidFill>
                  <a:srgbClr val="00FFFF"/>
                </a:solidFill>
              </a:rPr>
              <a:t>Hipofiz Bezi (Glandula hypophysea)</a:t>
            </a:r>
            <a:r>
              <a:rPr lang="tr-TR" altLang="tr-TR" b="1"/>
              <a:t> </a:t>
            </a:r>
            <a:endParaRPr lang="tr-TR" altLang="tr-TR"/>
          </a:p>
          <a:p>
            <a:pPr lvl="1">
              <a:lnSpc>
                <a:spcPct val="90000"/>
              </a:lnSpc>
            </a:pPr>
            <a:r>
              <a:rPr lang="tr-TR" altLang="tr-TR"/>
              <a:t>Hipofiz bezi; kafa tabanında sfenoid kemiğin (temel kemik) üzerinde, sella turcica (Türk Eğeri) da bulunan fossa hypophysialis isimli çukurun içine yerleşmiştir. </a:t>
            </a:r>
          </a:p>
          <a:p>
            <a:pPr lvl="1">
              <a:lnSpc>
                <a:spcPct val="90000"/>
              </a:lnSpc>
            </a:pPr>
            <a:r>
              <a:rPr lang="tr-TR" altLang="tr-TR"/>
              <a:t>Hormonal düzenlemenin merkezidir. </a:t>
            </a:r>
          </a:p>
          <a:p>
            <a:pPr lvl="1">
              <a:lnSpc>
                <a:spcPct val="90000"/>
              </a:lnSpc>
            </a:pPr>
            <a:r>
              <a:rPr lang="tr-TR" altLang="tr-TR"/>
              <a:t>Ön lob (lobus anterior), arka lob (lobus posterior), arka loba nörohipofiz (neurohypophysis), ön loba adenohipofiz (adenohypophysis) denir.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xmlns="" id="{5283043B-F6C6-4E9F-88EF-AF7CFA1F78CC}"/>
              </a:ext>
            </a:extLst>
          </p:cNvPr>
          <p:cNvSpPr>
            <a:spLocks noGrp="1" noChangeArrowheads="1"/>
          </p:cNvSpPr>
          <p:nvPr>
            <p:ph type="title"/>
          </p:nvPr>
        </p:nvSpPr>
        <p:spPr>
          <a:xfrm>
            <a:off x="2998787" y="404813"/>
            <a:ext cx="7488238" cy="12954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4691" name="Rectangle 3">
            <a:extLst>
              <a:ext uri="{FF2B5EF4-FFF2-40B4-BE49-F238E27FC236}">
                <a16:creationId xmlns:a16="http://schemas.microsoft.com/office/drawing/2014/main" xmlns="" id="{472FE9FF-C7F6-443D-AE3D-E47BB0B038EA}"/>
              </a:ext>
            </a:extLst>
          </p:cNvPr>
          <p:cNvSpPr>
            <a:spLocks noGrp="1" noChangeArrowheads="1"/>
          </p:cNvSpPr>
          <p:nvPr>
            <p:ph type="body" idx="1"/>
          </p:nvPr>
        </p:nvSpPr>
        <p:spPr>
          <a:xfrm>
            <a:off x="1701800" y="2925764"/>
            <a:ext cx="2679700" cy="2016125"/>
          </a:xfrm>
        </p:spPr>
        <p:txBody>
          <a:bodyPr/>
          <a:lstStyle/>
          <a:p>
            <a:pPr algn="r">
              <a:lnSpc>
                <a:spcPct val="120000"/>
              </a:lnSpc>
              <a:buFont typeface="Wingdings" panose="05000000000000000000" pitchFamily="2" charset="2"/>
              <a:buNone/>
            </a:pPr>
            <a:r>
              <a:rPr lang="tr-TR" altLang="tr-TR" b="1"/>
              <a:t>Hipofiz ve hipotalamus bezi </a:t>
            </a:r>
            <a:endParaRPr lang="tr-TR" altLang="tr-TR"/>
          </a:p>
        </p:txBody>
      </p:sp>
      <p:pic>
        <p:nvPicPr>
          <p:cNvPr id="114692" name="Picture 4">
            <a:extLst>
              <a:ext uri="{FF2B5EF4-FFF2-40B4-BE49-F238E27FC236}">
                <a16:creationId xmlns:a16="http://schemas.microsoft.com/office/drawing/2014/main" xmlns="" id="{B03BDF2C-E2AD-40D3-9223-94CF02FE6C96}"/>
              </a:ext>
            </a:extLst>
          </p:cNvP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4438651" y="1628775"/>
            <a:ext cx="5919787" cy="447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xmlns="" id="{A14E9C5A-49C3-4061-B94B-C5EC48AA0658}"/>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5715" name="Rectangle 3">
            <a:extLst>
              <a:ext uri="{FF2B5EF4-FFF2-40B4-BE49-F238E27FC236}">
                <a16:creationId xmlns:a16="http://schemas.microsoft.com/office/drawing/2014/main" xmlns="" id="{E0F57033-8DB8-40D4-AE16-5906E27483A1}"/>
              </a:ext>
            </a:extLst>
          </p:cNvPr>
          <p:cNvSpPr>
            <a:spLocks noGrp="1" noChangeArrowheads="1"/>
          </p:cNvSpPr>
          <p:nvPr>
            <p:ph type="body" idx="1"/>
          </p:nvPr>
        </p:nvSpPr>
        <p:spPr>
          <a:xfrm>
            <a:off x="2681287" y="1981200"/>
            <a:ext cx="7589838" cy="4114800"/>
          </a:xfrm>
        </p:spPr>
        <p:txBody>
          <a:bodyPr>
            <a:normAutofit lnSpcReduction="10000"/>
          </a:bodyPr>
          <a:lstStyle/>
          <a:p>
            <a:pPr>
              <a:lnSpc>
                <a:spcPct val="90000"/>
              </a:lnSpc>
            </a:pPr>
            <a:r>
              <a:rPr lang="tr-TR" altLang="tr-TR" b="1">
                <a:solidFill>
                  <a:srgbClr val="00FFFF"/>
                </a:solidFill>
              </a:rPr>
              <a:t>Hipofiz Bezi Ön Lob Hormonları </a:t>
            </a:r>
            <a:r>
              <a:rPr lang="tr-TR" altLang="tr-TR" sz="2400" b="1">
                <a:solidFill>
                  <a:srgbClr val="00FFFF"/>
                </a:solidFill>
              </a:rPr>
              <a:t>(Adenohypophysis- Adenohipofiz) </a:t>
            </a:r>
          </a:p>
          <a:p>
            <a:pPr>
              <a:lnSpc>
                <a:spcPct val="90000"/>
              </a:lnSpc>
              <a:buFont typeface="Wingdings" panose="05000000000000000000" pitchFamily="2" charset="2"/>
              <a:buNone/>
            </a:pPr>
            <a:endParaRPr lang="tr-TR" altLang="tr-TR" sz="1600">
              <a:solidFill>
                <a:srgbClr val="00FFFF"/>
              </a:solidFill>
            </a:endParaRPr>
          </a:p>
          <a:p>
            <a:pPr lvl="1">
              <a:lnSpc>
                <a:spcPct val="90000"/>
              </a:lnSpc>
            </a:pPr>
            <a:r>
              <a:rPr lang="tr-TR" altLang="tr-TR" b="1" u="sng"/>
              <a:t>Tropik Hormonlar</a:t>
            </a:r>
            <a:r>
              <a:rPr lang="tr-TR" altLang="tr-TR" b="1"/>
              <a:t> </a:t>
            </a:r>
            <a:endParaRPr lang="tr-TR" altLang="tr-TR"/>
          </a:p>
          <a:p>
            <a:pPr>
              <a:lnSpc>
                <a:spcPct val="90000"/>
              </a:lnSpc>
              <a:buFont typeface="Wingdings" panose="05000000000000000000" pitchFamily="2" charset="2"/>
              <a:buNone/>
            </a:pPr>
            <a:endParaRPr lang="tr-TR" altLang="tr-TR" sz="1800"/>
          </a:p>
          <a:p>
            <a:pPr lvl="2">
              <a:lnSpc>
                <a:spcPct val="90000"/>
              </a:lnSpc>
            </a:pPr>
            <a:r>
              <a:rPr lang="tr-TR" altLang="tr-TR" b="1"/>
              <a:t>Tiroid stimule eden hormon </a:t>
            </a:r>
            <a:r>
              <a:rPr lang="tr-TR" altLang="tr-TR"/>
              <a:t>(TSH) </a:t>
            </a:r>
          </a:p>
          <a:p>
            <a:pPr lvl="2">
              <a:lnSpc>
                <a:spcPct val="90000"/>
              </a:lnSpc>
            </a:pPr>
            <a:r>
              <a:rPr lang="tr-TR" altLang="tr-TR" b="1"/>
              <a:t>Adrenocorticotrop hormon </a:t>
            </a:r>
            <a:r>
              <a:rPr lang="tr-TR" altLang="tr-TR"/>
              <a:t>(ACTH)</a:t>
            </a:r>
          </a:p>
          <a:p>
            <a:pPr lvl="2">
              <a:lnSpc>
                <a:spcPct val="90000"/>
              </a:lnSpc>
            </a:pPr>
            <a:r>
              <a:rPr lang="tr-TR" altLang="tr-TR" b="1"/>
              <a:t>Gonodotrop hormon </a:t>
            </a:r>
            <a:endParaRPr lang="tr-TR" altLang="tr-TR"/>
          </a:p>
          <a:p>
            <a:pPr lvl="2">
              <a:lnSpc>
                <a:spcPct val="90000"/>
              </a:lnSpc>
            </a:pPr>
            <a:r>
              <a:rPr lang="tr-TR" altLang="tr-TR" b="1"/>
              <a:t>Folikül stimule eden hormon </a:t>
            </a:r>
            <a:r>
              <a:rPr lang="tr-TR" altLang="tr-TR"/>
              <a:t>(FSH) </a:t>
            </a:r>
          </a:p>
          <a:p>
            <a:pPr lvl="2">
              <a:lnSpc>
                <a:spcPct val="90000"/>
              </a:lnSpc>
            </a:pPr>
            <a:r>
              <a:rPr lang="tr-TR" altLang="tr-TR" b="1"/>
              <a:t>LuteinleĢtiren hormon </a:t>
            </a:r>
            <a:r>
              <a:rPr lang="tr-TR" altLang="tr-TR"/>
              <a:t>(LH) </a:t>
            </a:r>
          </a:p>
          <a:p>
            <a:pPr lvl="2">
              <a:lnSpc>
                <a:spcPct val="90000"/>
              </a:lnSpc>
            </a:pPr>
            <a:r>
              <a:rPr lang="tr-TR" altLang="tr-TR" b="1"/>
              <a:t>Somatotropin ve prolaktin hormonu </a:t>
            </a:r>
            <a:endParaRPr lang="tr-TR" alt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xmlns="" id="{3D59E2F6-0C9D-4D0C-98E3-7B8844D19804}"/>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6739" name="Rectangle 3">
            <a:extLst>
              <a:ext uri="{FF2B5EF4-FFF2-40B4-BE49-F238E27FC236}">
                <a16:creationId xmlns:a16="http://schemas.microsoft.com/office/drawing/2014/main" xmlns="" id="{620AE289-A1A7-4A4B-A975-6D5E6E5AA404}"/>
              </a:ext>
            </a:extLst>
          </p:cNvPr>
          <p:cNvSpPr>
            <a:spLocks noGrp="1" noChangeArrowheads="1"/>
          </p:cNvSpPr>
          <p:nvPr>
            <p:ph type="body" idx="1"/>
          </p:nvPr>
        </p:nvSpPr>
        <p:spPr>
          <a:xfrm>
            <a:off x="1797050" y="2413000"/>
            <a:ext cx="2641600" cy="3176588"/>
          </a:xfrm>
        </p:spPr>
        <p:txBody>
          <a:bodyPr/>
          <a:lstStyle/>
          <a:p>
            <a:pPr algn="r">
              <a:lnSpc>
                <a:spcPct val="90000"/>
              </a:lnSpc>
              <a:buFont typeface="Wingdings" panose="05000000000000000000" pitchFamily="2" charset="2"/>
              <a:buNone/>
            </a:pPr>
            <a:r>
              <a:rPr lang="tr-TR" altLang="tr-TR" sz="2400" b="1" dirty="0" err="1"/>
              <a:t>Hipotalamus</a:t>
            </a:r>
            <a:r>
              <a:rPr lang="tr-TR" altLang="tr-TR" sz="2400" b="1" dirty="0"/>
              <a:t> tarafından uyarılan hipofiz bezi, diğer endokrin bezlerin hormon salgılanmasını denetler </a:t>
            </a:r>
            <a:endParaRPr lang="tr-TR" altLang="tr-TR" sz="2400" dirty="0"/>
          </a:p>
        </p:txBody>
      </p:sp>
      <p:pic>
        <p:nvPicPr>
          <p:cNvPr id="116740" name="Picture 4">
            <a:extLst>
              <a:ext uri="{FF2B5EF4-FFF2-40B4-BE49-F238E27FC236}">
                <a16:creationId xmlns:a16="http://schemas.microsoft.com/office/drawing/2014/main" xmlns="" id="{44093896-80DC-46E1-937E-2D073A709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5988" y="1952625"/>
            <a:ext cx="5630863" cy="412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xmlns="" id="{02D91158-C383-49DA-B584-87AE80388BA0}"/>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7763" name="Rectangle 3">
            <a:extLst>
              <a:ext uri="{FF2B5EF4-FFF2-40B4-BE49-F238E27FC236}">
                <a16:creationId xmlns:a16="http://schemas.microsoft.com/office/drawing/2014/main" xmlns="" id="{E7176EB6-DD44-4BF8-B92A-A1B865BB242F}"/>
              </a:ext>
            </a:extLst>
          </p:cNvPr>
          <p:cNvSpPr>
            <a:spLocks noGrp="1" noChangeArrowheads="1"/>
          </p:cNvSpPr>
          <p:nvPr>
            <p:ph type="body" idx="1"/>
          </p:nvPr>
        </p:nvSpPr>
        <p:spPr>
          <a:xfrm>
            <a:off x="2709862" y="1981200"/>
            <a:ext cx="7956550" cy="4114800"/>
          </a:xfrm>
        </p:spPr>
        <p:txBody>
          <a:bodyPr/>
          <a:lstStyle/>
          <a:p>
            <a:pPr>
              <a:lnSpc>
                <a:spcPct val="80000"/>
              </a:lnSpc>
            </a:pPr>
            <a:r>
              <a:rPr lang="tr-TR" altLang="tr-TR" sz="2400" b="1">
                <a:solidFill>
                  <a:srgbClr val="00FFFF"/>
                </a:solidFill>
              </a:rPr>
              <a:t>Somatotropin Hormonu </a:t>
            </a:r>
            <a:r>
              <a:rPr lang="tr-TR" altLang="tr-TR" sz="2400" b="1">
                <a:solidFill>
                  <a:srgbClr val="00FFFF"/>
                </a:solidFill>
                <a:latin typeface="Arial Narrow" panose="020B0606020202030204" pitchFamily="34" charset="0"/>
              </a:rPr>
              <a:t>(STH-büyüme-growht hormon)</a:t>
            </a:r>
          </a:p>
          <a:p>
            <a:pPr>
              <a:lnSpc>
                <a:spcPct val="80000"/>
              </a:lnSpc>
              <a:buFont typeface="Wingdings" panose="05000000000000000000" pitchFamily="2" charset="2"/>
              <a:buNone/>
            </a:pPr>
            <a:endParaRPr lang="tr-TR" altLang="tr-TR" sz="1800">
              <a:solidFill>
                <a:srgbClr val="00FFFF"/>
              </a:solidFill>
              <a:latin typeface="Arial Narrow" panose="020B0606020202030204" pitchFamily="34" charset="0"/>
            </a:endParaRPr>
          </a:p>
          <a:p>
            <a:pPr lvl="1">
              <a:lnSpc>
                <a:spcPct val="80000"/>
              </a:lnSpc>
            </a:pPr>
            <a:r>
              <a:rPr lang="tr-TR" altLang="tr-TR" sz="2100"/>
              <a:t>Hipofiz ön lobunda bulunan eozinofil hücreler tarafından yapılarak kana verilen en önemli hormonlardan biridir. Vücudun büyüme ve gelişmesini sağlar. </a:t>
            </a:r>
          </a:p>
          <a:p>
            <a:pPr lvl="1">
              <a:lnSpc>
                <a:spcPct val="80000"/>
              </a:lnSpc>
            </a:pPr>
            <a:r>
              <a:rPr lang="tr-TR" altLang="tr-TR" sz="2100"/>
              <a:t>Somatotropik hormon ergenlik döneminden önce az salgılanırsa zekâ geriliği olmayan cücelik oluşur (dwarfizm)</a:t>
            </a:r>
          </a:p>
          <a:p>
            <a:pPr lvl="1">
              <a:lnSpc>
                <a:spcPct val="80000"/>
              </a:lnSpc>
            </a:pPr>
            <a:r>
              <a:rPr lang="tr-TR" altLang="tr-TR" sz="2100"/>
              <a:t>Büyüme döneminde aşırı salgılanırsa aşırı büyüme jigantizm ( devlik) ortaya çıkar. </a:t>
            </a:r>
          </a:p>
          <a:p>
            <a:pPr lvl="1">
              <a:lnSpc>
                <a:spcPct val="80000"/>
              </a:lnSpc>
            </a:pPr>
            <a:r>
              <a:rPr lang="tr-TR" altLang="tr-TR" sz="2100"/>
              <a:t>Ergenlik döneminden sonra tekrar salgılanmaya devam ederse ellerde, ayaklarda, çenede, burunda, dil, karaciğer, böbrek gibi yumuşak dokularda anormal büyüme ve vertebralarda kalınlaşma olur (akromegali)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794" name="Group 10">
            <a:extLst>
              <a:ext uri="{FF2B5EF4-FFF2-40B4-BE49-F238E27FC236}">
                <a16:creationId xmlns:a16="http://schemas.microsoft.com/office/drawing/2014/main" xmlns="" id="{EA4DF08E-3BAA-4971-A42F-022A608AF27A}"/>
              </a:ext>
            </a:extLst>
          </p:cNvPr>
          <p:cNvGrpSpPr>
            <a:grpSpLocks/>
          </p:cNvGrpSpPr>
          <p:nvPr/>
        </p:nvGrpSpPr>
        <p:grpSpPr bwMode="auto">
          <a:xfrm>
            <a:off x="1576387" y="1916113"/>
            <a:ext cx="9036050" cy="4392612"/>
            <a:chOff x="260" y="1207"/>
            <a:chExt cx="5500" cy="2858"/>
          </a:xfrm>
        </p:grpSpPr>
        <p:sp>
          <p:nvSpPr>
            <p:cNvPr id="118795" name="AutoShape 11">
              <a:extLst>
                <a:ext uri="{FF2B5EF4-FFF2-40B4-BE49-F238E27FC236}">
                  <a16:creationId xmlns:a16="http://schemas.microsoft.com/office/drawing/2014/main" xmlns="" id="{F39DCE5D-5B90-4947-9045-A5FE3AFB339D}"/>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18796" name="Freeform 12">
              <a:extLst>
                <a:ext uri="{FF2B5EF4-FFF2-40B4-BE49-F238E27FC236}">
                  <a16:creationId xmlns:a16="http://schemas.microsoft.com/office/drawing/2014/main" xmlns="" id="{A30788A3-6F48-4B31-BDF7-9272EA34D364}"/>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797" name="Freeform 13">
              <a:extLst>
                <a:ext uri="{FF2B5EF4-FFF2-40B4-BE49-F238E27FC236}">
                  <a16:creationId xmlns:a16="http://schemas.microsoft.com/office/drawing/2014/main" xmlns="" id="{1DB42DBC-FD23-4E37-9FF2-BF63EBADFF40}"/>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798" name="Freeform 14">
              <a:extLst>
                <a:ext uri="{FF2B5EF4-FFF2-40B4-BE49-F238E27FC236}">
                  <a16:creationId xmlns:a16="http://schemas.microsoft.com/office/drawing/2014/main" xmlns="" id="{8D51A809-0484-4E1F-BD6B-8E57ED04D3BE}"/>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799" name="Freeform 15">
              <a:extLst>
                <a:ext uri="{FF2B5EF4-FFF2-40B4-BE49-F238E27FC236}">
                  <a16:creationId xmlns:a16="http://schemas.microsoft.com/office/drawing/2014/main" xmlns="" id="{DF559B85-C27C-428B-AF9B-7FDAEC886052}"/>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0" name="Freeform 16">
              <a:extLst>
                <a:ext uri="{FF2B5EF4-FFF2-40B4-BE49-F238E27FC236}">
                  <a16:creationId xmlns:a16="http://schemas.microsoft.com/office/drawing/2014/main" xmlns="" id="{21357314-544C-45C3-8A98-263B03266A9A}"/>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1" name="Freeform 17">
              <a:extLst>
                <a:ext uri="{FF2B5EF4-FFF2-40B4-BE49-F238E27FC236}">
                  <a16:creationId xmlns:a16="http://schemas.microsoft.com/office/drawing/2014/main" xmlns="" id="{E3712B72-1F00-43E9-B54A-862A656FEDFF}"/>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2" name="Freeform 18">
              <a:extLst>
                <a:ext uri="{FF2B5EF4-FFF2-40B4-BE49-F238E27FC236}">
                  <a16:creationId xmlns:a16="http://schemas.microsoft.com/office/drawing/2014/main" xmlns="" id="{CA9FD730-59A4-4FEC-B7F9-6CDDB8659445}"/>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3" name="Freeform 19">
              <a:extLst>
                <a:ext uri="{FF2B5EF4-FFF2-40B4-BE49-F238E27FC236}">
                  <a16:creationId xmlns:a16="http://schemas.microsoft.com/office/drawing/2014/main" xmlns="" id="{BE212A5F-196D-454B-A47E-7D2260426766}"/>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4" name="Freeform 20">
              <a:extLst>
                <a:ext uri="{FF2B5EF4-FFF2-40B4-BE49-F238E27FC236}">
                  <a16:creationId xmlns:a16="http://schemas.microsoft.com/office/drawing/2014/main" xmlns="" id="{AB3082B4-9961-41D0-B8D4-A6B5A65B31E1}"/>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5" name="Freeform 21">
              <a:extLst>
                <a:ext uri="{FF2B5EF4-FFF2-40B4-BE49-F238E27FC236}">
                  <a16:creationId xmlns:a16="http://schemas.microsoft.com/office/drawing/2014/main" xmlns="" id="{960E7091-BE82-4627-AE3E-4F4FAE209C65}"/>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6" name="Freeform 22">
              <a:extLst>
                <a:ext uri="{FF2B5EF4-FFF2-40B4-BE49-F238E27FC236}">
                  <a16:creationId xmlns:a16="http://schemas.microsoft.com/office/drawing/2014/main" xmlns="" id="{BD680CED-6FDC-4A9C-92C1-0C29F9006122}"/>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7" name="Freeform 23">
              <a:extLst>
                <a:ext uri="{FF2B5EF4-FFF2-40B4-BE49-F238E27FC236}">
                  <a16:creationId xmlns:a16="http://schemas.microsoft.com/office/drawing/2014/main" xmlns="" id="{A968BE17-01B1-4F64-AA91-000819F4DA82}"/>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8" name="Freeform 24">
              <a:extLst>
                <a:ext uri="{FF2B5EF4-FFF2-40B4-BE49-F238E27FC236}">
                  <a16:creationId xmlns:a16="http://schemas.microsoft.com/office/drawing/2014/main" xmlns="" id="{2C88CF9C-26E6-4A1A-B64D-20AA3C1C53E3}"/>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09" name="Freeform 25">
              <a:extLst>
                <a:ext uri="{FF2B5EF4-FFF2-40B4-BE49-F238E27FC236}">
                  <a16:creationId xmlns:a16="http://schemas.microsoft.com/office/drawing/2014/main" xmlns="" id="{2C298713-9139-4457-B642-B4732A23B9C5}"/>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10" name="Freeform 26">
              <a:extLst>
                <a:ext uri="{FF2B5EF4-FFF2-40B4-BE49-F238E27FC236}">
                  <a16:creationId xmlns:a16="http://schemas.microsoft.com/office/drawing/2014/main" xmlns="" id="{C2F2C758-6701-4E1C-90D1-0F4D923DBF78}"/>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11" name="Freeform 27">
              <a:extLst>
                <a:ext uri="{FF2B5EF4-FFF2-40B4-BE49-F238E27FC236}">
                  <a16:creationId xmlns:a16="http://schemas.microsoft.com/office/drawing/2014/main" xmlns="" id="{3CE748EC-3B12-4284-B376-B47A932B6E50}"/>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8812" name="Freeform 28">
              <a:extLst>
                <a:ext uri="{FF2B5EF4-FFF2-40B4-BE49-F238E27FC236}">
                  <a16:creationId xmlns:a16="http://schemas.microsoft.com/office/drawing/2014/main" xmlns="" id="{FE3050E3-1C6E-4C7F-8C63-3D46A3F0C5D8}"/>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18786" name="Rectangle 2">
            <a:extLst>
              <a:ext uri="{FF2B5EF4-FFF2-40B4-BE49-F238E27FC236}">
                <a16:creationId xmlns:a16="http://schemas.microsoft.com/office/drawing/2014/main" xmlns="" id="{2C39EFB6-EF41-4A31-A6B9-2D245A5C3816}"/>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8787" name="Rectangle 3">
            <a:extLst>
              <a:ext uri="{FF2B5EF4-FFF2-40B4-BE49-F238E27FC236}">
                <a16:creationId xmlns:a16="http://schemas.microsoft.com/office/drawing/2014/main" xmlns="" id="{78A86BB7-0E80-459A-B9D5-4211C792B2AE}"/>
              </a:ext>
            </a:extLst>
          </p:cNvPr>
          <p:cNvSpPr>
            <a:spLocks noGrp="1" noChangeArrowheads="1"/>
          </p:cNvSpPr>
          <p:nvPr>
            <p:ph type="body" idx="1"/>
          </p:nvPr>
        </p:nvSpPr>
        <p:spPr>
          <a:xfrm>
            <a:off x="3257551" y="2276476"/>
            <a:ext cx="6581775" cy="3540125"/>
          </a:xfrm>
        </p:spPr>
        <p:txBody>
          <a:bodyPr/>
          <a:lstStyle/>
          <a:p>
            <a:r>
              <a:rPr lang="tr-TR" altLang="tr-TR" b="1">
                <a:solidFill>
                  <a:srgbClr val="00FFFF"/>
                </a:solidFill>
              </a:rPr>
              <a:t>Somatotropik Hormonun Metabolizmadaki Etkileri</a:t>
            </a:r>
            <a:r>
              <a:rPr lang="tr-TR" altLang="tr-TR" b="1"/>
              <a:t> </a:t>
            </a:r>
          </a:p>
          <a:p>
            <a:pPr>
              <a:buFont typeface="Wingdings" panose="05000000000000000000" pitchFamily="2" charset="2"/>
              <a:buNone/>
            </a:pPr>
            <a:endParaRPr lang="tr-TR" altLang="tr-TR" sz="1800"/>
          </a:p>
          <a:p>
            <a:pPr lvl="2"/>
            <a:r>
              <a:rPr lang="tr-TR" altLang="tr-TR" b="1"/>
              <a:t>Kemik Gelişimine Etkisi</a:t>
            </a:r>
            <a:endParaRPr lang="tr-TR" altLang="tr-TR"/>
          </a:p>
          <a:p>
            <a:pPr lvl="2"/>
            <a:r>
              <a:rPr lang="tr-TR" altLang="tr-TR" b="1"/>
              <a:t>Protein Metabolizmasına Etkisi</a:t>
            </a:r>
            <a:endParaRPr lang="tr-TR" altLang="tr-TR"/>
          </a:p>
          <a:p>
            <a:pPr lvl="2"/>
            <a:r>
              <a:rPr lang="tr-TR" altLang="tr-TR" b="1"/>
              <a:t>Yağ Metabolizmasına Etkisi</a:t>
            </a:r>
            <a:endParaRPr lang="tr-TR" altLang="tr-TR"/>
          </a:p>
          <a:p>
            <a:pPr lvl="2"/>
            <a:r>
              <a:rPr lang="tr-TR" altLang="tr-TR" b="1"/>
              <a:t>Karbonhidrat Metabolizmasına Etkisi</a:t>
            </a:r>
            <a:r>
              <a:rPr lang="tr-TR" altLang="tr-TR"/>
              <a:t> </a:t>
            </a:r>
          </a:p>
          <a:p>
            <a:pPr lvl="2"/>
            <a:r>
              <a:rPr lang="tr-TR" altLang="tr-TR" b="1"/>
              <a:t>Elektrolitlere Etkisi</a:t>
            </a:r>
            <a:endParaRPr lang="tr-TR" alt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xmlns="" id="{0FC49919-2BE8-4FEA-AEC8-345243903080}"/>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19811" name="Rectangle 3">
            <a:extLst>
              <a:ext uri="{FF2B5EF4-FFF2-40B4-BE49-F238E27FC236}">
                <a16:creationId xmlns:a16="http://schemas.microsoft.com/office/drawing/2014/main" xmlns="" id="{52C9CD27-090B-4248-8634-F24728DA34D3}"/>
              </a:ext>
            </a:extLst>
          </p:cNvPr>
          <p:cNvSpPr>
            <a:spLocks noGrp="1" noChangeArrowheads="1"/>
          </p:cNvSpPr>
          <p:nvPr>
            <p:ph type="body" idx="1"/>
          </p:nvPr>
        </p:nvSpPr>
        <p:spPr>
          <a:xfrm>
            <a:off x="2767013" y="2060576"/>
            <a:ext cx="7561263" cy="792163"/>
          </a:xfrm>
        </p:spPr>
        <p:txBody>
          <a:bodyPr/>
          <a:lstStyle/>
          <a:p>
            <a:pPr>
              <a:buFont typeface="Wingdings" panose="05000000000000000000" pitchFamily="2" charset="2"/>
              <a:buNone/>
            </a:pPr>
            <a:r>
              <a:rPr lang="tr-TR" altLang="tr-TR" sz="2400" b="1">
                <a:latin typeface="Arial Narrow" panose="020B0606020202030204" pitchFamily="34" charset="0"/>
              </a:rPr>
              <a:t>Somodotropik hormonun büyüme ve gelişme üzerine etkisi</a:t>
            </a:r>
            <a:r>
              <a:rPr lang="tr-TR" altLang="tr-TR" b="1"/>
              <a:t> </a:t>
            </a:r>
            <a:endParaRPr lang="tr-TR" altLang="tr-TR"/>
          </a:p>
        </p:txBody>
      </p:sp>
      <p:pic>
        <p:nvPicPr>
          <p:cNvPr id="119812" name="Picture 4">
            <a:extLst>
              <a:ext uri="{FF2B5EF4-FFF2-40B4-BE49-F238E27FC236}">
                <a16:creationId xmlns:a16="http://schemas.microsoft.com/office/drawing/2014/main" xmlns="" id="{62DF1364-1E70-431B-9607-5B6B17C3FC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2" y="2720975"/>
            <a:ext cx="7621588"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xmlns="" id="{F1703C75-D95F-4D07-8E0A-0FC3882E6DF3}"/>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0835" name="Rectangle 3">
            <a:extLst>
              <a:ext uri="{FF2B5EF4-FFF2-40B4-BE49-F238E27FC236}">
                <a16:creationId xmlns:a16="http://schemas.microsoft.com/office/drawing/2014/main" xmlns="" id="{33A0ED3E-317B-47CA-A710-42F1C84FE5BC}"/>
              </a:ext>
            </a:extLst>
          </p:cNvPr>
          <p:cNvSpPr>
            <a:spLocks noGrp="1" noChangeArrowheads="1"/>
          </p:cNvSpPr>
          <p:nvPr>
            <p:ph type="body" idx="1"/>
          </p:nvPr>
        </p:nvSpPr>
        <p:spPr>
          <a:xfrm>
            <a:off x="2781300" y="1978025"/>
            <a:ext cx="7561262" cy="4114800"/>
          </a:xfrm>
        </p:spPr>
        <p:txBody>
          <a:bodyPr/>
          <a:lstStyle/>
          <a:p>
            <a:r>
              <a:rPr lang="tr-TR" altLang="tr-TR" b="1">
                <a:solidFill>
                  <a:srgbClr val="00FFFF"/>
                </a:solidFill>
              </a:rPr>
              <a:t>Gonadotropik Hormon</a:t>
            </a:r>
            <a:r>
              <a:rPr lang="tr-TR" altLang="tr-TR" b="1"/>
              <a:t> </a:t>
            </a:r>
          </a:p>
          <a:p>
            <a:pPr>
              <a:buFont typeface="Wingdings" panose="05000000000000000000" pitchFamily="2" charset="2"/>
              <a:buNone/>
            </a:pPr>
            <a:endParaRPr lang="tr-TR" altLang="tr-TR" sz="1400" b="1"/>
          </a:p>
          <a:p>
            <a:pPr lvl="1"/>
            <a:r>
              <a:rPr lang="tr-TR" altLang="tr-TR" sz="2100"/>
              <a:t>Hipofiz ön lobundan, bazofil hücreleri tarafından salgılanır.</a:t>
            </a:r>
          </a:p>
          <a:p>
            <a:pPr lvl="1"/>
            <a:r>
              <a:rPr lang="tr-TR" altLang="tr-TR" sz="2100"/>
              <a:t>Cinsiyet bezlerinin ve organlarının üreme fonksiyonlarını kazanması bu hormonlarının etkisiyle gerçekleşir.</a:t>
            </a:r>
          </a:p>
          <a:p>
            <a:pPr lvl="1">
              <a:buFont typeface="Wingdings" panose="05000000000000000000" pitchFamily="2" charset="2"/>
              <a:buNone/>
            </a:pPr>
            <a:endParaRPr lang="tr-TR" altLang="tr-TR" sz="2100"/>
          </a:p>
          <a:p>
            <a:pPr lvl="3"/>
            <a:r>
              <a:rPr lang="tr-TR" altLang="tr-TR" b="1" u="sng"/>
              <a:t>Gonadotropik Hormonlar:</a:t>
            </a:r>
            <a:r>
              <a:rPr lang="tr-TR" altLang="tr-TR" b="1"/>
              <a:t> </a:t>
            </a:r>
            <a:endParaRPr lang="tr-TR" altLang="tr-TR"/>
          </a:p>
          <a:p>
            <a:pPr lvl="4"/>
            <a:r>
              <a:rPr lang="tr-TR" altLang="tr-TR" b="1"/>
              <a:t>Follikül Stimulan Hormon (FSH) </a:t>
            </a:r>
            <a:endParaRPr lang="tr-TR" altLang="tr-TR"/>
          </a:p>
          <a:p>
            <a:pPr lvl="4"/>
            <a:r>
              <a:rPr lang="tr-TR" altLang="tr-TR" b="1"/>
              <a:t>Luteinize Edici Hormon (LH) </a:t>
            </a:r>
            <a:endParaRPr lang="tr-TR" altLang="tr-TR"/>
          </a:p>
          <a:p>
            <a:pPr lvl="4"/>
            <a:r>
              <a:rPr lang="tr-TR" altLang="tr-TR" b="1"/>
              <a:t>Laktotrop Hormon (LTH)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xmlns="" id="{BD453978-793F-49B3-B2A2-5F94DDEB3135}"/>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1859" name="Rectangle 3">
            <a:extLst>
              <a:ext uri="{FF2B5EF4-FFF2-40B4-BE49-F238E27FC236}">
                <a16:creationId xmlns:a16="http://schemas.microsoft.com/office/drawing/2014/main" xmlns="" id="{5F08D039-D858-491C-A5F7-9CD677E004DE}"/>
              </a:ext>
            </a:extLst>
          </p:cNvPr>
          <p:cNvSpPr>
            <a:spLocks noGrp="1" noChangeArrowheads="1"/>
          </p:cNvSpPr>
          <p:nvPr>
            <p:ph type="body" idx="1"/>
          </p:nvPr>
        </p:nvSpPr>
        <p:spPr>
          <a:xfrm>
            <a:off x="2206625" y="2917826"/>
            <a:ext cx="2087562" cy="2887663"/>
          </a:xfrm>
        </p:spPr>
        <p:txBody>
          <a:bodyPr/>
          <a:lstStyle/>
          <a:p>
            <a:pPr marL="0" indent="0" algn="r">
              <a:lnSpc>
                <a:spcPct val="110000"/>
              </a:lnSpc>
              <a:buNone/>
            </a:pPr>
            <a:r>
              <a:rPr lang="tr-TR" altLang="tr-TR" sz="2400" b="1"/>
              <a:t>Hipofizden salınan hormonların cinsiyet bezlerine etkileri</a:t>
            </a:r>
            <a:r>
              <a:rPr lang="tr-TR" altLang="tr-TR" b="1"/>
              <a:t> </a:t>
            </a:r>
            <a:endParaRPr lang="tr-TR" altLang="tr-TR"/>
          </a:p>
        </p:txBody>
      </p:sp>
      <p:pic>
        <p:nvPicPr>
          <p:cNvPr id="121860" name="Picture 4">
            <a:extLst>
              <a:ext uri="{FF2B5EF4-FFF2-40B4-BE49-F238E27FC236}">
                <a16:creationId xmlns:a16="http://schemas.microsoft.com/office/drawing/2014/main" xmlns="" id="{96398FF0-8E6B-45B0-A4CE-57BA8FE33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2" t="2321" r="3149" b="2739"/>
          <a:stretch>
            <a:fillRect/>
          </a:stretch>
        </p:blipFill>
        <p:spPr bwMode="auto">
          <a:xfrm>
            <a:off x="4581526" y="1816101"/>
            <a:ext cx="5761037" cy="428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90" name="Group 10">
            <a:extLst>
              <a:ext uri="{FF2B5EF4-FFF2-40B4-BE49-F238E27FC236}">
                <a16:creationId xmlns:a16="http://schemas.microsoft.com/office/drawing/2014/main" xmlns="" id="{77B439A4-40A6-4C9E-B184-F9B540E6C39F}"/>
              </a:ext>
            </a:extLst>
          </p:cNvPr>
          <p:cNvGrpSpPr>
            <a:grpSpLocks/>
          </p:cNvGrpSpPr>
          <p:nvPr/>
        </p:nvGrpSpPr>
        <p:grpSpPr bwMode="auto">
          <a:xfrm>
            <a:off x="1576387" y="1916113"/>
            <a:ext cx="9036050" cy="4392612"/>
            <a:chOff x="260" y="1207"/>
            <a:chExt cx="5500" cy="2858"/>
          </a:xfrm>
        </p:grpSpPr>
        <p:sp>
          <p:nvSpPr>
            <p:cNvPr id="122891" name="AutoShape 11">
              <a:extLst>
                <a:ext uri="{FF2B5EF4-FFF2-40B4-BE49-F238E27FC236}">
                  <a16:creationId xmlns:a16="http://schemas.microsoft.com/office/drawing/2014/main" xmlns="" id="{81EAF745-310F-4491-B6AD-EC3D3BAC9E86}"/>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22892" name="Freeform 12">
              <a:extLst>
                <a:ext uri="{FF2B5EF4-FFF2-40B4-BE49-F238E27FC236}">
                  <a16:creationId xmlns:a16="http://schemas.microsoft.com/office/drawing/2014/main" xmlns="" id="{F2ADE68E-1C2B-47FF-99A4-FE94B7BC4B91}"/>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3" name="Freeform 13">
              <a:extLst>
                <a:ext uri="{FF2B5EF4-FFF2-40B4-BE49-F238E27FC236}">
                  <a16:creationId xmlns:a16="http://schemas.microsoft.com/office/drawing/2014/main" xmlns="" id="{05B067DC-867D-4BB9-8F43-C28FDFACE5AD}"/>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4" name="Freeform 14">
              <a:extLst>
                <a:ext uri="{FF2B5EF4-FFF2-40B4-BE49-F238E27FC236}">
                  <a16:creationId xmlns:a16="http://schemas.microsoft.com/office/drawing/2014/main" xmlns="" id="{21D3E779-243C-40A1-B5D7-A56C0971DC15}"/>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5" name="Freeform 15">
              <a:extLst>
                <a:ext uri="{FF2B5EF4-FFF2-40B4-BE49-F238E27FC236}">
                  <a16:creationId xmlns:a16="http://schemas.microsoft.com/office/drawing/2014/main" xmlns="" id="{C368954C-BC64-4334-BFAB-DF8568E29A64}"/>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6" name="Freeform 16">
              <a:extLst>
                <a:ext uri="{FF2B5EF4-FFF2-40B4-BE49-F238E27FC236}">
                  <a16:creationId xmlns:a16="http://schemas.microsoft.com/office/drawing/2014/main" xmlns="" id="{0C6AE603-51F0-4F07-8927-D989067000A4}"/>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7" name="Freeform 17">
              <a:extLst>
                <a:ext uri="{FF2B5EF4-FFF2-40B4-BE49-F238E27FC236}">
                  <a16:creationId xmlns:a16="http://schemas.microsoft.com/office/drawing/2014/main" xmlns="" id="{BC59E9D7-FE8F-4DDC-972C-0F05C626657C}"/>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8" name="Freeform 18">
              <a:extLst>
                <a:ext uri="{FF2B5EF4-FFF2-40B4-BE49-F238E27FC236}">
                  <a16:creationId xmlns:a16="http://schemas.microsoft.com/office/drawing/2014/main" xmlns="" id="{420AA876-95BF-4311-AAD6-A8BA7EA54B56}"/>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899" name="Freeform 19">
              <a:extLst>
                <a:ext uri="{FF2B5EF4-FFF2-40B4-BE49-F238E27FC236}">
                  <a16:creationId xmlns:a16="http://schemas.microsoft.com/office/drawing/2014/main" xmlns="" id="{0A7FE76F-4C1A-46E0-8D4D-FF4511EA433B}"/>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0" name="Freeform 20">
              <a:extLst>
                <a:ext uri="{FF2B5EF4-FFF2-40B4-BE49-F238E27FC236}">
                  <a16:creationId xmlns:a16="http://schemas.microsoft.com/office/drawing/2014/main" xmlns="" id="{19458A16-62D5-4B5A-9175-A18106D51F24}"/>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1" name="Freeform 21">
              <a:extLst>
                <a:ext uri="{FF2B5EF4-FFF2-40B4-BE49-F238E27FC236}">
                  <a16:creationId xmlns:a16="http://schemas.microsoft.com/office/drawing/2014/main" xmlns="" id="{E8CCDA3E-3ED5-4BAB-929C-710C1638EA1C}"/>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2" name="Freeform 22">
              <a:extLst>
                <a:ext uri="{FF2B5EF4-FFF2-40B4-BE49-F238E27FC236}">
                  <a16:creationId xmlns:a16="http://schemas.microsoft.com/office/drawing/2014/main" xmlns="" id="{1682336C-5565-42B0-B796-13F20DF4E889}"/>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3" name="Freeform 23">
              <a:extLst>
                <a:ext uri="{FF2B5EF4-FFF2-40B4-BE49-F238E27FC236}">
                  <a16:creationId xmlns:a16="http://schemas.microsoft.com/office/drawing/2014/main" xmlns="" id="{A1F6B733-018F-4381-95FF-317E5C988758}"/>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4" name="Freeform 24">
              <a:extLst>
                <a:ext uri="{FF2B5EF4-FFF2-40B4-BE49-F238E27FC236}">
                  <a16:creationId xmlns:a16="http://schemas.microsoft.com/office/drawing/2014/main" xmlns="" id="{0DC949DF-623A-4276-B2B6-3715EE3B61F7}"/>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5" name="Freeform 25">
              <a:extLst>
                <a:ext uri="{FF2B5EF4-FFF2-40B4-BE49-F238E27FC236}">
                  <a16:creationId xmlns:a16="http://schemas.microsoft.com/office/drawing/2014/main" xmlns="" id="{A2D1A459-1304-4325-8B51-7220A11B1AE6}"/>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6" name="Freeform 26">
              <a:extLst>
                <a:ext uri="{FF2B5EF4-FFF2-40B4-BE49-F238E27FC236}">
                  <a16:creationId xmlns:a16="http://schemas.microsoft.com/office/drawing/2014/main" xmlns="" id="{5375FCE4-7144-4E07-8653-52A69C1DCE2E}"/>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7" name="Freeform 27">
              <a:extLst>
                <a:ext uri="{FF2B5EF4-FFF2-40B4-BE49-F238E27FC236}">
                  <a16:creationId xmlns:a16="http://schemas.microsoft.com/office/drawing/2014/main" xmlns="" id="{525E5013-8778-4880-820C-894C4EA2483B}"/>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2908" name="Freeform 28">
              <a:extLst>
                <a:ext uri="{FF2B5EF4-FFF2-40B4-BE49-F238E27FC236}">
                  <a16:creationId xmlns:a16="http://schemas.microsoft.com/office/drawing/2014/main" xmlns="" id="{226667A5-347E-44B8-A709-D91829CAC039}"/>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22882" name="Rectangle 2">
            <a:extLst>
              <a:ext uri="{FF2B5EF4-FFF2-40B4-BE49-F238E27FC236}">
                <a16:creationId xmlns:a16="http://schemas.microsoft.com/office/drawing/2014/main" xmlns="" id="{8B6F0715-9E9A-41B8-B024-4B826E677ABB}"/>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2883" name="Rectangle 3">
            <a:extLst>
              <a:ext uri="{FF2B5EF4-FFF2-40B4-BE49-F238E27FC236}">
                <a16:creationId xmlns:a16="http://schemas.microsoft.com/office/drawing/2014/main" xmlns="" id="{5CCC9E0B-1B67-4172-8DD6-79B54A551D4E}"/>
              </a:ext>
            </a:extLst>
          </p:cNvPr>
          <p:cNvSpPr>
            <a:spLocks noGrp="1" noChangeArrowheads="1"/>
          </p:cNvSpPr>
          <p:nvPr>
            <p:ph type="body" idx="1"/>
          </p:nvPr>
        </p:nvSpPr>
        <p:spPr>
          <a:xfrm>
            <a:off x="2825750" y="2266950"/>
            <a:ext cx="7632700" cy="3683000"/>
          </a:xfrm>
        </p:spPr>
        <p:txBody>
          <a:bodyPr/>
          <a:lstStyle/>
          <a:p>
            <a:r>
              <a:rPr lang="tr-TR" altLang="tr-TR" b="1">
                <a:solidFill>
                  <a:srgbClr val="00FFFF"/>
                </a:solidFill>
              </a:rPr>
              <a:t>Adrenokortikotropik Hormon (ACTH)</a:t>
            </a:r>
          </a:p>
          <a:p>
            <a:pPr>
              <a:buFont typeface="Wingdings" panose="05000000000000000000" pitchFamily="2" charset="2"/>
              <a:buNone/>
            </a:pPr>
            <a:endParaRPr lang="tr-TR" altLang="tr-TR" sz="1800" b="1">
              <a:solidFill>
                <a:srgbClr val="00FFFF"/>
              </a:solidFill>
            </a:endParaRPr>
          </a:p>
          <a:p>
            <a:pPr lvl="1"/>
            <a:r>
              <a:rPr lang="tr-TR" altLang="tr-TR"/>
              <a:t>Adenohipofizin bazofil hücrelerinde üretilir.</a:t>
            </a:r>
          </a:p>
          <a:p>
            <a:pPr lvl="1"/>
            <a:r>
              <a:rPr lang="tr-TR" altLang="tr-TR"/>
              <a:t>Yağ, protein ve karbonhidrat metabolizmasında etkilidir.</a:t>
            </a:r>
          </a:p>
          <a:p>
            <a:pPr lvl="1"/>
            <a:r>
              <a:rPr lang="tr-TR" altLang="tr-TR"/>
              <a:t>Böbrek üstü bezi (Glandula suprarenalis) korteksinin büyümesini, hormonun salınmasını ve kana verilmesini sağlar.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xmlns="" id="{85AAAD3F-20C1-4172-9EB1-DFC867678FC8}"/>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3907" name="Rectangle 3">
            <a:extLst>
              <a:ext uri="{FF2B5EF4-FFF2-40B4-BE49-F238E27FC236}">
                <a16:creationId xmlns:a16="http://schemas.microsoft.com/office/drawing/2014/main" xmlns="" id="{2768131B-8138-449B-8FCD-6BA4DECF0483}"/>
              </a:ext>
            </a:extLst>
          </p:cNvPr>
          <p:cNvSpPr>
            <a:spLocks noGrp="1" noChangeArrowheads="1"/>
          </p:cNvSpPr>
          <p:nvPr>
            <p:ph type="body" sz="half" idx="1"/>
          </p:nvPr>
        </p:nvSpPr>
        <p:spPr>
          <a:xfrm>
            <a:off x="1917701" y="4292601"/>
            <a:ext cx="2924175" cy="1160463"/>
          </a:xfrm>
        </p:spPr>
        <p:txBody>
          <a:bodyPr/>
          <a:lstStyle/>
          <a:p>
            <a:pPr algn="r">
              <a:lnSpc>
                <a:spcPct val="130000"/>
              </a:lnSpc>
              <a:buFont typeface="Wingdings" panose="05000000000000000000" pitchFamily="2" charset="2"/>
              <a:buNone/>
            </a:pPr>
            <a:r>
              <a:rPr lang="tr-TR" altLang="tr-TR" sz="2400" b="1"/>
              <a:t>Sağ ve sol böbrek üstü bezleri </a:t>
            </a:r>
            <a:endParaRPr lang="tr-TR" altLang="tr-TR" sz="2400"/>
          </a:p>
        </p:txBody>
      </p:sp>
      <p:grpSp>
        <p:nvGrpSpPr>
          <p:cNvPr id="123910" name="Group 6">
            <a:extLst>
              <a:ext uri="{FF2B5EF4-FFF2-40B4-BE49-F238E27FC236}">
                <a16:creationId xmlns:a16="http://schemas.microsoft.com/office/drawing/2014/main" xmlns="" id="{0CB69EF2-6AFE-45F8-8ADB-F8BCB373E399}"/>
              </a:ext>
            </a:extLst>
          </p:cNvPr>
          <p:cNvGrpSpPr>
            <a:grpSpLocks/>
          </p:cNvGrpSpPr>
          <p:nvPr/>
        </p:nvGrpSpPr>
        <p:grpSpPr bwMode="auto">
          <a:xfrm>
            <a:off x="4941888" y="1773238"/>
            <a:ext cx="5400675" cy="4362450"/>
            <a:chOff x="2154" y="1117"/>
            <a:chExt cx="3402" cy="2748"/>
          </a:xfrm>
        </p:grpSpPr>
        <p:pic>
          <p:nvPicPr>
            <p:cNvPr id="123908" name="Picture 4">
              <a:extLst>
                <a:ext uri="{FF2B5EF4-FFF2-40B4-BE49-F238E27FC236}">
                  <a16:creationId xmlns:a16="http://schemas.microsoft.com/office/drawing/2014/main" xmlns="" id="{7AD7A8AB-20E3-43A5-A272-B84096E03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028" t="24629" r="5879" b="7559"/>
            <a:stretch>
              <a:fillRect/>
            </a:stretch>
          </p:blipFill>
          <p:spPr bwMode="auto">
            <a:xfrm>
              <a:off x="2154" y="1423"/>
              <a:ext cx="3402" cy="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09" name="Picture 5">
              <a:extLst>
                <a:ext uri="{FF2B5EF4-FFF2-40B4-BE49-F238E27FC236}">
                  <a16:creationId xmlns:a16="http://schemas.microsoft.com/office/drawing/2014/main" xmlns="" id="{516DCEF7-9830-4B29-A3BE-7687B09D9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35" t="3291" r="4701" b="81953"/>
            <a:stretch>
              <a:fillRect/>
            </a:stretch>
          </p:blipFill>
          <p:spPr bwMode="auto">
            <a:xfrm>
              <a:off x="2154" y="1117"/>
              <a:ext cx="3402"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xmlns="" id="{41208C11-10D2-4A3A-8D3C-20616C2FF64D}"/>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4931" name="Rectangle 3">
            <a:extLst>
              <a:ext uri="{FF2B5EF4-FFF2-40B4-BE49-F238E27FC236}">
                <a16:creationId xmlns:a16="http://schemas.microsoft.com/office/drawing/2014/main" xmlns="" id="{50FEAC93-2113-44F6-9684-E55168EC4106}"/>
              </a:ext>
            </a:extLst>
          </p:cNvPr>
          <p:cNvSpPr>
            <a:spLocks noGrp="1" noChangeArrowheads="1"/>
          </p:cNvSpPr>
          <p:nvPr>
            <p:ph type="body" idx="1"/>
          </p:nvPr>
        </p:nvSpPr>
        <p:spPr>
          <a:xfrm>
            <a:off x="1917700" y="2627313"/>
            <a:ext cx="4464050" cy="3033712"/>
          </a:xfrm>
        </p:spPr>
        <p:txBody>
          <a:bodyPr>
            <a:normAutofit lnSpcReduction="10000"/>
          </a:bodyPr>
          <a:lstStyle/>
          <a:p>
            <a:pPr marL="0" indent="0">
              <a:buNone/>
            </a:pPr>
            <a:r>
              <a:rPr lang="tr-TR" altLang="tr-TR" sz="2400" b="1">
                <a:solidFill>
                  <a:srgbClr val="00FFFF"/>
                </a:solidFill>
              </a:rPr>
              <a:t>Troidi Stümile Edici Hormon </a:t>
            </a:r>
          </a:p>
          <a:p>
            <a:pPr marL="0" indent="0">
              <a:buNone/>
            </a:pPr>
            <a:r>
              <a:rPr lang="tr-TR" altLang="tr-TR" sz="2400" b="1">
                <a:solidFill>
                  <a:srgbClr val="00FFFF"/>
                </a:solidFill>
                <a:latin typeface="Arial Narrow" panose="020B0606020202030204" pitchFamily="34" charset="0"/>
              </a:rPr>
              <a:t>(Trotrop (Thyretrop-TSH)</a:t>
            </a:r>
          </a:p>
          <a:p>
            <a:pPr marL="0" indent="0">
              <a:buNone/>
            </a:pPr>
            <a:endParaRPr lang="tr-TR" altLang="tr-TR" sz="2400" b="1">
              <a:solidFill>
                <a:srgbClr val="00FFFF"/>
              </a:solidFill>
              <a:latin typeface="Arial Narrow" panose="020B0606020202030204" pitchFamily="34" charset="0"/>
            </a:endParaRPr>
          </a:p>
          <a:p>
            <a:pPr marL="0" indent="0">
              <a:buNone/>
            </a:pPr>
            <a:r>
              <a:rPr lang="tr-TR" altLang="tr-TR" sz="2400">
                <a:latin typeface="Arial Narrow" panose="020B0606020202030204" pitchFamily="34" charset="0"/>
              </a:rPr>
              <a:t>TSH vücuttaki kimyasal reaksiyonlar üzerinde etkili olan troid bezinden salgılanan troksin (T4) hormonunun salgılanmasını denetler.</a:t>
            </a:r>
            <a:r>
              <a:rPr lang="tr-TR" altLang="tr-TR"/>
              <a:t> </a:t>
            </a:r>
          </a:p>
        </p:txBody>
      </p:sp>
      <p:grpSp>
        <p:nvGrpSpPr>
          <p:cNvPr id="124934" name="Group 6">
            <a:extLst>
              <a:ext uri="{FF2B5EF4-FFF2-40B4-BE49-F238E27FC236}">
                <a16:creationId xmlns:a16="http://schemas.microsoft.com/office/drawing/2014/main" xmlns="" id="{43EEB591-20DD-4B8B-96F3-AE8097276DA7}"/>
              </a:ext>
            </a:extLst>
          </p:cNvPr>
          <p:cNvGrpSpPr>
            <a:grpSpLocks/>
          </p:cNvGrpSpPr>
          <p:nvPr/>
        </p:nvGrpSpPr>
        <p:grpSpPr bwMode="auto">
          <a:xfrm>
            <a:off x="6238876" y="2349500"/>
            <a:ext cx="4073525" cy="3729038"/>
            <a:chOff x="2977" y="1752"/>
            <a:chExt cx="2566" cy="1987"/>
          </a:xfrm>
        </p:grpSpPr>
        <p:pic>
          <p:nvPicPr>
            <p:cNvPr id="124932" name="Picture 4">
              <a:extLst>
                <a:ext uri="{FF2B5EF4-FFF2-40B4-BE49-F238E27FC236}">
                  <a16:creationId xmlns:a16="http://schemas.microsoft.com/office/drawing/2014/main" xmlns="" id="{67B967AC-9965-46AA-B708-0326AF473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765"/>
            <a:stretch>
              <a:fillRect/>
            </a:stretch>
          </p:blipFill>
          <p:spPr bwMode="auto">
            <a:xfrm>
              <a:off x="3969" y="1752"/>
              <a:ext cx="1574" cy="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4933" name="Picture 5">
              <a:extLst>
                <a:ext uri="{FF2B5EF4-FFF2-40B4-BE49-F238E27FC236}">
                  <a16:creationId xmlns:a16="http://schemas.microsoft.com/office/drawing/2014/main" xmlns="" id="{D32744DD-03DA-463D-AB5B-ADA4292F29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4558"/>
            <a:stretch>
              <a:fillRect/>
            </a:stretch>
          </p:blipFill>
          <p:spPr bwMode="auto">
            <a:xfrm>
              <a:off x="2977" y="1755"/>
              <a:ext cx="992" cy="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962" name="Group 10">
            <a:extLst>
              <a:ext uri="{FF2B5EF4-FFF2-40B4-BE49-F238E27FC236}">
                <a16:creationId xmlns:a16="http://schemas.microsoft.com/office/drawing/2014/main" xmlns="" id="{C9B59EDA-2C37-4425-AA01-B3D542DFDFF4}"/>
              </a:ext>
            </a:extLst>
          </p:cNvPr>
          <p:cNvGrpSpPr>
            <a:grpSpLocks/>
          </p:cNvGrpSpPr>
          <p:nvPr/>
        </p:nvGrpSpPr>
        <p:grpSpPr bwMode="auto">
          <a:xfrm>
            <a:off x="1576387" y="1916113"/>
            <a:ext cx="9036050" cy="4392612"/>
            <a:chOff x="260" y="1207"/>
            <a:chExt cx="5500" cy="2858"/>
          </a:xfrm>
        </p:grpSpPr>
        <p:sp>
          <p:nvSpPr>
            <p:cNvPr id="125963" name="AutoShape 11">
              <a:extLst>
                <a:ext uri="{FF2B5EF4-FFF2-40B4-BE49-F238E27FC236}">
                  <a16:creationId xmlns:a16="http://schemas.microsoft.com/office/drawing/2014/main" xmlns="" id="{7CEE9FE6-5DAE-4897-AC14-3670DE21DA0B}"/>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25964" name="Freeform 12">
              <a:extLst>
                <a:ext uri="{FF2B5EF4-FFF2-40B4-BE49-F238E27FC236}">
                  <a16:creationId xmlns:a16="http://schemas.microsoft.com/office/drawing/2014/main" xmlns="" id="{E68577C8-ECE8-4C59-BA6C-079BA3DD369E}"/>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65" name="Freeform 13">
              <a:extLst>
                <a:ext uri="{FF2B5EF4-FFF2-40B4-BE49-F238E27FC236}">
                  <a16:creationId xmlns:a16="http://schemas.microsoft.com/office/drawing/2014/main" xmlns="" id="{4D955FE0-0429-415A-9AE6-CA7D17C48559}"/>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66" name="Freeform 14">
              <a:extLst>
                <a:ext uri="{FF2B5EF4-FFF2-40B4-BE49-F238E27FC236}">
                  <a16:creationId xmlns:a16="http://schemas.microsoft.com/office/drawing/2014/main" xmlns="" id="{7E7B5C53-5A6E-4999-80A2-EC53673223C1}"/>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67" name="Freeform 15">
              <a:extLst>
                <a:ext uri="{FF2B5EF4-FFF2-40B4-BE49-F238E27FC236}">
                  <a16:creationId xmlns:a16="http://schemas.microsoft.com/office/drawing/2014/main" xmlns="" id="{640586BA-F11B-4515-9CC8-0EEF859D206A}"/>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68" name="Freeform 16">
              <a:extLst>
                <a:ext uri="{FF2B5EF4-FFF2-40B4-BE49-F238E27FC236}">
                  <a16:creationId xmlns:a16="http://schemas.microsoft.com/office/drawing/2014/main" xmlns="" id="{D29D00F0-5051-4073-A377-8CE48EF18519}"/>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69" name="Freeform 17">
              <a:extLst>
                <a:ext uri="{FF2B5EF4-FFF2-40B4-BE49-F238E27FC236}">
                  <a16:creationId xmlns:a16="http://schemas.microsoft.com/office/drawing/2014/main" xmlns="" id="{DC04790D-7B74-4840-8614-B6196143638A}"/>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0" name="Freeform 18">
              <a:extLst>
                <a:ext uri="{FF2B5EF4-FFF2-40B4-BE49-F238E27FC236}">
                  <a16:creationId xmlns:a16="http://schemas.microsoft.com/office/drawing/2014/main" xmlns="" id="{491E8AB4-A1D2-43DB-B1F2-BA8AC38768DA}"/>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1" name="Freeform 19">
              <a:extLst>
                <a:ext uri="{FF2B5EF4-FFF2-40B4-BE49-F238E27FC236}">
                  <a16:creationId xmlns:a16="http://schemas.microsoft.com/office/drawing/2014/main" xmlns="" id="{76C7A506-7A19-45F7-B683-417E37C78054}"/>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2" name="Freeform 20">
              <a:extLst>
                <a:ext uri="{FF2B5EF4-FFF2-40B4-BE49-F238E27FC236}">
                  <a16:creationId xmlns:a16="http://schemas.microsoft.com/office/drawing/2014/main" xmlns="" id="{0E6A7EF7-C5E5-4BC2-B447-DC47758CAFAE}"/>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3" name="Freeform 21">
              <a:extLst>
                <a:ext uri="{FF2B5EF4-FFF2-40B4-BE49-F238E27FC236}">
                  <a16:creationId xmlns:a16="http://schemas.microsoft.com/office/drawing/2014/main" xmlns="" id="{9BB5AF39-5EC3-41C2-A6CA-B6B75111274F}"/>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4" name="Freeform 22">
              <a:extLst>
                <a:ext uri="{FF2B5EF4-FFF2-40B4-BE49-F238E27FC236}">
                  <a16:creationId xmlns:a16="http://schemas.microsoft.com/office/drawing/2014/main" xmlns="" id="{5D21B1A2-3AB9-463A-8EFD-71B3D4590034}"/>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5" name="Freeform 23">
              <a:extLst>
                <a:ext uri="{FF2B5EF4-FFF2-40B4-BE49-F238E27FC236}">
                  <a16:creationId xmlns:a16="http://schemas.microsoft.com/office/drawing/2014/main" xmlns="" id="{285CE122-5F6B-4D37-B5F0-F41B1754B0C0}"/>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6" name="Freeform 24">
              <a:extLst>
                <a:ext uri="{FF2B5EF4-FFF2-40B4-BE49-F238E27FC236}">
                  <a16:creationId xmlns:a16="http://schemas.microsoft.com/office/drawing/2014/main" xmlns="" id="{F9FED843-40FF-4D2D-81A6-F912E08316B8}"/>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7" name="Freeform 25">
              <a:extLst>
                <a:ext uri="{FF2B5EF4-FFF2-40B4-BE49-F238E27FC236}">
                  <a16:creationId xmlns:a16="http://schemas.microsoft.com/office/drawing/2014/main" xmlns="" id="{0599EB75-CC63-4174-9C45-61229866BA02}"/>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8" name="Freeform 26">
              <a:extLst>
                <a:ext uri="{FF2B5EF4-FFF2-40B4-BE49-F238E27FC236}">
                  <a16:creationId xmlns:a16="http://schemas.microsoft.com/office/drawing/2014/main" xmlns="" id="{5DD588A1-E44F-456E-A4D7-C7D4EBC81691}"/>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79" name="Freeform 27">
              <a:extLst>
                <a:ext uri="{FF2B5EF4-FFF2-40B4-BE49-F238E27FC236}">
                  <a16:creationId xmlns:a16="http://schemas.microsoft.com/office/drawing/2014/main" xmlns="" id="{E06E9841-EAF4-4245-91C7-A64E8BDC4AFA}"/>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5980" name="Freeform 28">
              <a:extLst>
                <a:ext uri="{FF2B5EF4-FFF2-40B4-BE49-F238E27FC236}">
                  <a16:creationId xmlns:a16="http://schemas.microsoft.com/office/drawing/2014/main" xmlns="" id="{AB3F36F9-0528-46A5-8390-AFC4B7154E39}"/>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25954" name="Rectangle 2">
            <a:extLst>
              <a:ext uri="{FF2B5EF4-FFF2-40B4-BE49-F238E27FC236}">
                <a16:creationId xmlns:a16="http://schemas.microsoft.com/office/drawing/2014/main" xmlns="" id="{635D9DD1-E2D5-43A3-B729-9D75F40CFEA7}"/>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5955" name="Rectangle 3">
            <a:extLst>
              <a:ext uri="{FF2B5EF4-FFF2-40B4-BE49-F238E27FC236}">
                <a16:creationId xmlns:a16="http://schemas.microsoft.com/office/drawing/2014/main" xmlns="" id="{59AD6A8D-030B-42E4-8022-236E0660028B}"/>
              </a:ext>
            </a:extLst>
          </p:cNvPr>
          <p:cNvSpPr>
            <a:spLocks noGrp="1" noChangeArrowheads="1"/>
          </p:cNvSpPr>
          <p:nvPr>
            <p:ph type="body" idx="1"/>
          </p:nvPr>
        </p:nvSpPr>
        <p:spPr>
          <a:xfrm>
            <a:off x="2997200" y="2636839"/>
            <a:ext cx="6985000" cy="2530475"/>
          </a:xfrm>
        </p:spPr>
        <p:txBody>
          <a:bodyPr/>
          <a:lstStyle/>
          <a:p>
            <a:r>
              <a:rPr lang="tr-TR" altLang="tr-TR" b="1">
                <a:solidFill>
                  <a:srgbClr val="00FFFF"/>
                </a:solidFill>
              </a:rPr>
              <a:t>Hipofiz Bezi Arka Lob Hormonları (Neurohypophysis, lobus posterior)</a:t>
            </a:r>
            <a:r>
              <a:rPr lang="tr-TR" altLang="tr-TR" b="1"/>
              <a:t> </a:t>
            </a:r>
          </a:p>
          <a:p>
            <a:pPr>
              <a:buFont typeface="Wingdings" panose="05000000000000000000" pitchFamily="2" charset="2"/>
              <a:buNone/>
            </a:pPr>
            <a:endParaRPr lang="tr-TR" altLang="tr-TR" sz="2000"/>
          </a:p>
          <a:p>
            <a:pPr lvl="2"/>
            <a:r>
              <a:rPr lang="tr-TR" altLang="tr-TR"/>
              <a:t>Oksitosin (oxsitocin ) hormon </a:t>
            </a:r>
          </a:p>
          <a:p>
            <a:pPr lvl="2">
              <a:lnSpc>
                <a:spcPct val="140000"/>
              </a:lnSpc>
            </a:pPr>
            <a:r>
              <a:rPr lang="tr-TR" altLang="tr-TR"/>
              <a:t>Antidiüretik hormon(ADH, Vasopressin)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xmlns="" id="{F9566B15-F146-4E65-8290-58E3FDFC5666}"/>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6979" name="Rectangle 3">
            <a:extLst>
              <a:ext uri="{FF2B5EF4-FFF2-40B4-BE49-F238E27FC236}">
                <a16:creationId xmlns:a16="http://schemas.microsoft.com/office/drawing/2014/main" xmlns="" id="{61979777-9E1D-4555-BC4A-191ACB2F6311}"/>
              </a:ext>
            </a:extLst>
          </p:cNvPr>
          <p:cNvSpPr>
            <a:spLocks noGrp="1" noChangeArrowheads="1"/>
          </p:cNvSpPr>
          <p:nvPr>
            <p:ph type="body" idx="1"/>
          </p:nvPr>
        </p:nvSpPr>
        <p:spPr>
          <a:xfrm>
            <a:off x="1846262" y="3205164"/>
            <a:ext cx="2159000" cy="2168525"/>
          </a:xfrm>
        </p:spPr>
        <p:txBody>
          <a:bodyPr/>
          <a:lstStyle/>
          <a:p>
            <a:pPr algn="r">
              <a:buFont typeface="Wingdings" panose="05000000000000000000" pitchFamily="2" charset="2"/>
              <a:buNone/>
            </a:pPr>
            <a:r>
              <a:rPr lang="tr-TR" altLang="tr-TR" b="1"/>
              <a:t>Oksitosin hormonu ve etkileri </a:t>
            </a:r>
            <a:endParaRPr lang="tr-TR" altLang="tr-TR"/>
          </a:p>
          <a:p>
            <a:endParaRPr lang="tr-TR" altLang="tr-TR"/>
          </a:p>
        </p:txBody>
      </p:sp>
      <p:pic>
        <p:nvPicPr>
          <p:cNvPr id="126980" name="Picture 4">
            <a:extLst>
              <a:ext uri="{FF2B5EF4-FFF2-40B4-BE49-F238E27FC236}">
                <a16:creationId xmlns:a16="http://schemas.microsoft.com/office/drawing/2014/main" xmlns="" id="{8A25DC6C-1A5B-49B3-AB4A-D3C2820D1BA4}"/>
              </a:ext>
            </a:extLst>
          </p:cNvPr>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a:stretch>
            <a:fillRect/>
          </a:stretch>
        </p:blipFill>
        <p:spPr bwMode="auto">
          <a:xfrm>
            <a:off x="4078287" y="1770064"/>
            <a:ext cx="6262688" cy="436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6981" name="Group 5">
            <a:extLst>
              <a:ext uri="{FF2B5EF4-FFF2-40B4-BE49-F238E27FC236}">
                <a16:creationId xmlns:a16="http://schemas.microsoft.com/office/drawing/2014/main" xmlns="" id="{AA40F6FA-97B2-4696-9AB9-1CE0391C5DEA}"/>
              </a:ext>
            </a:extLst>
          </p:cNvPr>
          <p:cNvGrpSpPr>
            <a:grpSpLocks/>
          </p:cNvGrpSpPr>
          <p:nvPr/>
        </p:nvGrpSpPr>
        <p:grpSpPr bwMode="auto">
          <a:xfrm>
            <a:off x="1847850" y="692151"/>
            <a:ext cx="646112" cy="595313"/>
            <a:chOff x="1248" y="70"/>
            <a:chExt cx="1042" cy="959"/>
          </a:xfrm>
        </p:grpSpPr>
        <p:sp>
          <p:nvSpPr>
            <p:cNvPr id="126982" name="Freeform 6">
              <a:extLst>
                <a:ext uri="{FF2B5EF4-FFF2-40B4-BE49-F238E27FC236}">
                  <a16:creationId xmlns:a16="http://schemas.microsoft.com/office/drawing/2014/main" xmlns="" id="{714448B7-5F14-4FF9-9F46-F7E20B2346C7}"/>
                </a:ext>
              </a:extLst>
            </p:cNvPr>
            <p:cNvSpPr>
              <a:spLocks noEditPoints="1"/>
            </p:cNvSpPr>
            <p:nvPr/>
          </p:nvSpPr>
          <p:spPr bwMode="auto">
            <a:xfrm rot="-21600000">
              <a:off x="1248" y="138"/>
              <a:ext cx="964" cy="891"/>
            </a:xfrm>
            <a:custGeom>
              <a:avLst/>
              <a:gdLst>
                <a:gd name="T0" fmla="*/ 133 w 1434"/>
                <a:gd name="T1" fmla="*/ 130 h 1408"/>
                <a:gd name="T2" fmla="*/ 1301 w 1434"/>
                <a:gd name="T3" fmla="*/ 130 h 1408"/>
                <a:gd name="T4" fmla="*/ 1301 w 1434"/>
                <a:gd name="T5" fmla="*/ 1279 h 1408"/>
                <a:gd name="T6" fmla="*/ 133 w 1434"/>
                <a:gd name="T7" fmla="*/ 1279 h 1408"/>
                <a:gd name="T8" fmla="*/ 133 w 1434"/>
                <a:gd name="T9" fmla="*/ 130 h 1408"/>
                <a:gd name="T10" fmla="*/ 0 w 1434"/>
                <a:gd name="T11" fmla="*/ 0 h 1408"/>
                <a:gd name="T12" fmla="*/ 1434 w 1434"/>
                <a:gd name="T13" fmla="*/ 0 h 1408"/>
                <a:gd name="T14" fmla="*/ 1434 w 1434"/>
                <a:gd name="T15" fmla="*/ 1408 h 1408"/>
                <a:gd name="T16" fmla="*/ 0 w 1434"/>
                <a:gd name="T17" fmla="*/ 1408 h 1408"/>
                <a:gd name="T18" fmla="*/ 0 w 1434"/>
                <a:gd name="T19"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4" h="1408">
                  <a:moveTo>
                    <a:pt x="133" y="130"/>
                  </a:moveTo>
                  <a:lnTo>
                    <a:pt x="1301" y="130"/>
                  </a:lnTo>
                  <a:lnTo>
                    <a:pt x="1301" y="1279"/>
                  </a:lnTo>
                  <a:lnTo>
                    <a:pt x="133" y="1279"/>
                  </a:lnTo>
                  <a:lnTo>
                    <a:pt x="133" y="130"/>
                  </a:lnTo>
                  <a:close/>
                  <a:moveTo>
                    <a:pt x="0" y="0"/>
                  </a:moveTo>
                  <a:lnTo>
                    <a:pt x="1434" y="0"/>
                  </a:lnTo>
                  <a:lnTo>
                    <a:pt x="1434" y="1408"/>
                  </a:lnTo>
                  <a:lnTo>
                    <a:pt x="0" y="1408"/>
                  </a:lnTo>
                  <a:lnTo>
                    <a:pt x="0"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6983" name="Freeform 7">
              <a:extLst>
                <a:ext uri="{FF2B5EF4-FFF2-40B4-BE49-F238E27FC236}">
                  <a16:creationId xmlns:a16="http://schemas.microsoft.com/office/drawing/2014/main" xmlns="" id="{3D9D99DC-9DA8-4418-B25E-191830D249A4}"/>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6984" name="Freeform 8">
              <a:extLst>
                <a:ext uri="{FF2B5EF4-FFF2-40B4-BE49-F238E27FC236}">
                  <a16:creationId xmlns:a16="http://schemas.microsoft.com/office/drawing/2014/main" xmlns="" id="{BB629B17-8B87-4BF9-B690-11ED27F0DA18}"/>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path>
              </a:pathLst>
            </a:custGeom>
            <a:solidFill>
              <a:srgbClr val="6A594E"/>
            </a:solidFill>
            <a:ln w="1588">
              <a:solidFill>
                <a:srgbClr val="1F1A17"/>
              </a:solidFill>
              <a:prstDash val="solid"/>
              <a:round/>
              <a:headEnd/>
              <a:tailEnd/>
            </a:ln>
          </p:spPr>
          <p:txBody>
            <a:bodyPr/>
            <a:lstStyle/>
            <a:p>
              <a:endParaRPr lang="tr-TR"/>
            </a:p>
          </p:txBody>
        </p:sp>
        <p:sp>
          <p:nvSpPr>
            <p:cNvPr id="126985" name="Freeform 9">
              <a:extLst>
                <a:ext uri="{FF2B5EF4-FFF2-40B4-BE49-F238E27FC236}">
                  <a16:creationId xmlns:a16="http://schemas.microsoft.com/office/drawing/2014/main" xmlns="" id="{595430A3-12EE-4D37-A071-64B822C7B780}"/>
                </a:ext>
              </a:extLst>
            </p:cNvPr>
            <p:cNvSpPr>
              <a:spLocks/>
            </p:cNvSpPr>
            <p:nvPr/>
          </p:nvSpPr>
          <p:spPr bwMode="auto">
            <a:xfrm rot="-21600000">
              <a:off x="1575" y="600"/>
              <a:ext cx="472" cy="321"/>
            </a:xfrm>
            <a:custGeom>
              <a:avLst/>
              <a:gdLst>
                <a:gd name="T0" fmla="*/ 327 w 703"/>
                <a:gd name="T1" fmla="*/ 0 h 507"/>
                <a:gd name="T2" fmla="*/ 407 w 703"/>
                <a:gd name="T3" fmla="*/ 0 h 507"/>
                <a:gd name="T4" fmla="*/ 488 w 703"/>
                <a:gd name="T5" fmla="*/ 0 h 507"/>
                <a:gd name="T6" fmla="*/ 567 w 703"/>
                <a:gd name="T7" fmla="*/ 0 h 507"/>
                <a:gd name="T8" fmla="*/ 639 w 703"/>
                <a:gd name="T9" fmla="*/ 40 h 507"/>
                <a:gd name="T10" fmla="*/ 682 w 703"/>
                <a:gd name="T11" fmla="*/ 120 h 507"/>
                <a:gd name="T12" fmla="*/ 702 w 703"/>
                <a:gd name="T13" fmla="*/ 193 h 507"/>
                <a:gd name="T14" fmla="*/ 700 w 703"/>
                <a:gd name="T15" fmla="*/ 262 h 507"/>
                <a:gd name="T16" fmla="*/ 680 w 703"/>
                <a:gd name="T17" fmla="*/ 324 h 507"/>
                <a:gd name="T18" fmla="*/ 645 w 703"/>
                <a:gd name="T19" fmla="*/ 378 h 507"/>
                <a:gd name="T20" fmla="*/ 598 w 703"/>
                <a:gd name="T21" fmla="*/ 424 h 507"/>
                <a:gd name="T22" fmla="*/ 538 w 703"/>
                <a:gd name="T23" fmla="*/ 462 h 507"/>
                <a:gd name="T24" fmla="*/ 472 w 703"/>
                <a:gd name="T25" fmla="*/ 489 h 507"/>
                <a:gd name="T26" fmla="*/ 401 w 703"/>
                <a:gd name="T27" fmla="*/ 504 h 507"/>
                <a:gd name="T28" fmla="*/ 327 w 703"/>
                <a:gd name="T29" fmla="*/ 507 h 507"/>
                <a:gd name="T30" fmla="*/ 254 w 703"/>
                <a:gd name="T31" fmla="*/ 496 h 507"/>
                <a:gd name="T32" fmla="*/ 184 w 703"/>
                <a:gd name="T33" fmla="*/ 471 h 507"/>
                <a:gd name="T34" fmla="*/ 118 w 703"/>
                <a:gd name="T35" fmla="*/ 430 h 507"/>
                <a:gd name="T36" fmla="*/ 63 w 703"/>
                <a:gd name="T37" fmla="*/ 373 h 507"/>
                <a:gd name="T38" fmla="*/ 17 w 703"/>
                <a:gd name="T39" fmla="*/ 300 h 507"/>
                <a:gd name="T40" fmla="*/ 34 w 703"/>
                <a:gd name="T41" fmla="*/ 277 h 507"/>
                <a:gd name="T42" fmla="*/ 98 w 703"/>
                <a:gd name="T43" fmla="*/ 313 h 507"/>
                <a:gd name="T44" fmla="*/ 159 w 703"/>
                <a:gd name="T45" fmla="*/ 337 h 507"/>
                <a:gd name="T46" fmla="*/ 217 w 703"/>
                <a:gd name="T47" fmla="*/ 351 h 507"/>
                <a:gd name="T48" fmla="*/ 272 w 703"/>
                <a:gd name="T49" fmla="*/ 357 h 507"/>
                <a:gd name="T50" fmla="*/ 321 w 703"/>
                <a:gd name="T51" fmla="*/ 354 h 507"/>
                <a:gd name="T52" fmla="*/ 364 w 703"/>
                <a:gd name="T53" fmla="*/ 343 h 507"/>
                <a:gd name="T54" fmla="*/ 399 w 703"/>
                <a:gd name="T55" fmla="*/ 325 h 507"/>
                <a:gd name="T56" fmla="*/ 427 w 703"/>
                <a:gd name="T57" fmla="*/ 301 h 507"/>
                <a:gd name="T58" fmla="*/ 445 w 703"/>
                <a:gd name="T59" fmla="*/ 271 h 507"/>
                <a:gd name="T60" fmla="*/ 454 w 703"/>
                <a:gd name="T61" fmla="*/ 238 h 507"/>
                <a:gd name="T62" fmla="*/ 453 w 703"/>
                <a:gd name="T63" fmla="*/ 199 h 507"/>
                <a:gd name="T64" fmla="*/ 440 w 703"/>
                <a:gd name="T65" fmla="*/ 159 h 507"/>
                <a:gd name="T66" fmla="*/ 413 w 703"/>
                <a:gd name="T67" fmla="*/ 115 h 507"/>
                <a:gd name="T68" fmla="*/ 375 w 703"/>
                <a:gd name="T69" fmla="*/ 70 h 507"/>
                <a:gd name="T70" fmla="*/ 320 w 703"/>
                <a:gd name="T71" fmla="*/ 2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3" h="507">
                  <a:moveTo>
                    <a:pt x="288" y="0"/>
                  </a:moveTo>
                  <a:lnTo>
                    <a:pt x="327" y="0"/>
                  </a:lnTo>
                  <a:lnTo>
                    <a:pt x="367" y="0"/>
                  </a:lnTo>
                  <a:lnTo>
                    <a:pt x="407" y="0"/>
                  </a:lnTo>
                  <a:lnTo>
                    <a:pt x="448" y="0"/>
                  </a:lnTo>
                  <a:lnTo>
                    <a:pt x="488" y="0"/>
                  </a:lnTo>
                  <a:lnTo>
                    <a:pt x="527" y="0"/>
                  </a:lnTo>
                  <a:lnTo>
                    <a:pt x="567" y="0"/>
                  </a:lnTo>
                  <a:lnTo>
                    <a:pt x="607" y="0"/>
                  </a:lnTo>
                  <a:lnTo>
                    <a:pt x="639" y="40"/>
                  </a:lnTo>
                  <a:lnTo>
                    <a:pt x="663" y="81"/>
                  </a:lnTo>
                  <a:lnTo>
                    <a:pt x="682" y="120"/>
                  </a:lnTo>
                  <a:lnTo>
                    <a:pt x="695" y="157"/>
                  </a:lnTo>
                  <a:lnTo>
                    <a:pt x="702" y="193"/>
                  </a:lnTo>
                  <a:lnTo>
                    <a:pt x="703" y="228"/>
                  </a:lnTo>
                  <a:lnTo>
                    <a:pt x="700" y="262"/>
                  </a:lnTo>
                  <a:lnTo>
                    <a:pt x="692" y="294"/>
                  </a:lnTo>
                  <a:lnTo>
                    <a:pt x="680" y="324"/>
                  </a:lnTo>
                  <a:lnTo>
                    <a:pt x="665" y="352"/>
                  </a:lnTo>
                  <a:lnTo>
                    <a:pt x="645" y="378"/>
                  </a:lnTo>
                  <a:lnTo>
                    <a:pt x="622" y="403"/>
                  </a:lnTo>
                  <a:lnTo>
                    <a:pt x="598" y="424"/>
                  </a:lnTo>
                  <a:lnTo>
                    <a:pt x="569" y="444"/>
                  </a:lnTo>
                  <a:lnTo>
                    <a:pt x="538" y="462"/>
                  </a:lnTo>
                  <a:lnTo>
                    <a:pt x="506" y="477"/>
                  </a:lnTo>
                  <a:lnTo>
                    <a:pt x="472" y="489"/>
                  </a:lnTo>
                  <a:lnTo>
                    <a:pt x="436" y="498"/>
                  </a:lnTo>
                  <a:lnTo>
                    <a:pt x="401" y="504"/>
                  </a:lnTo>
                  <a:lnTo>
                    <a:pt x="364" y="507"/>
                  </a:lnTo>
                  <a:lnTo>
                    <a:pt x="327" y="507"/>
                  </a:lnTo>
                  <a:lnTo>
                    <a:pt x="289" y="502"/>
                  </a:lnTo>
                  <a:lnTo>
                    <a:pt x="254" y="496"/>
                  </a:lnTo>
                  <a:lnTo>
                    <a:pt x="217" y="486"/>
                  </a:lnTo>
                  <a:lnTo>
                    <a:pt x="184" y="471"/>
                  </a:lnTo>
                  <a:lnTo>
                    <a:pt x="150" y="453"/>
                  </a:lnTo>
                  <a:lnTo>
                    <a:pt x="118" y="430"/>
                  </a:lnTo>
                  <a:lnTo>
                    <a:pt x="89" y="405"/>
                  </a:lnTo>
                  <a:lnTo>
                    <a:pt x="63" y="373"/>
                  </a:lnTo>
                  <a:lnTo>
                    <a:pt x="39" y="339"/>
                  </a:lnTo>
                  <a:lnTo>
                    <a:pt x="17" y="300"/>
                  </a:lnTo>
                  <a:lnTo>
                    <a:pt x="0" y="256"/>
                  </a:lnTo>
                  <a:lnTo>
                    <a:pt x="34" y="277"/>
                  </a:lnTo>
                  <a:lnTo>
                    <a:pt x="66" y="297"/>
                  </a:lnTo>
                  <a:lnTo>
                    <a:pt x="98" y="313"/>
                  </a:lnTo>
                  <a:lnTo>
                    <a:pt x="129" y="327"/>
                  </a:lnTo>
                  <a:lnTo>
                    <a:pt x="159" y="337"/>
                  </a:lnTo>
                  <a:lnTo>
                    <a:pt x="188" y="345"/>
                  </a:lnTo>
                  <a:lnTo>
                    <a:pt x="217" y="351"/>
                  </a:lnTo>
                  <a:lnTo>
                    <a:pt x="245" y="355"/>
                  </a:lnTo>
                  <a:lnTo>
                    <a:pt x="272" y="357"/>
                  </a:lnTo>
                  <a:lnTo>
                    <a:pt x="297" y="357"/>
                  </a:lnTo>
                  <a:lnTo>
                    <a:pt x="321" y="354"/>
                  </a:lnTo>
                  <a:lnTo>
                    <a:pt x="343" y="349"/>
                  </a:lnTo>
                  <a:lnTo>
                    <a:pt x="364" y="343"/>
                  </a:lnTo>
                  <a:lnTo>
                    <a:pt x="382" y="334"/>
                  </a:lnTo>
                  <a:lnTo>
                    <a:pt x="399" y="325"/>
                  </a:lnTo>
                  <a:lnTo>
                    <a:pt x="414" y="313"/>
                  </a:lnTo>
                  <a:lnTo>
                    <a:pt x="427" y="301"/>
                  </a:lnTo>
                  <a:lnTo>
                    <a:pt x="437" y="288"/>
                  </a:lnTo>
                  <a:lnTo>
                    <a:pt x="445" y="271"/>
                  </a:lnTo>
                  <a:lnTo>
                    <a:pt x="451" y="255"/>
                  </a:lnTo>
                  <a:lnTo>
                    <a:pt x="454" y="238"/>
                  </a:lnTo>
                  <a:lnTo>
                    <a:pt x="456" y="219"/>
                  </a:lnTo>
                  <a:lnTo>
                    <a:pt x="453" y="199"/>
                  </a:lnTo>
                  <a:lnTo>
                    <a:pt x="448" y="180"/>
                  </a:lnTo>
                  <a:lnTo>
                    <a:pt x="440" y="159"/>
                  </a:lnTo>
                  <a:lnTo>
                    <a:pt x="428" y="138"/>
                  </a:lnTo>
                  <a:lnTo>
                    <a:pt x="413" y="115"/>
                  </a:lnTo>
                  <a:lnTo>
                    <a:pt x="396" y="93"/>
                  </a:lnTo>
                  <a:lnTo>
                    <a:pt x="375" y="70"/>
                  </a:lnTo>
                  <a:lnTo>
                    <a:pt x="349" y="46"/>
                  </a:lnTo>
                  <a:lnTo>
                    <a:pt x="320" y="24"/>
                  </a:lnTo>
                  <a:lnTo>
                    <a:pt x="288"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6986" name="Freeform 10">
              <a:extLst>
                <a:ext uri="{FF2B5EF4-FFF2-40B4-BE49-F238E27FC236}">
                  <a16:creationId xmlns:a16="http://schemas.microsoft.com/office/drawing/2014/main" xmlns="" id="{285C2A31-7A60-45DF-9A05-2125A15B4851}"/>
                </a:ext>
              </a:extLst>
            </p:cNvPr>
            <p:cNvSpPr>
              <a:spLocks/>
            </p:cNvSpPr>
            <p:nvPr/>
          </p:nvSpPr>
          <p:spPr bwMode="auto">
            <a:xfrm rot="-21600000">
              <a:off x="1393" y="279"/>
              <a:ext cx="476" cy="319"/>
            </a:xfrm>
            <a:custGeom>
              <a:avLst/>
              <a:gdLst>
                <a:gd name="T0" fmla="*/ 377 w 704"/>
                <a:gd name="T1" fmla="*/ 505 h 505"/>
                <a:gd name="T2" fmla="*/ 296 w 704"/>
                <a:gd name="T3" fmla="*/ 505 h 505"/>
                <a:gd name="T4" fmla="*/ 217 w 704"/>
                <a:gd name="T5" fmla="*/ 505 h 505"/>
                <a:gd name="T6" fmla="*/ 137 w 704"/>
                <a:gd name="T7" fmla="*/ 505 h 505"/>
                <a:gd name="T8" fmla="*/ 65 w 704"/>
                <a:gd name="T9" fmla="*/ 465 h 505"/>
                <a:gd name="T10" fmla="*/ 21 w 704"/>
                <a:gd name="T11" fmla="*/ 387 h 505"/>
                <a:gd name="T12" fmla="*/ 1 w 704"/>
                <a:gd name="T13" fmla="*/ 314 h 505"/>
                <a:gd name="T14" fmla="*/ 3 w 704"/>
                <a:gd name="T15" fmla="*/ 245 h 505"/>
                <a:gd name="T16" fmla="*/ 22 w 704"/>
                <a:gd name="T17" fmla="*/ 183 h 505"/>
                <a:gd name="T18" fmla="*/ 58 w 704"/>
                <a:gd name="T19" fmla="*/ 128 h 505"/>
                <a:gd name="T20" fmla="*/ 107 w 704"/>
                <a:gd name="T21" fmla="*/ 81 h 505"/>
                <a:gd name="T22" fmla="*/ 166 w 704"/>
                <a:gd name="T23" fmla="*/ 45 h 505"/>
                <a:gd name="T24" fmla="*/ 232 w 704"/>
                <a:gd name="T25" fmla="*/ 18 h 505"/>
                <a:gd name="T26" fmla="*/ 304 w 704"/>
                <a:gd name="T27" fmla="*/ 3 h 505"/>
                <a:gd name="T28" fmla="*/ 377 w 704"/>
                <a:gd name="T29" fmla="*/ 0 h 505"/>
                <a:gd name="T30" fmla="*/ 450 w 704"/>
                <a:gd name="T31" fmla="*/ 11 h 505"/>
                <a:gd name="T32" fmla="*/ 521 w 704"/>
                <a:gd name="T33" fmla="*/ 36 h 505"/>
                <a:gd name="T34" fmla="*/ 585 w 704"/>
                <a:gd name="T35" fmla="*/ 75 h 505"/>
                <a:gd name="T36" fmla="*/ 641 w 704"/>
                <a:gd name="T37" fmla="*/ 132 h 505"/>
                <a:gd name="T38" fmla="*/ 686 w 704"/>
                <a:gd name="T39" fmla="*/ 206 h 505"/>
                <a:gd name="T40" fmla="*/ 670 w 704"/>
                <a:gd name="T41" fmla="*/ 228 h 505"/>
                <a:gd name="T42" fmla="*/ 606 w 704"/>
                <a:gd name="T43" fmla="*/ 194 h 505"/>
                <a:gd name="T44" fmla="*/ 545 w 704"/>
                <a:gd name="T45" fmla="*/ 170 h 505"/>
                <a:gd name="T46" fmla="*/ 487 w 704"/>
                <a:gd name="T47" fmla="*/ 155 h 505"/>
                <a:gd name="T48" fmla="*/ 432 w 704"/>
                <a:gd name="T49" fmla="*/ 150 h 505"/>
                <a:gd name="T50" fmla="*/ 383 w 704"/>
                <a:gd name="T51" fmla="*/ 153 h 505"/>
                <a:gd name="T52" fmla="*/ 340 w 704"/>
                <a:gd name="T53" fmla="*/ 164 h 505"/>
                <a:gd name="T54" fmla="*/ 305 w 704"/>
                <a:gd name="T55" fmla="*/ 182 h 505"/>
                <a:gd name="T56" fmla="*/ 278 w 704"/>
                <a:gd name="T57" fmla="*/ 206 h 505"/>
                <a:gd name="T58" fmla="*/ 258 w 704"/>
                <a:gd name="T59" fmla="*/ 234 h 505"/>
                <a:gd name="T60" fmla="*/ 249 w 704"/>
                <a:gd name="T61" fmla="*/ 269 h 505"/>
                <a:gd name="T62" fmla="*/ 250 w 704"/>
                <a:gd name="T63" fmla="*/ 306 h 505"/>
                <a:gd name="T64" fmla="*/ 264 w 704"/>
                <a:gd name="T65" fmla="*/ 347 h 505"/>
                <a:gd name="T66" fmla="*/ 290 w 704"/>
                <a:gd name="T67" fmla="*/ 392 h 505"/>
                <a:gd name="T68" fmla="*/ 330 w 704"/>
                <a:gd name="T69" fmla="*/ 436 h 505"/>
                <a:gd name="T70" fmla="*/ 383 w 704"/>
                <a:gd name="T71" fmla="*/ 48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4" h="505">
                  <a:moveTo>
                    <a:pt x="417" y="505"/>
                  </a:moveTo>
                  <a:lnTo>
                    <a:pt x="377" y="505"/>
                  </a:lnTo>
                  <a:lnTo>
                    <a:pt x="337" y="505"/>
                  </a:lnTo>
                  <a:lnTo>
                    <a:pt x="296" y="505"/>
                  </a:lnTo>
                  <a:lnTo>
                    <a:pt x="256" y="505"/>
                  </a:lnTo>
                  <a:lnTo>
                    <a:pt x="217" y="505"/>
                  </a:lnTo>
                  <a:lnTo>
                    <a:pt x="177" y="505"/>
                  </a:lnTo>
                  <a:lnTo>
                    <a:pt x="137" y="505"/>
                  </a:lnTo>
                  <a:lnTo>
                    <a:pt x="96" y="505"/>
                  </a:lnTo>
                  <a:lnTo>
                    <a:pt x="65" y="465"/>
                  </a:lnTo>
                  <a:lnTo>
                    <a:pt x="41" y="426"/>
                  </a:lnTo>
                  <a:lnTo>
                    <a:pt x="21" y="387"/>
                  </a:lnTo>
                  <a:lnTo>
                    <a:pt x="9" y="350"/>
                  </a:lnTo>
                  <a:lnTo>
                    <a:pt x="1" y="314"/>
                  </a:lnTo>
                  <a:lnTo>
                    <a:pt x="0" y="278"/>
                  </a:lnTo>
                  <a:lnTo>
                    <a:pt x="3" y="245"/>
                  </a:lnTo>
                  <a:lnTo>
                    <a:pt x="10" y="213"/>
                  </a:lnTo>
                  <a:lnTo>
                    <a:pt x="22" y="183"/>
                  </a:lnTo>
                  <a:lnTo>
                    <a:pt x="39" y="155"/>
                  </a:lnTo>
                  <a:lnTo>
                    <a:pt x="58" y="128"/>
                  </a:lnTo>
                  <a:lnTo>
                    <a:pt x="81" y="104"/>
                  </a:lnTo>
                  <a:lnTo>
                    <a:pt x="107" y="81"/>
                  </a:lnTo>
                  <a:lnTo>
                    <a:pt x="136" y="62"/>
                  </a:lnTo>
                  <a:lnTo>
                    <a:pt x="166" y="45"/>
                  </a:lnTo>
                  <a:lnTo>
                    <a:pt x="198" y="30"/>
                  </a:lnTo>
                  <a:lnTo>
                    <a:pt x="232" y="18"/>
                  </a:lnTo>
                  <a:lnTo>
                    <a:pt x="267" y="9"/>
                  </a:lnTo>
                  <a:lnTo>
                    <a:pt x="304" y="3"/>
                  </a:lnTo>
                  <a:lnTo>
                    <a:pt x="340" y="0"/>
                  </a:lnTo>
                  <a:lnTo>
                    <a:pt x="377" y="0"/>
                  </a:lnTo>
                  <a:lnTo>
                    <a:pt x="414" y="3"/>
                  </a:lnTo>
                  <a:lnTo>
                    <a:pt x="450" y="11"/>
                  </a:lnTo>
                  <a:lnTo>
                    <a:pt x="485" y="21"/>
                  </a:lnTo>
                  <a:lnTo>
                    <a:pt x="521" y="36"/>
                  </a:lnTo>
                  <a:lnTo>
                    <a:pt x="554" y="54"/>
                  </a:lnTo>
                  <a:lnTo>
                    <a:pt x="585" y="75"/>
                  </a:lnTo>
                  <a:lnTo>
                    <a:pt x="614" y="102"/>
                  </a:lnTo>
                  <a:lnTo>
                    <a:pt x="641" y="132"/>
                  </a:lnTo>
                  <a:lnTo>
                    <a:pt x="666" y="167"/>
                  </a:lnTo>
                  <a:lnTo>
                    <a:pt x="686" y="206"/>
                  </a:lnTo>
                  <a:lnTo>
                    <a:pt x="704" y="251"/>
                  </a:lnTo>
                  <a:lnTo>
                    <a:pt x="670" y="228"/>
                  </a:lnTo>
                  <a:lnTo>
                    <a:pt x="638" y="210"/>
                  </a:lnTo>
                  <a:lnTo>
                    <a:pt x="606" y="194"/>
                  </a:lnTo>
                  <a:lnTo>
                    <a:pt x="576" y="180"/>
                  </a:lnTo>
                  <a:lnTo>
                    <a:pt x="545" y="170"/>
                  </a:lnTo>
                  <a:lnTo>
                    <a:pt x="514" y="161"/>
                  </a:lnTo>
                  <a:lnTo>
                    <a:pt x="487" y="155"/>
                  </a:lnTo>
                  <a:lnTo>
                    <a:pt x="459" y="152"/>
                  </a:lnTo>
                  <a:lnTo>
                    <a:pt x="432" y="150"/>
                  </a:lnTo>
                  <a:lnTo>
                    <a:pt x="407" y="150"/>
                  </a:lnTo>
                  <a:lnTo>
                    <a:pt x="383" y="153"/>
                  </a:lnTo>
                  <a:lnTo>
                    <a:pt x="362" y="158"/>
                  </a:lnTo>
                  <a:lnTo>
                    <a:pt x="340" y="164"/>
                  </a:lnTo>
                  <a:lnTo>
                    <a:pt x="322" y="171"/>
                  </a:lnTo>
                  <a:lnTo>
                    <a:pt x="305" y="182"/>
                  </a:lnTo>
                  <a:lnTo>
                    <a:pt x="290" y="192"/>
                  </a:lnTo>
                  <a:lnTo>
                    <a:pt x="278" y="206"/>
                  </a:lnTo>
                  <a:lnTo>
                    <a:pt x="267" y="219"/>
                  </a:lnTo>
                  <a:lnTo>
                    <a:pt x="258" y="234"/>
                  </a:lnTo>
                  <a:lnTo>
                    <a:pt x="252" y="251"/>
                  </a:lnTo>
                  <a:lnTo>
                    <a:pt x="249" y="269"/>
                  </a:lnTo>
                  <a:lnTo>
                    <a:pt x="249" y="287"/>
                  </a:lnTo>
                  <a:lnTo>
                    <a:pt x="250" y="306"/>
                  </a:lnTo>
                  <a:lnTo>
                    <a:pt x="256" y="327"/>
                  </a:lnTo>
                  <a:lnTo>
                    <a:pt x="264" y="347"/>
                  </a:lnTo>
                  <a:lnTo>
                    <a:pt x="276" y="369"/>
                  </a:lnTo>
                  <a:lnTo>
                    <a:pt x="290" y="392"/>
                  </a:lnTo>
                  <a:lnTo>
                    <a:pt x="308" y="414"/>
                  </a:lnTo>
                  <a:lnTo>
                    <a:pt x="330" y="436"/>
                  </a:lnTo>
                  <a:lnTo>
                    <a:pt x="356" y="459"/>
                  </a:lnTo>
                  <a:lnTo>
                    <a:pt x="383" y="483"/>
                  </a:lnTo>
                  <a:lnTo>
                    <a:pt x="417" y="505"/>
                  </a:lnTo>
                  <a:close/>
                </a:path>
              </a:pathLst>
            </a:custGeom>
            <a:solidFill>
              <a:srgbClr val="6A59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xmlns="" id="{D341F1A2-46B1-4E07-B954-B1C7DBC7E5F1}"/>
              </a:ext>
            </a:extLst>
          </p:cNvPr>
          <p:cNvSpPr>
            <a:spLocks noGrp="1" noChangeArrowheads="1"/>
          </p:cNvSpPr>
          <p:nvPr>
            <p:ph type="title"/>
          </p:nvPr>
        </p:nvSpPr>
        <p:spPr>
          <a:xfrm>
            <a:off x="2998788" y="404813"/>
            <a:ext cx="3095625" cy="1655762"/>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8003" name="Rectangle 3">
            <a:extLst>
              <a:ext uri="{FF2B5EF4-FFF2-40B4-BE49-F238E27FC236}">
                <a16:creationId xmlns:a16="http://schemas.microsoft.com/office/drawing/2014/main" xmlns="" id="{2FDC020F-B53B-4F02-BC45-A6076F8D4D5D}"/>
              </a:ext>
            </a:extLst>
          </p:cNvPr>
          <p:cNvSpPr>
            <a:spLocks noGrp="1" noChangeArrowheads="1"/>
          </p:cNvSpPr>
          <p:nvPr>
            <p:ph type="body" idx="1"/>
          </p:nvPr>
        </p:nvSpPr>
        <p:spPr>
          <a:xfrm>
            <a:off x="2493962" y="3141664"/>
            <a:ext cx="2895600" cy="2447925"/>
          </a:xfrm>
        </p:spPr>
        <p:txBody>
          <a:bodyPr/>
          <a:lstStyle/>
          <a:p>
            <a:pPr algn="r">
              <a:lnSpc>
                <a:spcPct val="120000"/>
              </a:lnSpc>
              <a:buFont typeface="Wingdings" panose="05000000000000000000" pitchFamily="2" charset="2"/>
              <a:buNone/>
            </a:pPr>
            <a:r>
              <a:rPr lang="tr-TR" altLang="tr-TR" sz="2400" b="1"/>
              <a:t>Antidiüritik hormonun salgılanması ve etki mekanizması </a:t>
            </a:r>
            <a:endParaRPr lang="tr-TR" altLang="tr-TR" sz="2400"/>
          </a:p>
        </p:txBody>
      </p:sp>
      <p:pic>
        <p:nvPicPr>
          <p:cNvPr id="128004" name="Picture 4">
            <a:extLst>
              <a:ext uri="{FF2B5EF4-FFF2-40B4-BE49-F238E27FC236}">
                <a16:creationId xmlns:a16="http://schemas.microsoft.com/office/drawing/2014/main" xmlns="" id="{9AF903AF-8083-4267-A261-3444A377C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9625" y="404813"/>
            <a:ext cx="4432300"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34" name="Group 10">
            <a:extLst>
              <a:ext uri="{FF2B5EF4-FFF2-40B4-BE49-F238E27FC236}">
                <a16:creationId xmlns:a16="http://schemas.microsoft.com/office/drawing/2014/main" xmlns="" id="{4BD4E769-008F-4133-97C4-061243A8BD2B}"/>
              </a:ext>
            </a:extLst>
          </p:cNvPr>
          <p:cNvGrpSpPr>
            <a:grpSpLocks/>
          </p:cNvGrpSpPr>
          <p:nvPr/>
        </p:nvGrpSpPr>
        <p:grpSpPr bwMode="auto">
          <a:xfrm>
            <a:off x="1576387" y="1916113"/>
            <a:ext cx="9036050" cy="4392612"/>
            <a:chOff x="260" y="1207"/>
            <a:chExt cx="5500" cy="2858"/>
          </a:xfrm>
        </p:grpSpPr>
        <p:sp>
          <p:nvSpPr>
            <p:cNvPr id="129035" name="AutoShape 11">
              <a:extLst>
                <a:ext uri="{FF2B5EF4-FFF2-40B4-BE49-F238E27FC236}">
                  <a16:creationId xmlns:a16="http://schemas.microsoft.com/office/drawing/2014/main" xmlns="" id="{1DC236BC-9FF6-4960-B26B-E26C3EAD8271}"/>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29036" name="Freeform 12">
              <a:extLst>
                <a:ext uri="{FF2B5EF4-FFF2-40B4-BE49-F238E27FC236}">
                  <a16:creationId xmlns:a16="http://schemas.microsoft.com/office/drawing/2014/main" xmlns="" id="{66E4BD02-B9EA-4B25-805E-10ABB4F2820A}"/>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37" name="Freeform 13">
              <a:extLst>
                <a:ext uri="{FF2B5EF4-FFF2-40B4-BE49-F238E27FC236}">
                  <a16:creationId xmlns:a16="http://schemas.microsoft.com/office/drawing/2014/main" xmlns="" id="{049D5EC1-BE95-4FBB-9754-FF52EED832E2}"/>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38" name="Freeform 14">
              <a:extLst>
                <a:ext uri="{FF2B5EF4-FFF2-40B4-BE49-F238E27FC236}">
                  <a16:creationId xmlns:a16="http://schemas.microsoft.com/office/drawing/2014/main" xmlns="" id="{D2D21AF1-46EC-43BB-83BE-C4C5C8C1BF68}"/>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39" name="Freeform 15">
              <a:extLst>
                <a:ext uri="{FF2B5EF4-FFF2-40B4-BE49-F238E27FC236}">
                  <a16:creationId xmlns:a16="http://schemas.microsoft.com/office/drawing/2014/main" xmlns="" id="{64287808-7D86-4DEE-A4C6-DB0B9FD5953D}"/>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0" name="Freeform 16">
              <a:extLst>
                <a:ext uri="{FF2B5EF4-FFF2-40B4-BE49-F238E27FC236}">
                  <a16:creationId xmlns:a16="http://schemas.microsoft.com/office/drawing/2014/main" xmlns="" id="{05A2BE6F-C5AE-47DD-B4CF-DAE4BC9E41E1}"/>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1" name="Freeform 17">
              <a:extLst>
                <a:ext uri="{FF2B5EF4-FFF2-40B4-BE49-F238E27FC236}">
                  <a16:creationId xmlns:a16="http://schemas.microsoft.com/office/drawing/2014/main" xmlns="" id="{A44B261D-6C5E-4BB2-A5AA-1A680884BFEE}"/>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2" name="Freeform 18">
              <a:extLst>
                <a:ext uri="{FF2B5EF4-FFF2-40B4-BE49-F238E27FC236}">
                  <a16:creationId xmlns:a16="http://schemas.microsoft.com/office/drawing/2014/main" xmlns="" id="{71C6C26F-AE60-43A7-A5B4-6F913C85285A}"/>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3" name="Freeform 19">
              <a:extLst>
                <a:ext uri="{FF2B5EF4-FFF2-40B4-BE49-F238E27FC236}">
                  <a16:creationId xmlns:a16="http://schemas.microsoft.com/office/drawing/2014/main" xmlns="" id="{F3F73C98-B221-41E6-8141-8FA2B187CD81}"/>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4" name="Freeform 20">
              <a:extLst>
                <a:ext uri="{FF2B5EF4-FFF2-40B4-BE49-F238E27FC236}">
                  <a16:creationId xmlns:a16="http://schemas.microsoft.com/office/drawing/2014/main" xmlns="" id="{9F38B01B-3B2B-43E2-A825-C191F2828579}"/>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5" name="Freeform 21">
              <a:extLst>
                <a:ext uri="{FF2B5EF4-FFF2-40B4-BE49-F238E27FC236}">
                  <a16:creationId xmlns:a16="http://schemas.microsoft.com/office/drawing/2014/main" xmlns="" id="{168353A6-A0AA-4965-A2EE-F92751DC216F}"/>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6" name="Freeform 22">
              <a:extLst>
                <a:ext uri="{FF2B5EF4-FFF2-40B4-BE49-F238E27FC236}">
                  <a16:creationId xmlns:a16="http://schemas.microsoft.com/office/drawing/2014/main" xmlns="" id="{404FA421-3758-4974-90AD-26DFCCABE064}"/>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7" name="Freeform 23">
              <a:extLst>
                <a:ext uri="{FF2B5EF4-FFF2-40B4-BE49-F238E27FC236}">
                  <a16:creationId xmlns:a16="http://schemas.microsoft.com/office/drawing/2014/main" xmlns="" id="{7200F860-6449-4113-B795-5EEE6168940B}"/>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8" name="Freeform 24">
              <a:extLst>
                <a:ext uri="{FF2B5EF4-FFF2-40B4-BE49-F238E27FC236}">
                  <a16:creationId xmlns:a16="http://schemas.microsoft.com/office/drawing/2014/main" xmlns="" id="{3F85EB48-8371-439A-A922-998055CBDCBB}"/>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49" name="Freeform 25">
              <a:extLst>
                <a:ext uri="{FF2B5EF4-FFF2-40B4-BE49-F238E27FC236}">
                  <a16:creationId xmlns:a16="http://schemas.microsoft.com/office/drawing/2014/main" xmlns="" id="{65D5217E-38FC-4B12-A546-CDC0F623E29E}"/>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50" name="Freeform 26">
              <a:extLst>
                <a:ext uri="{FF2B5EF4-FFF2-40B4-BE49-F238E27FC236}">
                  <a16:creationId xmlns:a16="http://schemas.microsoft.com/office/drawing/2014/main" xmlns="" id="{6F0AEAD0-339F-45F0-B334-1C1FC0DEB290}"/>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51" name="Freeform 27">
              <a:extLst>
                <a:ext uri="{FF2B5EF4-FFF2-40B4-BE49-F238E27FC236}">
                  <a16:creationId xmlns:a16="http://schemas.microsoft.com/office/drawing/2014/main" xmlns="" id="{43F617DE-126F-406F-AB5B-AC51E26AC9B6}"/>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9052" name="Freeform 28">
              <a:extLst>
                <a:ext uri="{FF2B5EF4-FFF2-40B4-BE49-F238E27FC236}">
                  <a16:creationId xmlns:a16="http://schemas.microsoft.com/office/drawing/2014/main" xmlns="" id="{A16864BB-63FD-4957-892B-3437CD610AB8}"/>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29026" name="Rectangle 2">
            <a:extLst>
              <a:ext uri="{FF2B5EF4-FFF2-40B4-BE49-F238E27FC236}">
                <a16:creationId xmlns:a16="http://schemas.microsoft.com/office/drawing/2014/main" xmlns="" id="{35F43600-9779-4BDE-9914-DEF135B49740}"/>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29027" name="Rectangle 3">
            <a:extLst>
              <a:ext uri="{FF2B5EF4-FFF2-40B4-BE49-F238E27FC236}">
                <a16:creationId xmlns:a16="http://schemas.microsoft.com/office/drawing/2014/main" xmlns="" id="{27814266-3723-4F7D-B99B-2397F01917D6}"/>
              </a:ext>
            </a:extLst>
          </p:cNvPr>
          <p:cNvSpPr>
            <a:spLocks noGrp="1" noChangeArrowheads="1"/>
          </p:cNvSpPr>
          <p:nvPr>
            <p:ph type="body" idx="1"/>
          </p:nvPr>
        </p:nvSpPr>
        <p:spPr>
          <a:xfrm>
            <a:off x="2781300" y="2409826"/>
            <a:ext cx="7777162" cy="3324225"/>
          </a:xfrm>
        </p:spPr>
        <p:txBody>
          <a:bodyPr/>
          <a:lstStyle/>
          <a:p>
            <a:r>
              <a:rPr lang="tr-TR" altLang="tr-TR" b="1">
                <a:solidFill>
                  <a:srgbClr val="00FFFF"/>
                </a:solidFill>
              </a:rPr>
              <a:t>Epifiz Bezi (Glandula pinealis) </a:t>
            </a:r>
          </a:p>
          <a:p>
            <a:pPr>
              <a:buFont typeface="Wingdings" panose="05000000000000000000" pitchFamily="2" charset="2"/>
              <a:buNone/>
            </a:pPr>
            <a:endParaRPr lang="tr-TR" altLang="tr-TR" sz="1800">
              <a:solidFill>
                <a:srgbClr val="00FFFF"/>
              </a:solidFill>
            </a:endParaRPr>
          </a:p>
          <a:p>
            <a:pPr lvl="1"/>
            <a:r>
              <a:rPr lang="tr-TR" altLang="tr-TR"/>
              <a:t>Diencephalonun üst kısmında ve arkada yer alır. </a:t>
            </a:r>
          </a:p>
          <a:p>
            <a:pPr lvl="1"/>
            <a:r>
              <a:rPr lang="tr-TR" altLang="tr-TR"/>
              <a:t>6-8 mm genişliğinde, 3-4 mm kalınlığında 0,6gr kadar ağırlığında, 9 mm uzunluğundadır. </a:t>
            </a:r>
          </a:p>
          <a:p>
            <a:pPr lvl="1"/>
            <a:r>
              <a:rPr lang="tr-TR" altLang="tr-TR"/>
              <a:t>Epifiz bezinden melatonin ve serotonin hormonu salgılanır.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xmlns="" id="{02CECEFA-9AB6-4F8D-8ECE-7FDD318E503C}"/>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0051" name="Rectangle 3">
            <a:extLst>
              <a:ext uri="{FF2B5EF4-FFF2-40B4-BE49-F238E27FC236}">
                <a16:creationId xmlns:a16="http://schemas.microsoft.com/office/drawing/2014/main" xmlns="" id="{FF51E62E-ED42-482E-B269-63DB64D58019}"/>
              </a:ext>
            </a:extLst>
          </p:cNvPr>
          <p:cNvSpPr>
            <a:spLocks noGrp="1" noChangeArrowheads="1"/>
          </p:cNvSpPr>
          <p:nvPr>
            <p:ph type="body" idx="1"/>
          </p:nvPr>
        </p:nvSpPr>
        <p:spPr>
          <a:xfrm>
            <a:off x="1990725" y="2492375"/>
            <a:ext cx="4464050" cy="3384550"/>
          </a:xfrm>
        </p:spPr>
        <p:txBody>
          <a:bodyPr>
            <a:normAutofit fontScale="92500" lnSpcReduction="10000"/>
          </a:bodyPr>
          <a:lstStyle/>
          <a:p>
            <a:r>
              <a:rPr lang="tr-TR" altLang="tr-TR" sz="2400" b="1">
                <a:solidFill>
                  <a:srgbClr val="00FFFF"/>
                </a:solidFill>
              </a:rPr>
              <a:t>Troit Bezi Hormonları</a:t>
            </a:r>
            <a:r>
              <a:rPr lang="tr-TR" altLang="tr-TR" sz="2400" b="1"/>
              <a:t> </a:t>
            </a:r>
            <a:endParaRPr lang="tr-TR" altLang="tr-TR" sz="2400"/>
          </a:p>
          <a:p>
            <a:pPr lvl="1"/>
            <a:r>
              <a:rPr lang="tr-TR" altLang="tr-TR" sz="2100"/>
              <a:t>Triiyodotironin (T3) </a:t>
            </a:r>
          </a:p>
          <a:p>
            <a:pPr lvl="1"/>
            <a:r>
              <a:rPr lang="tr-TR" altLang="tr-TR" sz="2100"/>
              <a:t>Tetraiyodotironin (T4) </a:t>
            </a:r>
          </a:p>
          <a:p>
            <a:pPr lvl="1"/>
            <a:r>
              <a:rPr lang="tr-TR" altLang="tr-TR" sz="2100"/>
              <a:t>Kalsitonin </a:t>
            </a:r>
          </a:p>
          <a:p>
            <a:endParaRPr lang="tr-TR" altLang="tr-TR" sz="2400"/>
          </a:p>
          <a:p>
            <a:endParaRPr lang="tr-TR" altLang="tr-TR" sz="2400"/>
          </a:p>
          <a:p>
            <a:endParaRPr lang="tr-TR" altLang="tr-TR" sz="2400"/>
          </a:p>
          <a:p>
            <a:r>
              <a:rPr lang="tr-TR" altLang="tr-TR" sz="2400" b="1"/>
              <a:t>Tiroit bezinin yeri </a:t>
            </a:r>
            <a:endParaRPr lang="tr-TR" altLang="tr-TR" sz="2400"/>
          </a:p>
        </p:txBody>
      </p:sp>
      <p:grpSp>
        <p:nvGrpSpPr>
          <p:cNvPr id="130055" name="Group 7">
            <a:extLst>
              <a:ext uri="{FF2B5EF4-FFF2-40B4-BE49-F238E27FC236}">
                <a16:creationId xmlns:a16="http://schemas.microsoft.com/office/drawing/2014/main" xmlns="" id="{5E9DC409-7483-4D80-9F13-A0983EC830FF}"/>
              </a:ext>
            </a:extLst>
          </p:cNvPr>
          <p:cNvGrpSpPr>
            <a:grpSpLocks/>
          </p:cNvGrpSpPr>
          <p:nvPr/>
        </p:nvGrpSpPr>
        <p:grpSpPr bwMode="auto">
          <a:xfrm>
            <a:off x="5662612" y="2287588"/>
            <a:ext cx="4751388" cy="3833812"/>
            <a:chOff x="2608" y="1441"/>
            <a:chExt cx="2993" cy="2415"/>
          </a:xfrm>
        </p:grpSpPr>
        <p:pic>
          <p:nvPicPr>
            <p:cNvPr id="130052" name="Picture 4">
              <a:extLst>
                <a:ext uri="{FF2B5EF4-FFF2-40B4-BE49-F238E27FC236}">
                  <a16:creationId xmlns:a16="http://schemas.microsoft.com/office/drawing/2014/main" xmlns="" id="{80BE6AEA-7103-43D6-98F7-1AA7155C9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154" t="3362" r="39354" b="4813"/>
            <a:stretch>
              <a:fillRect/>
            </a:stretch>
          </p:blipFill>
          <p:spPr bwMode="auto">
            <a:xfrm>
              <a:off x="2608" y="1441"/>
              <a:ext cx="1945" cy="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053" name="Picture 5">
              <a:extLst>
                <a:ext uri="{FF2B5EF4-FFF2-40B4-BE49-F238E27FC236}">
                  <a16:creationId xmlns:a16="http://schemas.microsoft.com/office/drawing/2014/main" xmlns="" id="{744A8A18-CAF4-4947-82BB-90C612AD1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025" t="3362" r="1651" b="4813"/>
            <a:stretch>
              <a:fillRect/>
            </a:stretch>
          </p:blipFill>
          <p:spPr bwMode="auto">
            <a:xfrm>
              <a:off x="4554" y="1441"/>
              <a:ext cx="1047" cy="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0056" name="Group 8">
            <a:extLst>
              <a:ext uri="{FF2B5EF4-FFF2-40B4-BE49-F238E27FC236}">
                <a16:creationId xmlns:a16="http://schemas.microsoft.com/office/drawing/2014/main" xmlns="" id="{C2381E35-D679-4B3B-A9E8-0EEFF0F68178}"/>
              </a:ext>
            </a:extLst>
          </p:cNvPr>
          <p:cNvGrpSpPr>
            <a:grpSpLocks/>
          </p:cNvGrpSpPr>
          <p:nvPr/>
        </p:nvGrpSpPr>
        <p:grpSpPr bwMode="auto">
          <a:xfrm>
            <a:off x="1847850" y="692151"/>
            <a:ext cx="646112" cy="595313"/>
            <a:chOff x="1248" y="70"/>
            <a:chExt cx="1042" cy="959"/>
          </a:xfrm>
        </p:grpSpPr>
        <p:sp>
          <p:nvSpPr>
            <p:cNvPr id="130057" name="Freeform 9">
              <a:extLst>
                <a:ext uri="{FF2B5EF4-FFF2-40B4-BE49-F238E27FC236}">
                  <a16:creationId xmlns:a16="http://schemas.microsoft.com/office/drawing/2014/main" xmlns="" id="{9B335E61-1D66-4BB4-BDF7-946747B9E7F7}"/>
                </a:ext>
              </a:extLst>
            </p:cNvPr>
            <p:cNvSpPr>
              <a:spLocks noEditPoints="1"/>
            </p:cNvSpPr>
            <p:nvPr/>
          </p:nvSpPr>
          <p:spPr bwMode="auto">
            <a:xfrm rot="-21600000">
              <a:off x="1248" y="138"/>
              <a:ext cx="964" cy="891"/>
            </a:xfrm>
            <a:custGeom>
              <a:avLst/>
              <a:gdLst>
                <a:gd name="T0" fmla="*/ 133 w 1434"/>
                <a:gd name="T1" fmla="*/ 130 h 1408"/>
                <a:gd name="T2" fmla="*/ 1301 w 1434"/>
                <a:gd name="T3" fmla="*/ 130 h 1408"/>
                <a:gd name="T4" fmla="*/ 1301 w 1434"/>
                <a:gd name="T5" fmla="*/ 1279 h 1408"/>
                <a:gd name="T6" fmla="*/ 133 w 1434"/>
                <a:gd name="T7" fmla="*/ 1279 h 1408"/>
                <a:gd name="T8" fmla="*/ 133 w 1434"/>
                <a:gd name="T9" fmla="*/ 130 h 1408"/>
                <a:gd name="T10" fmla="*/ 0 w 1434"/>
                <a:gd name="T11" fmla="*/ 0 h 1408"/>
                <a:gd name="T12" fmla="*/ 1434 w 1434"/>
                <a:gd name="T13" fmla="*/ 0 h 1408"/>
                <a:gd name="T14" fmla="*/ 1434 w 1434"/>
                <a:gd name="T15" fmla="*/ 1408 h 1408"/>
                <a:gd name="T16" fmla="*/ 0 w 1434"/>
                <a:gd name="T17" fmla="*/ 1408 h 1408"/>
                <a:gd name="T18" fmla="*/ 0 w 1434"/>
                <a:gd name="T19"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4" h="1408">
                  <a:moveTo>
                    <a:pt x="133" y="130"/>
                  </a:moveTo>
                  <a:lnTo>
                    <a:pt x="1301" y="130"/>
                  </a:lnTo>
                  <a:lnTo>
                    <a:pt x="1301" y="1279"/>
                  </a:lnTo>
                  <a:lnTo>
                    <a:pt x="133" y="1279"/>
                  </a:lnTo>
                  <a:lnTo>
                    <a:pt x="133" y="130"/>
                  </a:lnTo>
                  <a:close/>
                  <a:moveTo>
                    <a:pt x="0" y="0"/>
                  </a:moveTo>
                  <a:lnTo>
                    <a:pt x="1434" y="0"/>
                  </a:lnTo>
                  <a:lnTo>
                    <a:pt x="1434" y="1408"/>
                  </a:lnTo>
                  <a:lnTo>
                    <a:pt x="0" y="1408"/>
                  </a:lnTo>
                  <a:lnTo>
                    <a:pt x="0"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0058" name="Freeform 10">
              <a:extLst>
                <a:ext uri="{FF2B5EF4-FFF2-40B4-BE49-F238E27FC236}">
                  <a16:creationId xmlns:a16="http://schemas.microsoft.com/office/drawing/2014/main" xmlns="" id="{35BFAF0E-D354-4F02-A2B5-831787897A98}"/>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0059" name="Freeform 11">
              <a:extLst>
                <a:ext uri="{FF2B5EF4-FFF2-40B4-BE49-F238E27FC236}">
                  <a16:creationId xmlns:a16="http://schemas.microsoft.com/office/drawing/2014/main" xmlns="" id="{ADEB5F3E-BB28-40C6-BFA2-0927E86ED252}"/>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path>
              </a:pathLst>
            </a:custGeom>
            <a:solidFill>
              <a:srgbClr val="6A594E"/>
            </a:solidFill>
            <a:ln w="1588">
              <a:solidFill>
                <a:srgbClr val="1F1A17"/>
              </a:solidFill>
              <a:prstDash val="solid"/>
              <a:round/>
              <a:headEnd/>
              <a:tailEnd/>
            </a:ln>
          </p:spPr>
          <p:txBody>
            <a:bodyPr/>
            <a:lstStyle/>
            <a:p>
              <a:endParaRPr lang="tr-TR"/>
            </a:p>
          </p:txBody>
        </p:sp>
        <p:sp>
          <p:nvSpPr>
            <p:cNvPr id="130060" name="Freeform 12">
              <a:extLst>
                <a:ext uri="{FF2B5EF4-FFF2-40B4-BE49-F238E27FC236}">
                  <a16:creationId xmlns:a16="http://schemas.microsoft.com/office/drawing/2014/main" xmlns="" id="{C4AF3B43-7893-4243-9A6C-AFF20474120F}"/>
                </a:ext>
              </a:extLst>
            </p:cNvPr>
            <p:cNvSpPr>
              <a:spLocks/>
            </p:cNvSpPr>
            <p:nvPr/>
          </p:nvSpPr>
          <p:spPr bwMode="auto">
            <a:xfrm rot="-21600000">
              <a:off x="1575" y="600"/>
              <a:ext cx="472" cy="321"/>
            </a:xfrm>
            <a:custGeom>
              <a:avLst/>
              <a:gdLst>
                <a:gd name="T0" fmla="*/ 327 w 703"/>
                <a:gd name="T1" fmla="*/ 0 h 507"/>
                <a:gd name="T2" fmla="*/ 407 w 703"/>
                <a:gd name="T3" fmla="*/ 0 h 507"/>
                <a:gd name="T4" fmla="*/ 488 w 703"/>
                <a:gd name="T5" fmla="*/ 0 h 507"/>
                <a:gd name="T6" fmla="*/ 567 w 703"/>
                <a:gd name="T7" fmla="*/ 0 h 507"/>
                <a:gd name="T8" fmla="*/ 639 w 703"/>
                <a:gd name="T9" fmla="*/ 40 h 507"/>
                <a:gd name="T10" fmla="*/ 682 w 703"/>
                <a:gd name="T11" fmla="*/ 120 h 507"/>
                <a:gd name="T12" fmla="*/ 702 w 703"/>
                <a:gd name="T13" fmla="*/ 193 h 507"/>
                <a:gd name="T14" fmla="*/ 700 w 703"/>
                <a:gd name="T15" fmla="*/ 262 h 507"/>
                <a:gd name="T16" fmla="*/ 680 w 703"/>
                <a:gd name="T17" fmla="*/ 324 h 507"/>
                <a:gd name="T18" fmla="*/ 645 w 703"/>
                <a:gd name="T19" fmla="*/ 378 h 507"/>
                <a:gd name="T20" fmla="*/ 598 w 703"/>
                <a:gd name="T21" fmla="*/ 424 h 507"/>
                <a:gd name="T22" fmla="*/ 538 w 703"/>
                <a:gd name="T23" fmla="*/ 462 h 507"/>
                <a:gd name="T24" fmla="*/ 472 w 703"/>
                <a:gd name="T25" fmla="*/ 489 h 507"/>
                <a:gd name="T26" fmla="*/ 401 w 703"/>
                <a:gd name="T27" fmla="*/ 504 h 507"/>
                <a:gd name="T28" fmla="*/ 327 w 703"/>
                <a:gd name="T29" fmla="*/ 507 h 507"/>
                <a:gd name="T30" fmla="*/ 254 w 703"/>
                <a:gd name="T31" fmla="*/ 496 h 507"/>
                <a:gd name="T32" fmla="*/ 184 w 703"/>
                <a:gd name="T33" fmla="*/ 471 h 507"/>
                <a:gd name="T34" fmla="*/ 118 w 703"/>
                <a:gd name="T35" fmla="*/ 430 h 507"/>
                <a:gd name="T36" fmla="*/ 63 w 703"/>
                <a:gd name="T37" fmla="*/ 373 h 507"/>
                <a:gd name="T38" fmla="*/ 17 w 703"/>
                <a:gd name="T39" fmla="*/ 300 h 507"/>
                <a:gd name="T40" fmla="*/ 34 w 703"/>
                <a:gd name="T41" fmla="*/ 277 h 507"/>
                <a:gd name="T42" fmla="*/ 98 w 703"/>
                <a:gd name="T43" fmla="*/ 313 h 507"/>
                <a:gd name="T44" fmla="*/ 159 w 703"/>
                <a:gd name="T45" fmla="*/ 337 h 507"/>
                <a:gd name="T46" fmla="*/ 217 w 703"/>
                <a:gd name="T47" fmla="*/ 351 h 507"/>
                <a:gd name="T48" fmla="*/ 272 w 703"/>
                <a:gd name="T49" fmla="*/ 357 h 507"/>
                <a:gd name="T50" fmla="*/ 321 w 703"/>
                <a:gd name="T51" fmla="*/ 354 h 507"/>
                <a:gd name="T52" fmla="*/ 364 w 703"/>
                <a:gd name="T53" fmla="*/ 343 h 507"/>
                <a:gd name="T54" fmla="*/ 399 w 703"/>
                <a:gd name="T55" fmla="*/ 325 h 507"/>
                <a:gd name="T56" fmla="*/ 427 w 703"/>
                <a:gd name="T57" fmla="*/ 301 h 507"/>
                <a:gd name="T58" fmla="*/ 445 w 703"/>
                <a:gd name="T59" fmla="*/ 271 h 507"/>
                <a:gd name="T60" fmla="*/ 454 w 703"/>
                <a:gd name="T61" fmla="*/ 238 h 507"/>
                <a:gd name="T62" fmla="*/ 453 w 703"/>
                <a:gd name="T63" fmla="*/ 199 h 507"/>
                <a:gd name="T64" fmla="*/ 440 w 703"/>
                <a:gd name="T65" fmla="*/ 159 h 507"/>
                <a:gd name="T66" fmla="*/ 413 w 703"/>
                <a:gd name="T67" fmla="*/ 115 h 507"/>
                <a:gd name="T68" fmla="*/ 375 w 703"/>
                <a:gd name="T69" fmla="*/ 70 h 507"/>
                <a:gd name="T70" fmla="*/ 320 w 703"/>
                <a:gd name="T71" fmla="*/ 2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3" h="507">
                  <a:moveTo>
                    <a:pt x="288" y="0"/>
                  </a:moveTo>
                  <a:lnTo>
                    <a:pt x="327" y="0"/>
                  </a:lnTo>
                  <a:lnTo>
                    <a:pt x="367" y="0"/>
                  </a:lnTo>
                  <a:lnTo>
                    <a:pt x="407" y="0"/>
                  </a:lnTo>
                  <a:lnTo>
                    <a:pt x="448" y="0"/>
                  </a:lnTo>
                  <a:lnTo>
                    <a:pt x="488" y="0"/>
                  </a:lnTo>
                  <a:lnTo>
                    <a:pt x="527" y="0"/>
                  </a:lnTo>
                  <a:lnTo>
                    <a:pt x="567" y="0"/>
                  </a:lnTo>
                  <a:lnTo>
                    <a:pt x="607" y="0"/>
                  </a:lnTo>
                  <a:lnTo>
                    <a:pt x="639" y="40"/>
                  </a:lnTo>
                  <a:lnTo>
                    <a:pt x="663" y="81"/>
                  </a:lnTo>
                  <a:lnTo>
                    <a:pt x="682" y="120"/>
                  </a:lnTo>
                  <a:lnTo>
                    <a:pt x="695" y="157"/>
                  </a:lnTo>
                  <a:lnTo>
                    <a:pt x="702" y="193"/>
                  </a:lnTo>
                  <a:lnTo>
                    <a:pt x="703" y="228"/>
                  </a:lnTo>
                  <a:lnTo>
                    <a:pt x="700" y="262"/>
                  </a:lnTo>
                  <a:lnTo>
                    <a:pt x="692" y="294"/>
                  </a:lnTo>
                  <a:lnTo>
                    <a:pt x="680" y="324"/>
                  </a:lnTo>
                  <a:lnTo>
                    <a:pt x="665" y="352"/>
                  </a:lnTo>
                  <a:lnTo>
                    <a:pt x="645" y="378"/>
                  </a:lnTo>
                  <a:lnTo>
                    <a:pt x="622" y="403"/>
                  </a:lnTo>
                  <a:lnTo>
                    <a:pt x="598" y="424"/>
                  </a:lnTo>
                  <a:lnTo>
                    <a:pt x="569" y="444"/>
                  </a:lnTo>
                  <a:lnTo>
                    <a:pt x="538" y="462"/>
                  </a:lnTo>
                  <a:lnTo>
                    <a:pt x="506" y="477"/>
                  </a:lnTo>
                  <a:lnTo>
                    <a:pt x="472" y="489"/>
                  </a:lnTo>
                  <a:lnTo>
                    <a:pt x="436" y="498"/>
                  </a:lnTo>
                  <a:lnTo>
                    <a:pt x="401" y="504"/>
                  </a:lnTo>
                  <a:lnTo>
                    <a:pt x="364" y="507"/>
                  </a:lnTo>
                  <a:lnTo>
                    <a:pt x="327" y="507"/>
                  </a:lnTo>
                  <a:lnTo>
                    <a:pt x="289" y="502"/>
                  </a:lnTo>
                  <a:lnTo>
                    <a:pt x="254" y="496"/>
                  </a:lnTo>
                  <a:lnTo>
                    <a:pt x="217" y="486"/>
                  </a:lnTo>
                  <a:lnTo>
                    <a:pt x="184" y="471"/>
                  </a:lnTo>
                  <a:lnTo>
                    <a:pt x="150" y="453"/>
                  </a:lnTo>
                  <a:lnTo>
                    <a:pt x="118" y="430"/>
                  </a:lnTo>
                  <a:lnTo>
                    <a:pt x="89" y="405"/>
                  </a:lnTo>
                  <a:lnTo>
                    <a:pt x="63" y="373"/>
                  </a:lnTo>
                  <a:lnTo>
                    <a:pt x="39" y="339"/>
                  </a:lnTo>
                  <a:lnTo>
                    <a:pt x="17" y="300"/>
                  </a:lnTo>
                  <a:lnTo>
                    <a:pt x="0" y="256"/>
                  </a:lnTo>
                  <a:lnTo>
                    <a:pt x="34" y="277"/>
                  </a:lnTo>
                  <a:lnTo>
                    <a:pt x="66" y="297"/>
                  </a:lnTo>
                  <a:lnTo>
                    <a:pt x="98" y="313"/>
                  </a:lnTo>
                  <a:lnTo>
                    <a:pt x="129" y="327"/>
                  </a:lnTo>
                  <a:lnTo>
                    <a:pt x="159" y="337"/>
                  </a:lnTo>
                  <a:lnTo>
                    <a:pt x="188" y="345"/>
                  </a:lnTo>
                  <a:lnTo>
                    <a:pt x="217" y="351"/>
                  </a:lnTo>
                  <a:lnTo>
                    <a:pt x="245" y="355"/>
                  </a:lnTo>
                  <a:lnTo>
                    <a:pt x="272" y="357"/>
                  </a:lnTo>
                  <a:lnTo>
                    <a:pt x="297" y="357"/>
                  </a:lnTo>
                  <a:lnTo>
                    <a:pt x="321" y="354"/>
                  </a:lnTo>
                  <a:lnTo>
                    <a:pt x="343" y="349"/>
                  </a:lnTo>
                  <a:lnTo>
                    <a:pt x="364" y="343"/>
                  </a:lnTo>
                  <a:lnTo>
                    <a:pt x="382" y="334"/>
                  </a:lnTo>
                  <a:lnTo>
                    <a:pt x="399" y="325"/>
                  </a:lnTo>
                  <a:lnTo>
                    <a:pt x="414" y="313"/>
                  </a:lnTo>
                  <a:lnTo>
                    <a:pt x="427" y="301"/>
                  </a:lnTo>
                  <a:lnTo>
                    <a:pt x="437" y="288"/>
                  </a:lnTo>
                  <a:lnTo>
                    <a:pt x="445" y="271"/>
                  </a:lnTo>
                  <a:lnTo>
                    <a:pt x="451" y="255"/>
                  </a:lnTo>
                  <a:lnTo>
                    <a:pt x="454" y="238"/>
                  </a:lnTo>
                  <a:lnTo>
                    <a:pt x="456" y="219"/>
                  </a:lnTo>
                  <a:lnTo>
                    <a:pt x="453" y="199"/>
                  </a:lnTo>
                  <a:lnTo>
                    <a:pt x="448" y="180"/>
                  </a:lnTo>
                  <a:lnTo>
                    <a:pt x="440" y="159"/>
                  </a:lnTo>
                  <a:lnTo>
                    <a:pt x="428" y="138"/>
                  </a:lnTo>
                  <a:lnTo>
                    <a:pt x="413" y="115"/>
                  </a:lnTo>
                  <a:lnTo>
                    <a:pt x="396" y="93"/>
                  </a:lnTo>
                  <a:lnTo>
                    <a:pt x="375" y="70"/>
                  </a:lnTo>
                  <a:lnTo>
                    <a:pt x="349" y="46"/>
                  </a:lnTo>
                  <a:lnTo>
                    <a:pt x="320" y="24"/>
                  </a:lnTo>
                  <a:lnTo>
                    <a:pt x="288"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0061" name="Freeform 13">
              <a:extLst>
                <a:ext uri="{FF2B5EF4-FFF2-40B4-BE49-F238E27FC236}">
                  <a16:creationId xmlns:a16="http://schemas.microsoft.com/office/drawing/2014/main" xmlns="" id="{F6518F28-D9CA-4119-9149-7960AEE8C0A7}"/>
                </a:ext>
              </a:extLst>
            </p:cNvPr>
            <p:cNvSpPr>
              <a:spLocks/>
            </p:cNvSpPr>
            <p:nvPr/>
          </p:nvSpPr>
          <p:spPr bwMode="auto">
            <a:xfrm rot="-21600000">
              <a:off x="1393" y="279"/>
              <a:ext cx="476" cy="319"/>
            </a:xfrm>
            <a:custGeom>
              <a:avLst/>
              <a:gdLst>
                <a:gd name="T0" fmla="*/ 377 w 704"/>
                <a:gd name="T1" fmla="*/ 505 h 505"/>
                <a:gd name="T2" fmla="*/ 296 w 704"/>
                <a:gd name="T3" fmla="*/ 505 h 505"/>
                <a:gd name="T4" fmla="*/ 217 w 704"/>
                <a:gd name="T5" fmla="*/ 505 h 505"/>
                <a:gd name="T6" fmla="*/ 137 w 704"/>
                <a:gd name="T7" fmla="*/ 505 h 505"/>
                <a:gd name="T8" fmla="*/ 65 w 704"/>
                <a:gd name="T9" fmla="*/ 465 h 505"/>
                <a:gd name="T10" fmla="*/ 21 w 704"/>
                <a:gd name="T11" fmla="*/ 387 h 505"/>
                <a:gd name="T12" fmla="*/ 1 w 704"/>
                <a:gd name="T13" fmla="*/ 314 h 505"/>
                <a:gd name="T14" fmla="*/ 3 w 704"/>
                <a:gd name="T15" fmla="*/ 245 h 505"/>
                <a:gd name="T16" fmla="*/ 22 w 704"/>
                <a:gd name="T17" fmla="*/ 183 h 505"/>
                <a:gd name="T18" fmla="*/ 58 w 704"/>
                <a:gd name="T19" fmla="*/ 128 h 505"/>
                <a:gd name="T20" fmla="*/ 107 w 704"/>
                <a:gd name="T21" fmla="*/ 81 h 505"/>
                <a:gd name="T22" fmla="*/ 166 w 704"/>
                <a:gd name="T23" fmla="*/ 45 h 505"/>
                <a:gd name="T24" fmla="*/ 232 w 704"/>
                <a:gd name="T25" fmla="*/ 18 h 505"/>
                <a:gd name="T26" fmla="*/ 304 w 704"/>
                <a:gd name="T27" fmla="*/ 3 h 505"/>
                <a:gd name="T28" fmla="*/ 377 w 704"/>
                <a:gd name="T29" fmla="*/ 0 h 505"/>
                <a:gd name="T30" fmla="*/ 450 w 704"/>
                <a:gd name="T31" fmla="*/ 11 h 505"/>
                <a:gd name="T32" fmla="*/ 521 w 704"/>
                <a:gd name="T33" fmla="*/ 36 h 505"/>
                <a:gd name="T34" fmla="*/ 585 w 704"/>
                <a:gd name="T35" fmla="*/ 75 h 505"/>
                <a:gd name="T36" fmla="*/ 641 w 704"/>
                <a:gd name="T37" fmla="*/ 132 h 505"/>
                <a:gd name="T38" fmla="*/ 686 w 704"/>
                <a:gd name="T39" fmla="*/ 206 h 505"/>
                <a:gd name="T40" fmla="*/ 670 w 704"/>
                <a:gd name="T41" fmla="*/ 228 h 505"/>
                <a:gd name="T42" fmla="*/ 606 w 704"/>
                <a:gd name="T43" fmla="*/ 194 h 505"/>
                <a:gd name="T44" fmla="*/ 545 w 704"/>
                <a:gd name="T45" fmla="*/ 170 h 505"/>
                <a:gd name="T46" fmla="*/ 487 w 704"/>
                <a:gd name="T47" fmla="*/ 155 h 505"/>
                <a:gd name="T48" fmla="*/ 432 w 704"/>
                <a:gd name="T49" fmla="*/ 150 h 505"/>
                <a:gd name="T50" fmla="*/ 383 w 704"/>
                <a:gd name="T51" fmla="*/ 153 h 505"/>
                <a:gd name="T52" fmla="*/ 340 w 704"/>
                <a:gd name="T53" fmla="*/ 164 h 505"/>
                <a:gd name="T54" fmla="*/ 305 w 704"/>
                <a:gd name="T55" fmla="*/ 182 h 505"/>
                <a:gd name="T56" fmla="*/ 278 w 704"/>
                <a:gd name="T57" fmla="*/ 206 h 505"/>
                <a:gd name="T58" fmla="*/ 258 w 704"/>
                <a:gd name="T59" fmla="*/ 234 h 505"/>
                <a:gd name="T60" fmla="*/ 249 w 704"/>
                <a:gd name="T61" fmla="*/ 269 h 505"/>
                <a:gd name="T62" fmla="*/ 250 w 704"/>
                <a:gd name="T63" fmla="*/ 306 h 505"/>
                <a:gd name="T64" fmla="*/ 264 w 704"/>
                <a:gd name="T65" fmla="*/ 347 h 505"/>
                <a:gd name="T66" fmla="*/ 290 w 704"/>
                <a:gd name="T67" fmla="*/ 392 h 505"/>
                <a:gd name="T68" fmla="*/ 330 w 704"/>
                <a:gd name="T69" fmla="*/ 436 h 505"/>
                <a:gd name="T70" fmla="*/ 383 w 704"/>
                <a:gd name="T71" fmla="*/ 48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4" h="505">
                  <a:moveTo>
                    <a:pt x="417" y="505"/>
                  </a:moveTo>
                  <a:lnTo>
                    <a:pt x="377" y="505"/>
                  </a:lnTo>
                  <a:lnTo>
                    <a:pt x="337" y="505"/>
                  </a:lnTo>
                  <a:lnTo>
                    <a:pt x="296" y="505"/>
                  </a:lnTo>
                  <a:lnTo>
                    <a:pt x="256" y="505"/>
                  </a:lnTo>
                  <a:lnTo>
                    <a:pt x="217" y="505"/>
                  </a:lnTo>
                  <a:lnTo>
                    <a:pt x="177" y="505"/>
                  </a:lnTo>
                  <a:lnTo>
                    <a:pt x="137" y="505"/>
                  </a:lnTo>
                  <a:lnTo>
                    <a:pt x="96" y="505"/>
                  </a:lnTo>
                  <a:lnTo>
                    <a:pt x="65" y="465"/>
                  </a:lnTo>
                  <a:lnTo>
                    <a:pt x="41" y="426"/>
                  </a:lnTo>
                  <a:lnTo>
                    <a:pt x="21" y="387"/>
                  </a:lnTo>
                  <a:lnTo>
                    <a:pt x="9" y="350"/>
                  </a:lnTo>
                  <a:lnTo>
                    <a:pt x="1" y="314"/>
                  </a:lnTo>
                  <a:lnTo>
                    <a:pt x="0" y="278"/>
                  </a:lnTo>
                  <a:lnTo>
                    <a:pt x="3" y="245"/>
                  </a:lnTo>
                  <a:lnTo>
                    <a:pt x="10" y="213"/>
                  </a:lnTo>
                  <a:lnTo>
                    <a:pt x="22" y="183"/>
                  </a:lnTo>
                  <a:lnTo>
                    <a:pt x="39" y="155"/>
                  </a:lnTo>
                  <a:lnTo>
                    <a:pt x="58" y="128"/>
                  </a:lnTo>
                  <a:lnTo>
                    <a:pt x="81" y="104"/>
                  </a:lnTo>
                  <a:lnTo>
                    <a:pt x="107" y="81"/>
                  </a:lnTo>
                  <a:lnTo>
                    <a:pt x="136" y="62"/>
                  </a:lnTo>
                  <a:lnTo>
                    <a:pt x="166" y="45"/>
                  </a:lnTo>
                  <a:lnTo>
                    <a:pt x="198" y="30"/>
                  </a:lnTo>
                  <a:lnTo>
                    <a:pt x="232" y="18"/>
                  </a:lnTo>
                  <a:lnTo>
                    <a:pt x="267" y="9"/>
                  </a:lnTo>
                  <a:lnTo>
                    <a:pt x="304" y="3"/>
                  </a:lnTo>
                  <a:lnTo>
                    <a:pt x="340" y="0"/>
                  </a:lnTo>
                  <a:lnTo>
                    <a:pt x="377" y="0"/>
                  </a:lnTo>
                  <a:lnTo>
                    <a:pt x="414" y="3"/>
                  </a:lnTo>
                  <a:lnTo>
                    <a:pt x="450" y="11"/>
                  </a:lnTo>
                  <a:lnTo>
                    <a:pt x="485" y="21"/>
                  </a:lnTo>
                  <a:lnTo>
                    <a:pt x="521" y="36"/>
                  </a:lnTo>
                  <a:lnTo>
                    <a:pt x="554" y="54"/>
                  </a:lnTo>
                  <a:lnTo>
                    <a:pt x="585" y="75"/>
                  </a:lnTo>
                  <a:lnTo>
                    <a:pt x="614" y="102"/>
                  </a:lnTo>
                  <a:lnTo>
                    <a:pt x="641" y="132"/>
                  </a:lnTo>
                  <a:lnTo>
                    <a:pt x="666" y="167"/>
                  </a:lnTo>
                  <a:lnTo>
                    <a:pt x="686" y="206"/>
                  </a:lnTo>
                  <a:lnTo>
                    <a:pt x="704" y="251"/>
                  </a:lnTo>
                  <a:lnTo>
                    <a:pt x="670" y="228"/>
                  </a:lnTo>
                  <a:lnTo>
                    <a:pt x="638" y="210"/>
                  </a:lnTo>
                  <a:lnTo>
                    <a:pt x="606" y="194"/>
                  </a:lnTo>
                  <a:lnTo>
                    <a:pt x="576" y="180"/>
                  </a:lnTo>
                  <a:lnTo>
                    <a:pt x="545" y="170"/>
                  </a:lnTo>
                  <a:lnTo>
                    <a:pt x="514" y="161"/>
                  </a:lnTo>
                  <a:lnTo>
                    <a:pt x="487" y="155"/>
                  </a:lnTo>
                  <a:lnTo>
                    <a:pt x="459" y="152"/>
                  </a:lnTo>
                  <a:lnTo>
                    <a:pt x="432" y="150"/>
                  </a:lnTo>
                  <a:lnTo>
                    <a:pt x="407" y="150"/>
                  </a:lnTo>
                  <a:lnTo>
                    <a:pt x="383" y="153"/>
                  </a:lnTo>
                  <a:lnTo>
                    <a:pt x="362" y="158"/>
                  </a:lnTo>
                  <a:lnTo>
                    <a:pt x="340" y="164"/>
                  </a:lnTo>
                  <a:lnTo>
                    <a:pt x="322" y="171"/>
                  </a:lnTo>
                  <a:lnTo>
                    <a:pt x="305" y="182"/>
                  </a:lnTo>
                  <a:lnTo>
                    <a:pt x="290" y="192"/>
                  </a:lnTo>
                  <a:lnTo>
                    <a:pt x="278" y="206"/>
                  </a:lnTo>
                  <a:lnTo>
                    <a:pt x="267" y="219"/>
                  </a:lnTo>
                  <a:lnTo>
                    <a:pt x="258" y="234"/>
                  </a:lnTo>
                  <a:lnTo>
                    <a:pt x="252" y="251"/>
                  </a:lnTo>
                  <a:lnTo>
                    <a:pt x="249" y="269"/>
                  </a:lnTo>
                  <a:lnTo>
                    <a:pt x="249" y="287"/>
                  </a:lnTo>
                  <a:lnTo>
                    <a:pt x="250" y="306"/>
                  </a:lnTo>
                  <a:lnTo>
                    <a:pt x="256" y="327"/>
                  </a:lnTo>
                  <a:lnTo>
                    <a:pt x="264" y="347"/>
                  </a:lnTo>
                  <a:lnTo>
                    <a:pt x="276" y="369"/>
                  </a:lnTo>
                  <a:lnTo>
                    <a:pt x="290" y="392"/>
                  </a:lnTo>
                  <a:lnTo>
                    <a:pt x="308" y="414"/>
                  </a:lnTo>
                  <a:lnTo>
                    <a:pt x="330" y="436"/>
                  </a:lnTo>
                  <a:lnTo>
                    <a:pt x="356" y="459"/>
                  </a:lnTo>
                  <a:lnTo>
                    <a:pt x="383" y="483"/>
                  </a:lnTo>
                  <a:lnTo>
                    <a:pt x="417" y="505"/>
                  </a:lnTo>
                  <a:close/>
                </a:path>
              </a:pathLst>
            </a:custGeom>
            <a:solidFill>
              <a:srgbClr val="6A59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xmlns="" id="{D1B82552-0D24-4C62-AE41-6DDA0F7837FA}"/>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1075" name="Rectangle 3">
            <a:extLst>
              <a:ext uri="{FF2B5EF4-FFF2-40B4-BE49-F238E27FC236}">
                <a16:creationId xmlns:a16="http://schemas.microsoft.com/office/drawing/2014/main" xmlns="" id="{7FE7B841-A95C-4775-A5A3-E7AE2DC2B022}"/>
              </a:ext>
            </a:extLst>
          </p:cNvPr>
          <p:cNvSpPr>
            <a:spLocks noGrp="1" noChangeArrowheads="1"/>
          </p:cNvSpPr>
          <p:nvPr>
            <p:ph type="body" idx="1"/>
          </p:nvPr>
        </p:nvSpPr>
        <p:spPr>
          <a:xfrm>
            <a:off x="2771775" y="6237288"/>
            <a:ext cx="7499350" cy="360362"/>
          </a:xfrm>
        </p:spPr>
        <p:txBody>
          <a:bodyPr/>
          <a:lstStyle/>
          <a:p>
            <a:pPr>
              <a:lnSpc>
                <a:spcPct val="70000"/>
              </a:lnSpc>
              <a:buFont typeface="Wingdings" panose="05000000000000000000" pitchFamily="2" charset="2"/>
              <a:buNone/>
            </a:pPr>
            <a:r>
              <a:rPr lang="tr-TR" altLang="tr-TR" sz="2000" b="1"/>
              <a:t>Tiroit hormonunun salgılanmasında feed- back manizması </a:t>
            </a:r>
            <a:endParaRPr lang="tr-TR" altLang="tr-TR" sz="2000"/>
          </a:p>
        </p:txBody>
      </p:sp>
      <p:pic>
        <p:nvPicPr>
          <p:cNvPr id="131076" name="Picture 4">
            <a:extLst>
              <a:ext uri="{FF2B5EF4-FFF2-40B4-BE49-F238E27FC236}">
                <a16:creationId xmlns:a16="http://schemas.microsoft.com/office/drawing/2014/main" xmlns="" id="{93DE0A74-4472-4612-9F09-1A6877552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425"/>
          <a:stretch>
            <a:fillRect/>
          </a:stretch>
        </p:blipFill>
        <p:spPr bwMode="auto">
          <a:xfrm>
            <a:off x="3243262" y="1916114"/>
            <a:ext cx="6451600" cy="205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7" name="Picture 5">
            <a:extLst>
              <a:ext uri="{FF2B5EF4-FFF2-40B4-BE49-F238E27FC236}">
                <a16:creationId xmlns:a16="http://schemas.microsoft.com/office/drawing/2014/main" xmlns="" id="{9B5E6449-C076-4B64-BDB3-3CF4DE3A4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091"/>
          <a:stretch>
            <a:fillRect/>
          </a:stretch>
        </p:blipFill>
        <p:spPr bwMode="auto">
          <a:xfrm>
            <a:off x="3228976" y="4071938"/>
            <a:ext cx="6480175" cy="194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1078" name="Group 6">
            <a:extLst>
              <a:ext uri="{FF2B5EF4-FFF2-40B4-BE49-F238E27FC236}">
                <a16:creationId xmlns:a16="http://schemas.microsoft.com/office/drawing/2014/main" xmlns="" id="{C4228EB8-880D-4805-9C48-E3241C6A4916}"/>
              </a:ext>
            </a:extLst>
          </p:cNvPr>
          <p:cNvGrpSpPr>
            <a:grpSpLocks/>
          </p:cNvGrpSpPr>
          <p:nvPr/>
        </p:nvGrpSpPr>
        <p:grpSpPr bwMode="auto">
          <a:xfrm>
            <a:off x="1847850" y="692151"/>
            <a:ext cx="646112" cy="595313"/>
            <a:chOff x="1248" y="70"/>
            <a:chExt cx="1042" cy="959"/>
          </a:xfrm>
        </p:grpSpPr>
        <p:sp>
          <p:nvSpPr>
            <p:cNvPr id="131079" name="Freeform 7">
              <a:extLst>
                <a:ext uri="{FF2B5EF4-FFF2-40B4-BE49-F238E27FC236}">
                  <a16:creationId xmlns:a16="http://schemas.microsoft.com/office/drawing/2014/main" xmlns="" id="{93BF6178-A88A-4CA3-856D-F03EF6D106E6}"/>
                </a:ext>
              </a:extLst>
            </p:cNvPr>
            <p:cNvSpPr>
              <a:spLocks noEditPoints="1"/>
            </p:cNvSpPr>
            <p:nvPr/>
          </p:nvSpPr>
          <p:spPr bwMode="auto">
            <a:xfrm rot="-21600000">
              <a:off x="1248" y="138"/>
              <a:ext cx="964" cy="891"/>
            </a:xfrm>
            <a:custGeom>
              <a:avLst/>
              <a:gdLst>
                <a:gd name="T0" fmla="*/ 133 w 1434"/>
                <a:gd name="T1" fmla="*/ 130 h 1408"/>
                <a:gd name="T2" fmla="*/ 1301 w 1434"/>
                <a:gd name="T3" fmla="*/ 130 h 1408"/>
                <a:gd name="T4" fmla="*/ 1301 w 1434"/>
                <a:gd name="T5" fmla="*/ 1279 h 1408"/>
                <a:gd name="T6" fmla="*/ 133 w 1434"/>
                <a:gd name="T7" fmla="*/ 1279 h 1408"/>
                <a:gd name="T8" fmla="*/ 133 w 1434"/>
                <a:gd name="T9" fmla="*/ 130 h 1408"/>
                <a:gd name="T10" fmla="*/ 0 w 1434"/>
                <a:gd name="T11" fmla="*/ 0 h 1408"/>
                <a:gd name="T12" fmla="*/ 1434 w 1434"/>
                <a:gd name="T13" fmla="*/ 0 h 1408"/>
                <a:gd name="T14" fmla="*/ 1434 w 1434"/>
                <a:gd name="T15" fmla="*/ 1408 h 1408"/>
                <a:gd name="T16" fmla="*/ 0 w 1434"/>
                <a:gd name="T17" fmla="*/ 1408 h 1408"/>
                <a:gd name="T18" fmla="*/ 0 w 1434"/>
                <a:gd name="T19"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4" h="1408">
                  <a:moveTo>
                    <a:pt x="133" y="130"/>
                  </a:moveTo>
                  <a:lnTo>
                    <a:pt x="1301" y="130"/>
                  </a:lnTo>
                  <a:lnTo>
                    <a:pt x="1301" y="1279"/>
                  </a:lnTo>
                  <a:lnTo>
                    <a:pt x="133" y="1279"/>
                  </a:lnTo>
                  <a:lnTo>
                    <a:pt x="133" y="130"/>
                  </a:lnTo>
                  <a:close/>
                  <a:moveTo>
                    <a:pt x="0" y="0"/>
                  </a:moveTo>
                  <a:lnTo>
                    <a:pt x="1434" y="0"/>
                  </a:lnTo>
                  <a:lnTo>
                    <a:pt x="1434" y="1408"/>
                  </a:lnTo>
                  <a:lnTo>
                    <a:pt x="0" y="1408"/>
                  </a:lnTo>
                  <a:lnTo>
                    <a:pt x="0"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1080" name="Freeform 8">
              <a:extLst>
                <a:ext uri="{FF2B5EF4-FFF2-40B4-BE49-F238E27FC236}">
                  <a16:creationId xmlns:a16="http://schemas.microsoft.com/office/drawing/2014/main" xmlns="" id="{DCCA31B9-C1F7-4EDA-8AE3-31AA679ACD3D}"/>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1081" name="Freeform 9">
              <a:extLst>
                <a:ext uri="{FF2B5EF4-FFF2-40B4-BE49-F238E27FC236}">
                  <a16:creationId xmlns:a16="http://schemas.microsoft.com/office/drawing/2014/main" xmlns="" id="{1EA6F94A-2C8D-488C-BC90-8109581DEDCF}"/>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path>
              </a:pathLst>
            </a:custGeom>
            <a:solidFill>
              <a:srgbClr val="6A594E"/>
            </a:solidFill>
            <a:ln w="1588">
              <a:solidFill>
                <a:srgbClr val="1F1A17"/>
              </a:solidFill>
              <a:prstDash val="solid"/>
              <a:round/>
              <a:headEnd/>
              <a:tailEnd/>
            </a:ln>
          </p:spPr>
          <p:txBody>
            <a:bodyPr/>
            <a:lstStyle/>
            <a:p>
              <a:endParaRPr lang="tr-TR"/>
            </a:p>
          </p:txBody>
        </p:sp>
        <p:sp>
          <p:nvSpPr>
            <p:cNvPr id="131082" name="Freeform 10">
              <a:extLst>
                <a:ext uri="{FF2B5EF4-FFF2-40B4-BE49-F238E27FC236}">
                  <a16:creationId xmlns:a16="http://schemas.microsoft.com/office/drawing/2014/main" xmlns="" id="{279D7555-7333-4121-BE2E-BADB7241B0B7}"/>
                </a:ext>
              </a:extLst>
            </p:cNvPr>
            <p:cNvSpPr>
              <a:spLocks/>
            </p:cNvSpPr>
            <p:nvPr/>
          </p:nvSpPr>
          <p:spPr bwMode="auto">
            <a:xfrm rot="-21600000">
              <a:off x="1575" y="600"/>
              <a:ext cx="472" cy="321"/>
            </a:xfrm>
            <a:custGeom>
              <a:avLst/>
              <a:gdLst>
                <a:gd name="T0" fmla="*/ 327 w 703"/>
                <a:gd name="T1" fmla="*/ 0 h 507"/>
                <a:gd name="T2" fmla="*/ 407 w 703"/>
                <a:gd name="T3" fmla="*/ 0 h 507"/>
                <a:gd name="T4" fmla="*/ 488 w 703"/>
                <a:gd name="T5" fmla="*/ 0 h 507"/>
                <a:gd name="T6" fmla="*/ 567 w 703"/>
                <a:gd name="T7" fmla="*/ 0 h 507"/>
                <a:gd name="T8" fmla="*/ 639 w 703"/>
                <a:gd name="T9" fmla="*/ 40 h 507"/>
                <a:gd name="T10" fmla="*/ 682 w 703"/>
                <a:gd name="T11" fmla="*/ 120 h 507"/>
                <a:gd name="T12" fmla="*/ 702 w 703"/>
                <a:gd name="T13" fmla="*/ 193 h 507"/>
                <a:gd name="T14" fmla="*/ 700 w 703"/>
                <a:gd name="T15" fmla="*/ 262 h 507"/>
                <a:gd name="T16" fmla="*/ 680 w 703"/>
                <a:gd name="T17" fmla="*/ 324 h 507"/>
                <a:gd name="T18" fmla="*/ 645 w 703"/>
                <a:gd name="T19" fmla="*/ 378 h 507"/>
                <a:gd name="T20" fmla="*/ 598 w 703"/>
                <a:gd name="T21" fmla="*/ 424 h 507"/>
                <a:gd name="T22" fmla="*/ 538 w 703"/>
                <a:gd name="T23" fmla="*/ 462 h 507"/>
                <a:gd name="T24" fmla="*/ 472 w 703"/>
                <a:gd name="T25" fmla="*/ 489 h 507"/>
                <a:gd name="T26" fmla="*/ 401 w 703"/>
                <a:gd name="T27" fmla="*/ 504 h 507"/>
                <a:gd name="T28" fmla="*/ 327 w 703"/>
                <a:gd name="T29" fmla="*/ 507 h 507"/>
                <a:gd name="T30" fmla="*/ 254 w 703"/>
                <a:gd name="T31" fmla="*/ 496 h 507"/>
                <a:gd name="T32" fmla="*/ 184 w 703"/>
                <a:gd name="T33" fmla="*/ 471 h 507"/>
                <a:gd name="T34" fmla="*/ 118 w 703"/>
                <a:gd name="T35" fmla="*/ 430 h 507"/>
                <a:gd name="T36" fmla="*/ 63 w 703"/>
                <a:gd name="T37" fmla="*/ 373 h 507"/>
                <a:gd name="T38" fmla="*/ 17 w 703"/>
                <a:gd name="T39" fmla="*/ 300 h 507"/>
                <a:gd name="T40" fmla="*/ 34 w 703"/>
                <a:gd name="T41" fmla="*/ 277 h 507"/>
                <a:gd name="T42" fmla="*/ 98 w 703"/>
                <a:gd name="T43" fmla="*/ 313 h 507"/>
                <a:gd name="T44" fmla="*/ 159 w 703"/>
                <a:gd name="T45" fmla="*/ 337 h 507"/>
                <a:gd name="T46" fmla="*/ 217 w 703"/>
                <a:gd name="T47" fmla="*/ 351 h 507"/>
                <a:gd name="T48" fmla="*/ 272 w 703"/>
                <a:gd name="T49" fmla="*/ 357 h 507"/>
                <a:gd name="T50" fmla="*/ 321 w 703"/>
                <a:gd name="T51" fmla="*/ 354 h 507"/>
                <a:gd name="T52" fmla="*/ 364 w 703"/>
                <a:gd name="T53" fmla="*/ 343 h 507"/>
                <a:gd name="T54" fmla="*/ 399 w 703"/>
                <a:gd name="T55" fmla="*/ 325 h 507"/>
                <a:gd name="T56" fmla="*/ 427 w 703"/>
                <a:gd name="T57" fmla="*/ 301 h 507"/>
                <a:gd name="T58" fmla="*/ 445 w 703"/>
                <a:gd name="T59" fmla="*/ 271 h 507"/>
                <a:gd name="T60" fmla="*/ 454 w 703"/>
                <a:gd name="T61" fmla="*/ 238 h 507"/>
                <a:gd name="T62" fmla="*/ 453 w 703"/>
                <a:gd name="T63" fmla="*/ 199 h 507"/>
                <a:gd name="T64" fmla="*/ 440 w 703"/>
                <a:gd name="T65" fmla="*/ 159 h 507"/>
                <a:gd name="T66" fmla="*/ 413 w 703"/>
                <a:gd name="T67" fmla="*/ 115 h 507"/>
                <a:gd name="T68" fmla="*/ 375 w 703"/>
                <a:gd name="T69" fmla="*/ 70 h 507"/>
                <a:gd name="T70" fmla="*/ 320 w 703"/>
                <a:gd name="T71" fmla="*/ 2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3" h="507">
                  <a:moveTo>
                    <a:pt x="288" y="0"/>
                  </a:moveTo>
                  <a:lnTo>
                    <a:pt x="327" y="0"/>
                  </a:lnTo>
                  <a:lnTo>
                    <a:pt x="367" y="0"/>
                  </a:lnTo>
                  <a:lnTo>
                    <a:pt x="407" y="0"/>
                  </a:lnTo>
                  <a:lnTo>
                    <a:pt x="448" y="0"/>
                  </a:lnTo>
                  <a:lnTo>
                    <a:pt x="488" y="0"/>
                  </a:lnTo>
                  <a:lnTo>
                    <a:pt x="527" y="0"/>
                  </a:lnTo>
                  <a:lnTo>
                    <a:pt x="567" y="0"/>
                  </a:lnTo>
                  <a:lnTo>
                    <a:pt x="607" y="0"/>
                  </a:lnTo>
                  <a:lnTo>
                    <a:pt x="639" y="40"/>
                  </a:lnTo>
                  <a:lnTo>
                    <a:pt x="663" y="81"/>
                  </a:lnTo>
                  <a:lnTo>
                    <a:pt x="682" y="120"/>
                  </a:lnTo>
                  <a:lnTo>
                    <a:pt x="695" y="157"/>
                  </a:lnTo>
                  <a:lnTo>
                    <a:pt x="702" y="193"/>
                  </a:lnTo>
                  <a:lnTo>
                    <a:pt x="703" y="228"/>
                  </a:lnTo>
                  <a:lnTo>
                    <a:pt x="700" y="262"/>
                  </a:lnTo>
                  <a:lnTo>
                    <a:pt x="692" y="294"/>
                  </a:lnTo>
                  <a:lnTo>
                    <a:pt x="680" y="324"/>
                  </a:lnTo>
                  <a:lnTo>
                    <a:pt x="665" y="352"/>
                  </a:lnTo>
                  <a:lnTo>
                    <a:pt x="645" y="378"/>
                  </a:lnTo>
                  <a:lnTo>
                    <a:pt x="622" y="403"/>
                  </a:lnTo>
                  <a:lnTo>
                    <a:pt x="598" y="424"/>
                  </a:lnTo>
                  <a:lnTo>
                    <a:pt x="569" y="444"/>
                  </a:lnTo>
                  <a:lnTo>
                    <a:pt x="538" y="462"/>
                  </a:lnTo>
                  <a:lnTo>
                    <a:pt x="506" y="477"/>
                  </a:lnTo>
                  <a:lnTo>
                    <a:pt x="472" y="489"/>
                  </a:lnTo>
                  <a:lnTo>
                    <a:pt x="436" y="498"/>
                  </a:lnTo>
                  <a:lnTo>
                    <a:pt x="401" y="504"/>
                  </a:lnTo>
                  <a:lnTo>
                    <a:pt x="364" y="507"/>
                  </a:lnTo>
                  <a:lnTo>
                    <a:pt x="327" y="507"/>
                  </a:lnTo>
                  <a:lnTo>
                    <a:pt x="289" y="502"/>
                  </a:lnTo>
                  <a:lnTo>
                    <a:pt x="254" y="496"/>
                  </a:lnTo>
                  <a:lnTo>
                    <a:pt x="217" y="486"/>
                  </a:lnTo>
                  <a:lnTo>
                    <a:pt x="184" y="471"/>
                  </a:lnTo>
                  <a:lnTo>
                    <a:pt x="150" y="453"/>
                  </a:lnTo>
                  <a:lnTo>
                    <a:pt x="118" y="430"/>
                  </a:lnTo>
                  <a:lnTo>
                    <a:pt x="89" y="405"/>
                  </a:lnTo>
                  <a:lnTo>
                    <a:pt x="63" y="373"/>
                  </a:lnTo>
                  <a:lnTo>
                    <a:pt x="39" y="339"/>
                  </a:lnTo>
                  <a:lnTo>
                    <a:pt x="17" y="300"/>
                  </a:lnTo>
                  <a:lnTo>
                    <a:pt x="0" y="256"/>
                  </a:lnTo>
                  <a:lnTo>
                    <a:pt x="34" y="277"/>
                  </a:lnTo>
                  <a:lnTo>
                    <a:pt x="66" y="297"/>
                  </a:lnTo>
                  <a:lnTo>
                    <a:pt x="98" y="313"/>
                  </a:lnTo>
                  <a:lnTo>
                    <a:pt x="129" y="327"/>
                  </a:lnTo>
                  <a:lnTo>
                    <a:pt x="159" y="337"/>
                  </a:lnTo>
                  <a:lnTo>
                    <a:pt x="188" y="345"/>
                  </a:lnTo>
                  <a:lnTo>
                    <a:pt x="217" y="351"/>
                  </a:lnTo>
                  <a:lnTo>
                    <a:pt x="245" y="355"/>
                  </a:lnTo>
                  <a:lnTo>
                    <a:pt x="272" y="357"/>
                  </a:lnTo>
                  <a:lnTo>
                    <a:pt x="297" y="357"/>
                  </a:lnTo>
                  <a:lnTo>
                    <a:pt x="321" y="354"/>
                  </a:lnTo>
                  <a:lnTo>
                    <a:pt x="343" y="349"/>
                  </a:lnTo>
                  <a:lnTo>
                    <a:pt x="364" y="343"/>
                  </a:lnTo>
                  <a:lnTo>
                    <a:pt x="382" y="334"/>
                  </a:lnTo>
                  <a:lnTo>
                    <a:pt x="399" y="325"/>
                  </a:lnTo>
                  <a:lnTo>
                    <a:pt x="414" y="313"/>
                  </a:lnTo>
                  <a:lnTo>
                    <a:pt x="427" y="301"/>
                  </a:lnTo>
                  <a:lnTo>
                    <a:pt x="437" y="288"/>
                  </a:lnTo>
                  <a:lnTo>
                    <a:pt x="445" y="271"/>
                  </a:lnTo>
                  <a:lnTo>
                    <a:pt x="451" y="255"/>
                  </a:lnTo>
                  <a:lnTo>
                    <a:pt x="454" y="238"/>
                  </a:lnTo>
                  <a:lnTo>
                    <a:pt x="456" y="219"/>
                  </a:lnTo>
                  <a:lnTo>
                    <a:pt x="453" y="199"/>
                  </a:lnTo>
                  <a:lnTo>
                    <a:pt x="448" y="180"/>
                  </a:lnTo>
                  <a:lnTo>
                    <a:pt x="440" y="159"/>
                  </a:lnTo>
                  <a:lnTo>
                    <a:pt x="428" y="138"/>
                  </a:lnTo>
                  <a:lnTo>
                    <a:pt x="413" y="115"/>
                  </a:lnTo>
                  <a:lnTo>
                    <a:pt x="396" y="93"/>
                  </a:lnTo>
                  <a:lnTo>
                    <a:pt x="375" y="70"/>
                  </a:lnTo>
                  <a:lnTo>
                    <a:pt x="349" y="46"/>
                  </a:lnTo>
                  <a:lnTo>
                    <a:pt x="320" y="24"/>
                  </a:lnTo>
                  <a:lnTo>
                    <a:pt x="288"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1083" name="Freeform 11">
              <a:extLst>
                <a:ext uri="{FF2B5EF4-FFF2-40B4-BE49-F238E27FC236}">
                  <a16:creationId xmlns:a16="http://schemas.microsoft.com/office/drawing/2014/main" xmlns="" id="{6763546F-1D64-4651-8CF1-9A80F10425AD}"/>
                </a:ext>
              </a:extLst>
            </p:cNvPr>
            <p:cNvSpPr>
              <a:spLocks/>
            </p:cNvSpPr>
            <p:nvPr/>
          </p:nvSpPr>
          <p:spPr bwMode="auto">
            <a:xfrm rot="-21600000">
              <a:off x="1393" y="279"/>
              <a:ext cx="476" cy="319"/>
            </a:xfrm>
            <a:custGeom>
              <a:avLst/>
              <a:gdLst>
                <a:gd name="T0" fmla="*/ 377 w 704"/>
                <a:gd name="T1" fmla="*/ 505 h 505"/>
                <a:gd name="T2" fmla="*/ 296 w 704"/>
                <a:gd name="T3" fmla="*/ 505 h 505"/>
                <a:gd name="T4" fmla="*/ 217 w 704"/>
                <a:gd name="T5" fmla="*/ 505 h 505"/>
                <a:gd name="T6" fmla="*/ 137 w 704"/>
                <a:gd name="T7" fmla="*/ 505 h 505"/>
                <a:gd name="T8" fmla="*/ 65 w 704"/>
                <a:gd name="T9" fmla="*/ 465 h 505"/>
                <a:gd name="T10" fmla="*/ 21 w 704"/>
                <a:gd name="T11" fmla="*/ 387 h 505"/>
                <a:gd name="T12" fmla="*/ 1 w 704"/>
                <a:gd name="T13" fmla="*/ 314 h 505"/>
                <a:gd name="T14" fmla="*/ 3 w 704"/>
                <a:gd name="T15" fmla="*/ 245 h 505"/>
                <a:gd name="T16" fmla="*/ 22 w 704"/>
                <a:gd name="T17" fmla="*/ 183 h 505"/>
                <a:gd name="T18" fmla="*/ 58 w 704"/>
                <a:gd name="T19" fmla="*/ 128 h 505"/>
                <a:gd name="T20" fmla="*/ 107 w 704"/>
                <a:gd name="T21" fmla="*/ 81 h 505"/>
                <a:gd name="T22" fmla="*/ 166 w 704"/>
                <a:gd name="T23" fmla="*/ 45 h 505"/>
                <a:gd name="T24" fmla="*/ 232 w 704"/>
                <a:gd name="T25" fmla="*/ 18 h 505"/>
                <a:gd name="T26" fmla="*/ 304 w 704"/>
                <a:gd name="T27" fmla="*/ 3 h 505"/>
                <a:gd name="T28" fmla="*/ 377 w 704"/>
                <a:gd name="T29" fmla="*/ 0 h 505"/>
                <a:gd name="T30" fmla="*/ 450 w 704"/>
                <a:gd name="T31" fmla="*/ 11 h 505"/>
                <a:gd name="T32" fmla="*/ 521 w 704"/>
                <a:gd name="T33" fmla="*/ 36 h 505"/>
                <a:gd name="T34" fmla="*/ 585 w 704"/>
                <a:gd name="T35" fmla="*/ 75 h 505"/>
                <a:gd name="T36" fmla="*/ 641 w 704"/>
                <a:gd name="T37" fmla="*/ 132 h 505"/>
                <a:gd name="T38" fmla="*/ 686 w 704"/>
                <a:gd name="T39" fmla="*/ 206 h 505"/>
                <a:gd name="T40" fmla="*/ 670 w 704"/>
                <a:gd name="T41" fmla="*/ 228 h 505"/>
                <a:gd name="T42" fmla="*/ 606 w 704"/>
                <a:gd name="T43" fmla="*/ 194 h 505"/>
                <a:gd name="T44" fmla="*/ 545 w 704"/>
                <a:gd name="T45" fmla="*/ 170 h 505"/>
                <a:gd name="T46" fmla="*/ 487 w 704"/>
                <a:gd name="T47" fmla="*/ 155 h 505"/>
                <a:gd name="T48" fmla="*/ 432 w 704"/>
                <a:gd name="T49" fmla="*/ 150 h 505"/>
                <a:gd name="T50" fmla="*/ 383 w 704"/>
                <a:gd name="T51" fmla="*/ 153 h 505"/>
                <a:gd name="T52" fmla="*/ 340 w 704"/>
                <a:gd name="T53" fmla="*/ 164 h 505"/>
                <a:gd name="T54" fmla="*/ 305 w 704"/>
                <a:gd name="T55" fmla="*/ 182 h 505"/>
                <a:gd name="T56" fmla="*/ 278 w 704"/>
                <a:gd name="T57" fmla="*/ 206 h 505"/>
                <a:gd name="T58" fmla="*/ 258 w 704"/>
                <a:gd name="T59" fmla="*/ 234 h 505"/>
                <a:gd name="T60" fmla="*/ 249 w 704"/>
                <a:gd name="T61" fmla="*/ 269 h 505"/>
                <a:gd name="T62" fmla="*/ 250 w 704"/>
                <a:gd name="T63" fmla="*/ 306 h 505"/>
                <a:gd name="T64" fmla="*/ 264 w 704"/>
                <a:gd name="T65" fmla="*/ 347 h 505"/>
                <a:gd name="T66" fmla="*/ 290 w 704"/>
                <a:gd name="T67" fmla="*/ 392 h 505"/>
                <a:gd name="T68" fmla="*/ 330 w 704"/>
                <a:gd name="T69" fmla="*/ 436 h 505"/>
                <a:gd name="T70" fmla="*/ 383 w 704"/>
                <a:gd name="T71" fmla="*/ 48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4" h="505">
                  <a:moveTo>
                    <a:pt x="417" y="505"/>
                  </a:moveTo>
                  <a:lnTo>
                    <a:pt x="377" y="505"/>
                  </a:lnTo>
                  <a:lnTo>
                    <a:pt x="337" y="505"/>
                  </a:lnTo>
                  <a:lnTo>
                    <a:pt x="296" y="505"/>
                  </a:lnTo>
                  <a:lnTo>
                    <a:pt x="256" y="505"/>
                  </a:lnTo>
                  <a:lnTo>
                    <a:pt x="217" y="505"/>
                  </a:lnTo>
                  <a:lnTo>
                    <a:pt x="177" y="505"/>
                  </a:lnTo>
                  <a:lnTo>
                    <a:pt x="137" y="505"/>
                  </a:lnTo>
                  <a:lnTo>
                    <a:pt x="96" y="505"/>
                  </a:lnTo>
                  <a:lnTo>
                    <a:pt x="65" y="465"/>
                  </a:lnTo>
                  <a:lnTo>
                    <a:pt x="41" y="426"/>
                  </a:lnTo>
                  <a:lnTo>
                    <a:pt x="21" y="387"/>
                  </a:lnTo>
                  <a:lnTo>
                    <a:pt x="9" y="350"/>
                  </a:lnTo>
                  <a:lnTo>
                    <a:pt x="1" y="314"/>
                  </a:lnTo>
                  <a:lnTo>
                    <a:pt x="0" y="278"/>
                  </a:lnTo>
                  <a:lnTo>
                    <a:pt x="3" y="245"/>
                  </a:lnTo>
                  <a:lnTo>
                    <a:pt x="10" y="213"/>
                  </a:lnTo>
                  <a:lnTo>
                    <a:pt x="22" y="183"/>
                  </a:lnTo>
                  <a:lnTo>
                    <a:pt x="39" y="155"/>
                  </a:lnTo>
                  <a:lnTo>
                    <a:pt x="58" y="128"/>
                  </a:lnTo>
                  <a:lnTo>
                    <a:pt x="81" y="104"/>
                  </a:lnTo>
                  <a:lnTo>
                    <a:pt x="107" y="81"/>
                  </a:lnTo>
                  <a:lnTo>
                    <a:pt x="136" y="62"/>
                  </a:lnTo>
                  <a:lnTo>
                    <a:pt x="166" y="45"/>
                  </a:lnTo>
                  <a:lnTo>
                    <a:pt x="198" y="30"/>
                  </a:lnTo>
                  <a:lnTo>
                    <a:pt x="232" y="18"/>
                  </a:lnTo>
                  <a:lnTo>
                    <a:pt x="267" y="9"/>
                  </a:lnTo>
                  <a:lnTo>
                    <a:pt x="304" y="3"/>
                  </a:lnTo>
                  <a:lnTo>
                    <a:pt x="340" y="0"/>
                  </a:lnTo>
                  <a:lnTo>
                    <a:pt x="377" y="0"/>
                  </a:lnTo>
                  <a:lnTo>
                    <a:pt x="414" y="3"/>
                  </a:lnTo>
                  <a:lnTo>
                    <a:pt x="450" y="11"/>
                  </a:lnTo>
                  <a:lnTo>
                    <a:pt x="485" y="21"/>
                  </a:lnTo>
                  <a:lnTo>
                    <a:pt x="521" y="36"/>
                  </a:lnTo>
                  <a:lnTo>
                    <a:pt x="554" y="54"/>
                  </a:lnTo>
                  <a:lnTo>
                    <a:pt x="585" y="75"/>
                  </a:lnTo>
                  <a:lnTo>
                    <a:pt x="614" y="102"/>
                  </a:lnTo>
                  <a:lnTo>
                    <a:pt x="641" y="132"/>
                  </a:lnTo>
                  <a:lnTo>
                    <a:pt x="666" y="167"/>
                  </a:lnTo>
                  <a:lnTo>
                    <a:pt x="686" y="206"/>
                  </a:lnTo>
                  <a:lnTo>
                    <a:pt x="704" y="251"/>
                  </a:lnTo>
                  <a:lnTo>
                    <a:pt x="670" y="228"/>
                  </a:lnTo>
                  <a:lnTo>
                    <a:pt x="638" y="210"/>
                  </a:lnTo>
                  <a:lnTo>
                    <a:pt x="606" y="194"/>
                  </a:lnTo>
                  <a:lnTo>
                    <a:pt x="576" y="180"/>
                  </a:lnTo>
                  <a:lnTo>
                    <a:pt x="545" y="170"/>
                  </a:lnTo>
                  <a:lnTo>
                    <a:pt x="514" y="161"/>
                  </a:lnTo>
                  <a:lnTo>
                    <a:pt x="487" y="155"/>
                  </a:lnTo>
                  <a:lnTo>
                    <a:pt x="459" y="152"/>
                  </a:lnTo>
                  <a:lnTo>
                    <a:pt x="432" y="150"/>
                  </a:lnTo>
                  <a:lnTo>
                    <a:pt x="407" y="150"/>
                  </a:lnTo>
                  <a:lnTo>
                    <a:pt x="383" y="153"/>
                  </a:lnTo>
                  <a:lnTo>
                    <a:pt x="362" y="158"/>
                  </a:lnTo>
                  <a:lnTo>
                    <a:pt x="340" y="164"/>
                  </a:lnTo>
                  <a:lnTo>
                    <a:pt x="322" y="171"/>
                  </a:lnTo>
                  <a:lnTo>
                    <a:pt x="305" y="182"/>
                  </a:lnTo>
                  <a:lnTo>
                    <a:pt x="290" y="192"/>
                  </a:lnTo>
                  <a:lnTo>
                    <a:pt x="278" y="206"/>
                  </a:lnTo>
                  <a:lnTo>
                    <a:pt x="267" y="219"/>
                  </a:lnTo>
                  <a:lnTo>
                    <a:pt x="258" y="234"/>
                  </a:lnTo>
                  <a:lnTo>
                    <a:pt x="252" y="251"/>
                  </a:lnTo>
                  <a:lnTo>
                    <a:pt x="249" y="269"/>
                  </a:lnTo>
                  <a:lnTo>
                    <a:pt x="249" y="287"/>
                  </a:lnTo>
                  <a:lnTo>
                    <a:pt x="250" y="306"/>
                  </a:lnTo>
                  <a:lnTo>
                    <a:pt x="256" y="327"/>
                  </a:lnTo>
                  <a:lnTo>
                    <a:pt x="264" y="347"/>
                  </a:lnTo>
                  <a:lnTo>
                    <a:pt x="276" y="369"/>
                  </a:lnTo>
                  <a:lnTo>
                    <a:pt x="290" y="392"/>
                  </a:lnTo>
                  <a:lnTo>
                    <a:pt x="308" y="414"/>
                  </a:lnTo>
                  <a:lnTo>
                    <a:pt x="330" y="436"/>
                  </a:lnTo>
                  <a:lnTo>
                    <a:pt x="356" y="459"/>
                  </a:lnTo>
                  <a:lnTo>
                    <a:pt x="383" y="483"/>
                  </a:lnTo>
                  <a:lnTo>
                    <a:pt x="417" y="505"/>
                  </a:lnTo>
                  <a:close/>
                </a:path>
              </a:pathLst>
            </a:custGeom>
            <a:solidFill>
              <a:srgbClr val="6A59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xmlns="" id="{B17B329B-DA48-4CDA-A5F5-02D509CA33C9}"/>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2099" name="Rectangle 3">
            <a:extLst>
              <a:ext uri="{FF2B5EF4-FFF2-40B4-BE49-F238E27FC236}">
                <a16:creationId xmlns:a16="http://schemas.microsoft.com/office/drawing/2014/main" xmlns="" id="{F5B58382-493A-4967-A5F7-33D95759AA63}"/>
              </a:ext>
            </a:extLst>
          </p:cNvPr>
          <p:cNvSpPr>
            <a:spLocks noGrp="1" noChangeArrowheads="1"/>
          </p:cNvSpPr>
          <p:nvPr>
            <p:ph type="body" idx="1"/>
          </p:nvPr>
        </p:nvSpPr>
        <p:spPr>
          <a:xfrm>
            <a:off x="2349500" y="3068639"/>
            <a:ext cx="3313112" cy="2016125"/>
          </a:xfrm>
        </p:spPr>
        <p:txBody>
          <a:bodyPr/>
          <a:lstStyle/>
          <a:p>
            <a:pPr algn="r">
              <a:buFont typeface="Wingdings" panose="05000000000000000000" pitchFamily="2" charset="2"/>
              <a:buNone/>
            </a:pPr>
            <a:r>
              <a:rPr lang="tr-TR" altLang="tr-TR" b="1"/>
              <a:t>Hiper tiroidizm</a:t>
            </a:r>
          </a:p>
          <a:p>
            <a:pPr algn="r">
              <a:buFont typeface="Wingdings" panose="05000000000000000000" pitchFamily="2" charset="2"/>
              <a:buNone/>
            </a:pPr>
            <a:r>
              <a:rPr lang="tr-TR" altLang="tr-TR" b="1"/>
              <a:t>( Tiroid bezinin büyümesi) </a:t>
            </a:r>
            <a:endParaRPr lang="tr-TR" altLang="tr-TR"/>
          </a:p>
        </p:txBody>
      </p:sp>
      <p:pic>
        <p:nvPicPr>
          <p:cNvPr id="132101" name="Picture 5">
            <a:extLst>
              <a:ext uri="{FF2B5EF4-FFF2-40B4-BE49-F238E27FC236}">
                <a16:creationId xmlns:a16="http://schemas.microsoft.com/office/drawing/2014/main" xmlns="" id="{89F185C9-AA55-4BDB-B150-8AD68A152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53" t="3387" r="4062"/>
          <a:stretch>
            <a:fillRect/>
          </a:stretch>
        </p:blipFill>
        <p:spPr bwMode="auto">
          <a:xfrm>
            <a:off x="6072188" y="1844676"/>
            <a:ext cx="3622675"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xmlns="" id="{513C3328-5DFD-47BA-9BE8-1EDB1BCDCA79}"/>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3123" name="Rectangle 3">
            <a:extLst>
              <a:ext uri="{FF2B5EF4-FFF2-40B4-BE49-F238E27FC236}">
                <a16:creationId xmlns:a16="http://schemas.microsoft.com/office/drawing/2014/main" xmlns="" id="{2783B4CA-77C1-4159-BF34-59B13AF8F610}"/>
              </a:ext>
            </a:extLst>
          </p:cNvPr>
          <p:cNvSpPr>
            <a:spLocks noGrp="1" noChangeArrowheads="1"/>
          </p:cNvSpPr>
          <p:nvPr>
            <p:ph type="body" idx="1"/>
          </p:nvPr>
        </p:nvSpPr>
        <p:spPr>
          <a:xfrm>
            <a:off x="2854325" y="2124075"/>
            <a:ext cx="6519862" cy="3752850"/>
          </a:xfrm>
        </p:spPr>
        <p:txBody>
          <a:bodyPr/>
          <a:lstStyle/>
          <a:p>
            <a:r>
              <a:rPr lang="tr-TR" altLang="tr-TR" b="1">
                <a:solidFill>
                  <a:srgbClr val="00FFFF"/>
                </a:solidFill>
              </a:rPr>
              <a:t>Tiroit Hormonlarının Etkileri </a:t>
            </a:r>
          </a:p>
          <a:p>
            <a:pPr lvl="1"/>
            <a:r>
              <a:rPr lang="tr-TR" altLang="tr-TR" b="1"/>
              <a:t>Genel Metabolizmaya Etkisi</a:t>
            </a:r>
            <a:endParaRPr lang="tr-TR" altLang="tr-TR"/>
          </a:p>
          <a:p>
            <a:pPr lvl="1"/>
            <a:r>
              <a:rPr lang="tr-TR" altLang="tr-TR" b="1"/>
              <a:t>Protein Metabolizmasına Etkisi</a:t>
            </a:r>
            <a:endParaRPr lang="tr-TR" altLang="tr-TR"/>
          </a:p>
          <a:p>
            <a:pPr lvl="1"/>
            <a:r>
              <a:rPr lang="tr-TR" altLang="tr-TR" b="1"/>
              <a:t>Karbonhidrat Metabolizmasına Etkisi</a:t>
            </a:r>
            <a:endParaRPr lang="tr-TR" altLang="tr-TR"/>
          </a:p>
          <a:p>
            <a:pPr lvl="1"/>
            <a:r>
              <a:rPr lang="tr-TR" altLang="tr-TR" b="1"/>
              <a:t>Yağ Metabolizmasına Etkisi</a:t>
            </a:r>
            <a:endParaRPr lang="tr-TR" altLang="tr-TR"/>
          </a:p>
          <a:p>
            <a:pPr lvl="1"/>
            <a:r>
              <a:rPr lang="tr-TR" altLang="tr-TR" b="1"/>
              <a:t>Su Metabolizmasına Etkisi</a:t>
            </a:r>
            <a:endParaRPr lang="tr-TR" altLang="tr-TR"/>
          </a:p>
          <a:p>
            <a:pPr lvl="1"/>
            <a:r>
              <a:rPr lang="tr-TR" altLang="tr-TR" b="1"/>
              <a:t>Mineral Metabolizmasına Etkisi</a:t>
            </a:r>
            <a:endParaRPr lang="tr-TR" altLang="tr-TR"/>
          </a:p>
          <a:p>
            <a:pPr lvl="1"/>
            <a:r>
              <a:rPr lang="tr-TR" altLang="tr-TR" b="1"/>
              <a:t>Sinir Sistemine Etkisi</a:t>
            </a:r>
            <a:endParaRPr lang="tr-TR" alt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54" name="Group 10">
            <a:extLst>
              <a:ext uri="{FF2B5EF4-FFF2-40B4-BE49-F238E27FC236}">
                <a16:creationId xmlns:a16="http://schemas.microsoft.com/office/drawing/2014/main" xmlns="" id="{9FF1691A-7AA5-4770-B270-4B85462B6B23}"/>
              </a:ext>
            </a:extLst>
          </p:cNvPr>
          <p:cNvGrpSpPr>
            <a:grpSpLocks/>
          </p:cNvGrpSpPr>
          <p:nvPr/>
        </p:nvGrpSpPr>
        <p:grpSpPr bwMode="auto">
          <a:xfrm>
            <a:off x="1576387" y="1916113"/>
            <a:ext cx="9036050" cy="4392612"/>
            <a:chOff x="260" y="1207"/>
            <a:chExt cx="5500" cy="2858"/>
          </a:xfrm>
        </p:grpSpPr>
        <p:sp>
          <p:nvSpPr>
            <p:cNvPr id="134155" name="AutoShape 11">
              <a:extLst>
                <a:ext uri="{FF2B5EF4-FFF2-40B4-BE49-F238E27FC236}">
                  <a16:creationId xmlns:a16="http://schemas.microsoft.com/office/drawing/2014/main" xmlns="" id="{7BBF64AE-86A3-43B1-98E5-CA673FDAD61A}"/>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34156" name="Freeform 12">
              <a:extLst>
                <a:ext uri="{FF2B5EF4-FFF2-40B4-BE49-F238E27FC236}">
                  <a16:creationId xmlns:a16="http://schemas.microsoft.com/office/drawing/2014/main" xmlns="" id="{35F495EA-A86C-44CC-B72A-6CC322108C8A}"/>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57" name="Freeform 13">
              <a:extLst>
                <a:ext uri="{FF2B5EF4-FFF2-40B4-BE49-F238E27FC236}">
                  <a16:creationId xmlns:a16="http://schemas.microsoft.com/office/drawing/2014/main" xmlns="" id="{B8AAF72D-2781-445E-8F59-475E546CBC5E}"/>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58" name="Freeform 14">
              <a:extLst>
                <a:ext uri="{FF2B5EF4-FFF2-40B4-BE49-F238E27FC236}">
                  <a16:creationId xmlns:a16="http://schemas.microsoft.com/office/drawing/2014/main" xmlns="" id="{81FAE118-8C5E-43CD-BC65-504D7681B0A6}"/>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59" name="Freeform 15">
              <a:extLst>
                <a:ext uri="{FF2B5EF4-FFF2-40B4-BE49-F238E27FC236}">
                  <a16:creationId xmlns:a16="http://schemas.microsoft.com/office/drawing/2014/main" xmlns="" id="{0E77C985-8B5F-4A9C-8568-C348D022C22B}"/>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0" name="Freeform 16">
              <a:extLst>
                <a:ext uri="{FF2B5EF4-FFF2-40B4-BE49-F238E27FC236}">
                  <a16:creationId xmlns:a16="http://schemas.microsoft.com/office/drawing/2014/main" xmlns="" id="{C4BD1F8C-6867-42F9-A914-2D00C0CE3347}"/>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1" name="Freeform 17">
              <a:extLst>
                <a:ext uri="{FF2B5EF4-FFF2-40B4-BE49-F238E27FC236}">
                  <a16:creationId xmlns:a16="http://schemas.microsoft.com/office/drawing/2014/main" xmlns="" id="{D9C7B0FF-4767-4DD8-B86C-9399B66C7A69}"/>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2" name="Freeform 18">
              <a:extLst>
                <a:ext uri="{FF2B5EF4-FFF2-40B4-BE49-F238E27FC236}">
                  <a16:creationId xmlns:a16="http://schemas.microsoft.com/office/drawing/2014/main" xmlns="" id="{C28545C1-E228-4969-A5F2-16157C20CF27}"/>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3" name="Freeform 19">
              <a:extLst>
                <a:ext uri="{FF2B5EF4-FFF2-40B4-BE49-F238E27FC236}">
                  <a16:creationId xmlns:a16="http://schemas.microsoft.com/office/drawing/2014/main" xmlns="" id="{2712CAC9-6DB2-4C3A-82FF-DB12DF8F9123}"/>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4" name="Freeform 20">
              <a:extLst>
                <a:ext uri="{FF2B5EF4-FFF2-40B4-BE49-F238E27FC236}">
                  <a16:creationId xmlns:a16="http://schemas.microsoft.com/office/drawing/2014/main" xmlns="" id="{0ABC1078-3DA2-4CC2-AD89-8BF72CFE58F1}"/>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5" name="Freeform 21">
              <a:extLst>
                <a:ext uri="{FF2B5EF4-FFF2-40B4-BE49-F238E27FC236}">
                  <a16:creationId xmlns:a16="http://schemas.microsoft.com/office/drawing/2014/main" xmlns="" id="{6C8BBDB9-457D-49BC-85BA-38BF9D7A1508}"/>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6" name="Freeform 22">
              <a:extLst>
                <a:ext uri="{FF2B5EF4-FFF2-40B4-BE49-F238E27FC236}">
                  <a16:creationId xmlns:a16="http://schemas.microsoft.com/office/drawing/2014/main" xmlns="" id="{ACC5DAB5-5C02-4A24-B64E-C925827F65A7}"/>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7" name="Freeform 23">
              <a:extLst>
                <a:ext uri="{FF2B5EF4-FFF2-40B4-BE49-F238E27FC236}">
                  <a16:creationId xmlns:a16="http://schemas.microsoft.com/office/drawing/2014/main" xmlns="" id="{C2F2EDA9-147E-4662-B7CB-45095375AAAA}"/>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8" name="Freeform 24">
              <a:extLst>
                <a:ext uri="{FF2B5EF4-FFF2-40B4-BE49-F238E27FC236}">
                  <a16:creationId xmlns:a16="http://schemas.microsoft.com/office/drawing/2014/main" xmlns="" id="{886A560D-665B-4FD8-8033-8F5D0E5FF748}"/>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69" name="Freeform 25">
              <a:extLst>
                <a:ext uri="{FF2B5EF4-FFF2-40B4-BE49-F238E27FC236}">
                  <a16:creationId xmlns:a16="http://schemas.microsoft.com/office/drawing/2014/main" xmlns="" id="{D3CF1529-F7B8-4FB3-B5D8-7BA6886567A5}"/>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70" name="Freeform 26">
              <a:extLst>
                <a:ext uri="{FF2B5EF4-FFF2-40B4-BE49-F238E27FC236}">
                  <a16:creationId xmlns:a16="http://schemas.microsoft.com/office/drawing/2014/main" xmlns="" id="{D91B4EDD-23C2-41C0-8604-C88EF28B7421}"/>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71" name="Freeform 27">
              <a:extLst>
                <a:ext uri="{FF2B5EF4-FFF2-40B4-BE49-F238E27FC236}">
                  <a16:creationId xmlns:a16="http://schemas.microsoft.com/office/drawing/2014/main" xmlns="" id="{88D7CEC3-2A6B-4056-A9BC-DBDEA026A83B}"/>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4172" name="Freeform 28">
              <a:extLst>
                <a:ext uri="{FF2B5EF4-FFF2-40B4-BE49-F238E27FC236}">
                  <a16:creationId xmlns:a16="http://schemas.microsoft.com/office/drawing/2014/main" xmlns="" id="{3C127766-47C1-4901-9531-DE8208F6D51D}"/>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34146" name="Rectangle 2">
            <a:extLst>
              <a:ext uri="{FF2B5EF4-FFF2-40B4-BE49-F238E27FC236}">
                <a16:creationId xmlns:a16="http://schemas.microsoft.com/office/drawing/2014/main" xmlns="" id="{4D4B6AAD-E754-45CF-8356-D99647ACF4CC}"/>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4147" name="Rectangle 3">
            <a:extLst>
              <a:ext uri="{FF2B5EF4-FFF2-40B4-BE49-F238E27FC236}">
                <a16:creationId xmlns:a16="http://schemas.microsoft.com/office/drawing/2014/main" xmlns="" id="{5CC006B6-11C9-4F5F-A050-E7EF513D67D0}"/>
              </a:ext>
            </a:extLst>
          </p:cNvPr>
          <p:cNvSpPr>
            <a:spLocks noGrp="1" noChangeArrowheads="1"/>
          </p:cNvSpPr>
          <p:nvPr>
            <p:ph type="body" idx="1"/>
          </p:nvPr>
        </p:nvSpPr>
        <p:spPr>
          <a:xfrm>
            <a:off x="2811462" y="2193925"/>
            <a:ext cx="7632700" cy="4114800"/>
          </a:xfrm>
        </p:spPr>
        <p:txBody>
          <a:bodyPr/>
          <a:lstStyle/>
          <a:p>
            <a:r>
              <a:rPr lang="tr-TR" altLang="tr-TR" b="1">
                <a:solidFill>
                  <a:srgbClr val="00FFFF"/>
                </a:solidFill>
              </a:rPr>
              <a:t>Paratiroid Bezler </a:t>
            </a:r>
            <a:r>
              <a:rPr lang="tr-TR" altLang="tr-TR" b="1">
                <a:solidFill>
                  <a:srgbClr val="00FFFF"/>
                </a:solidFill>
                <a:latin typeface="Arial Narrow" panose="020B0606020202030204" pitchFamily="34" charset="0"/>
              </a:rPr>
              <a:t>(Glandula parathyroidea)</a:t>
            </a:r>
            <a:r>
              <a:rPr lang="tr-TR" altLang="tr-TR" b="1">
                <a:solidFill>
                  <a:srgbClr val="00FFFF"/>
                </a:solidFill>
              </a:rPr>
              <a:t> </a:t>
            </a:r>
          </a:p>
          <a:p>
            <a:pPr>
              <a:buFont typeface="Wingdings" panose="05000000000000000000" pitchFamily="2" charset="2"/>
              <a:buNone/>
            </a:pPr>
            <a:endParaRPr lang="tr-TR" altLang="tr-TR" sz="1600">
              <a:solidFill>
                <a:srgbClr val="00FFFF"/>
              </a:solidFill>
            </a:endParaRPr>
          </a:p>
          <a:p>
            <a:pPr lvl="1">
              <a:lnSpc>
                <a:spcPct val="120000"/>
              </a:lnSpc>
            </a:pPr>
            <a:r>
              <a:rPr lang="tr-TR" altLang="tr-TR"/>
              <a:t>Paratroid bezler, troid bezinin arka üst tarafında bezi saran kapsül içerisinde bulunur. </a:t>
            </a:r>
          </a:p>
          <a:p>
            <a:pPr lvl="1">
              <a:lnSpc>
                <a:spcPct val="120000"/>
              </a:lnSpc>
              <a:buFont typeface="Wingdings" panose="05000000000000000000" pitchFamily="2" charset="2"/>
              <a:buNone/>
            </a:pPr>
            <a:endParaRPr lang="tr-TR" altLang="tr-TR" sz="1100"/>
          </a:p>
          <a:p>
            <a:pPr lvl="1">
              <a:lnSpc>
                <a:spcPct val="120000"/>
              </a:lnSpc>
            </a:pPr>
            <a:r>
              <a:rPr lang="tr-TR" altLang="tr-TR"/>
              <a:t>Parat hormon, yaşam için mutlaka gerekli olan bir hormondur. Kalsiyum ve fosfor metabolizması üzerine etkili bir bezdir. </a:t>
            </a:r>
          </a:p>
          <a:p>
            <a:endParaRPr lang="tr-TR" alt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xmlns="" id="{860219FD-8E4A-485E-928C-EABDEF4008B6}"/>
              </a:ext>
            </a:extLst>
          </p:cNvPr>
          <p:cNvSpPr>
            <a:spLocks noGrp="1" noChangeArrowheads="1"/>
          </p:cNvSpPr>
          <p:nvPr>
            <p:ph type="title"/>
          </p:nvPr>
        </p:nvSpPr>
        <p:spPr>
          <a:xfrm>
            <a:off x="2998788" y="476250"/>
            <a:ext cx="2879725" cy="1512888"/>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5171" name="Rectangle 3">
            <a:extLst>
              <a:ext uri="{FF2B5EF4-FFF2-40B4-BE49-F238E27FC236}">
                <a16:creationId xmlns:a16="http://schemas.microsoft.com/office/drawing/2014/main" xmlns="" id="{21A7B218-FA9E-4A2F-A944-73B5AB133098}"/>
              </a:ext>
            </a:extLst>
          </p:cNvPr>
          <p:cNvSpPr>
            <a:spLocks noGrp="1" noChangeArrowheads="1"/>
          </p:cNvSpPr>
          <p:nvPr>
            <p:ph type="body" idx="1"/>
          </p:nvPr>
        </p:nvSpPr>
        <p:spPr>
          <a:xfrm>
            <a:off x="2854326" y="4365625"/>
            <a:ext cx="2319337" cy="1016000"/>
          </a:xfrm>
        </p:spPr>
        <p:txBody>
          <a:bodyPr/>
          <a:lstStyle/>
          <a:p>
            <a:pPr algn="r">
              <a:buFont typeface="Wingdings" panose="05000000000000000000" pitchFamily="2" charset="2"/>
              <a:buNone/>
            </a:pPr>
            <a:r>
              <a:rPr lang="tr-TR" altLang="tr-TR" b="1"/>
              <a:t>Tiroid bezi </a:t>
            </a:r>
            <a:endParaRPr lang="tr-TR" altLang="tr-TR"/>
          </a:p>
        </p:txBody>
      </p:sp>
      <p:pic>
        <p:nvPicPr>
          <p:cNvPr id="135172" name="Picture 4">
            <a:extLst>
              <a:ext uri="{FF2B5EF4-FFF2-40B4-BE49-F238E27FC236}">
                <a16:creationId xmlns:a16="http://schemas.microsoft.com/office/drawing/2014/main" xmlns="" id="{F2C1333A-53EE-458E-89B0-67BAAE8821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7050" y="447676"/>
            <a:ext cx="4760912"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xmlns="" id="{22D015F4-8082-43CC-AB28-AEEF7D949AD7}"/>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6195" name="Rectangle 3">
            <a:extLst>
              <a:ext uri="{FF2B5EF4-FFF2-40B4-BE49-F238E27FC236}">
                <a16:creationId xmlns:a16="http://schemas.microsoft.com/office/drawing/2014/main" xmlns="" id="{D0C35274-D5F0-44F5-9AAE-0DE17EF056A1}"/>
              </a:ext>
            </a:extLst>
          </p:cNvPr>
          <p:cNvSpPr>
            <a:spLocks noGrp="1" noChangeArrowheads="1"/>
          </p:cNvSpPr>
          <p:nvPr>
            <p:ph type="body" idx="1"/>
          </p:nvPr>
        </p:nvSpPr>
        <p:spPr>
          <a:xfrm>
            <a:off x="2349501" y="3789364"/>
            <a:ext cx="7920037" cy="655637"/>
          </a:xfrm>
        </p:spPr>
        <p:txBody>
          <a:bodyPr/>
          <a:lstStyle/>
          <a:p>
            <a:pPr algn="ctr">
              <a:buFont typeface="Wingdings" panose="05000000000000000000" pitchFamily="2" charset="2"/>
              <a:buNone/>
            </a:pPr>
            <a:r>
              <a:rPr lang="tr-TR" altLang="tr-TR" b="1"/>
              <a:t>Parathormon salgılanma mekanizması </a:t>
            </a:r>
            <a:endParaRPr lang="tr-TR" altLang="tr-TR"/>
          </a:p>
        </p:txBody>
      </p:sp>
      <p:pic>
        <p:nvPicPr>
          <p:cNvPr id="136196" name="Picture 4">
            <a:extLst>
              <a:ext uri="{FF2B5EF4-FFF2-40B4-BE49-F238E27FC236}">
                <a16:creationId xmlns:a16="http://schemas.microsoft.com/office/drawing/2014/main" xmlns="" id="{EEAC5618-620C-49B5-9FE6-20E3E2C7B0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439" b="9857"/>
          <a:stretch>
            <a:fillRect/>
          </a:stretch>
        </p:blipFill>
        <p:spPr bwMode="auto">
          <a:xfrm>
            <a:off x="2349501" y="2266951"/>
            <a:ext cx="7920037"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197" name="Picture 5">
            <a:extLst>
              <a:ext uri="{FF2B5EF4-FFF2-40B4-BE49-F238E27FC236}">
                <a16:creationId xmlns:a16="http://schemas.microsoft.com/office/drawing/2014/main" xmlns="" id="{88C3A2E0-7721-4B26-BA22-1EFCA95B0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794" b="9801"/>
          <a:stretch>
            <a:fillRect/>
          </a:stretch>
        </p:blipFill>
        <p:spPr bwMode="auto">
          <a:xfrm>
            <a:off x="2349501" y="4437063"/>
            <a:ext cx="7920037"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xmlns="" id="{EB868F18-EE4E-433E-9DF5-A1B6B589DD27}"/>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7219" name="Rectangle 3">
            <a:extLst>
              <a:ext uri="{FF2B5EF4-FFF2-40B4-BE49-F238E27FC236}">
                <a16:creationId xmlns:a16="http://schemas.microsoft.com/office/drawing/2014/main" xmlns="" id="{3D1CC443-6432-4CD4-984E-089003FB4A83}"/>
              </a:ext>
            </a:extLst>
          </p:cNvPr>
          <p:cNvSpPr>
            <a:spLocks noGrp="1" noChangeArrowheads="1"/>
          </p:cNvSpPr>
          <p:nvPr>
            <p:ph type="body" idx="1"/>
          </p:nvPr>
        </p:nvSpPr>
        <p:spPr>
          <a:xfrm>
            <a:off x="3070226" y="1981200"/>
            <a:ext cx="3024187" cy="4114800"/>
          </a:xfrm>
        </p:spPr>
        <p:txBody>
          <a:bodyPr>
            <a:normAutofit fontScale="77500" lnSpcReduction="20000"/>
          </a:bodyPr>
          <a:lstStyle/>
          <a:p>
            <a:pPr marL="0" indent="0">
              <a:lnSpc>
                <a:spcPct val="80000"/>
              </a:lnSpc>
              <a:buNone/>
            </a:pPr>
            <a:r>
              <a:rPr lang="tr-TR" altLang="tr-TR" sz="2400" b="1">
                <a:solidFill>
                  <a:srgbClr val="00FFFF"/>
                </a:solidFill>
              </a:rPr>
              <a:t>Paratiroid bezler</a:t>
            </a:r>
            <a:r>
              <a:rPr lang="tr-TR" altLang="tr-TR" sz="2400" b="1"/>
              <a:t> </a:t>
            </a:r>
            <a:endParaRPr lang="tr-TR" altLang="tr-TR" sz="2400"/>
          </a:p>
          <a:p>
            <a:pPr marL="0" indent="0">
              <a:lnSpc>
                <a:spcPct val="80000"/>
              </a:lnSpc>
              <a:buNone/>
            </a:pPr>
            <a:endParaRPr lang="tr-TR" altLang="tr-TR" sz="1800"/>
          </a:p>
          <a:p>
            <a:pPr marL="0" indent="0">
              <a:lnSpc>
                <a:spcPct val="80000"/>
              </a:lnSpc>
              <a:buNone/>
            </a:pPr>
            <a:r>
              <a:rPr lang="tr-TR" altLang="tr-TR" sz="2400"/>
              <a:t>1. Önden görünüş </a:t>
            </a:r>
          </a:p>
          <a:p>
            <a:pPr marL="0" indent="0">
              <a:lnSpc>
                <a:spcPct val="80000"/>
              </a:lnSpc>
              <a:buNone/>
            </a:pPr>
            <a:r>
              <a:rPr lang="tr-TR" altLang="tr-TR" sz="2400"/>
              <a:t>2. Tiroit kıkırdağı </a:t>
            </a:r>
          </a:p>
          <a:p>
            <a:pPr marL="0" indent="0">
              <a:lnSpc>
                <a:spcPct val="80000"/>
              </a:lnSpc>
              <a:buNone/>
            </a:pPr>
            <a:r>
              <a:rPr lang="tr-TR" altLang="tr-TR" sz="2400"/>
              <a:t>3. Tiroit bezi </a:t>
            </a:r>
          </a:p>
          <a:p>
            <a:pPr marL="0" indent="0">
              <a:lnSpc>
                <a:spcPct val="80000"/>
              </a:lnSpc>
              <a:buNone/>
            </a:pPr>
            <a:r>
              <a:rPr lang="tr-TR" altLang="tr-TR" sz="2400"/>
              <a:t>4. Nefes borusu </a:t>
            </a:r>
          </a:p>
          <a:p>
            <a:pPr marL="0" indent="0">
              <a:lnSpc>
                <a:spcPct val="80000"/>
              </a:lnSpc>
              <a:buNone/>
            </a:pPr>
            <a:r>
              <a:rPr lang="tr-TR" altLang="tr-TR" sz="2400"/>
              <a:t>5. Arkadan görünüş </a:t>
            </a:r>
          </a:p>
          <a:p>
            <a:pPr marL="0" indent="0">
              <a:lnSpc>
                <a:spcPct val="80000"/>
              </a:lnSpc>
              <a:buNone/>
            </a:pPr>
            <a:r>
              <a:rPr lang="tr-TR" altLang="tr-TR" sz="2400"/>
              <a:t>6. Yutak </a:t>
            </a:r>
          </a:p>
          <a:p>
            <a:pPr marL="0" indent="0">
              <a:lnSpc>
                <a:spcPct val="80000"/>
              </a:lnSpc>
              <a:buNone/>
            </a:pPr>
            <a:r>
              <a:rPr lang="tr-TR" altLang="tr-TR" sz="2400"/>
              <a:t>7. Yemek borusu </a:t>
            </a:r>
          </a:p>
          <a:p>
            <a:pPr marL="0" indent="0">
              <a:lnSpc>
                <a:spcPct val="80000"/>
              </a:lnSpc>
              <a:buNone/>
            </a:pPr>
            <a:r>
              <a:rPr lang="tr-TR" altLang="tr-TR" sz="2400"/>
              <a:t>8. Nefes borusu </a:t>
            </a:r>
          </a:p>
          <a:p>
            <a:pPr marL="0" indent="0">
              <a:lnSpc>
                <a:spcPct val="80000"/>
              </a:lnSpc>
              <a:buNone/>
            </a:pPr>
            <a:r>
              <a:rPr lang="tr-TR" altLang="tr-TR" sz="2400"/>
              <a:t>9. Paratiroid bezleri 	</a:t>
            </a:r>
          </a:p>
        </p:txBody>
      </p:sp>
      <p:pic>
        <p:nvPicPr>
          <p:cNvPr id="137220" name="Picture 4">
            <a:extLst>
              <a:ext uri="{FF2B5EF4-FFF2-40B4-BE49-F238E27FC236}">
                <a16:creationId xmlns:a16="http://schemas.microsoft.com/office/drawing/2014/main" xmlns="" id="{117FBB59-4F91-4173-9C9A-1DF4D8591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686"/>
          <a:stretch>
            <a:fillRect/>
          </a:stretch>
        </p:blipFill>
        <p:spPr bwMode="auto">
          <a:xfrm>
            <a:off x="6324600" y="1833563"/>
            <a:ext cx="3225800" cy="425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xmlns="" id="{E21D2C68-6ED6-4CF6-B442-E4615CA01F16}"/>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8243" name="Rectangle 3">
            <a:extLst>
              <a:ext uri="{FF2B5EF4-FFF2-40B4-BE49-F238E27FC236}">
                <a16:creationId xmlns:a16="http://schemas.microsoft.com/office/drawing/2014/main" xmlns="" id="{25331972-CC54-4F96-A182-C6B482BFFFC7}"/>
              </a:ext>
            </a:extLst>
          </p:cNvPr>
          <p:cNvSpPr>
            <a:spLocks noGrp="1" noChangeArrowheads="1"/>
          </p:cNvSpPr>
          <p:nvPr>
            <p:ph type="body" idx="1"/>
          </p:nvPr>
        </p:nvSpPr>
        <p:spPr>
          <a:xfrm>
            <a:off x="1630363" y="2555876"/>
            <a:ext cx="2663825" cy="3394075"/>
          </a:xfrm>
        </p:spPr>
        <p:txBody>
          <a:bodyPr/>
          <a:lstStyle/>
          <a:p>
            <a:pPr marL="0" indent="0" algn="r">
              <a:buNone/>
            </a:pPr>
            <a:r>
              <a:rPr lang="tr-TR" altLang="tr-TR" b="1">
                <a:solidFill>
                  <a:srgbClr val="00FFFF"/>
                </a:solidFill>
                <a:latin typeface="Arial Narrow" panose="020B0606020202030204" pitchFamily="34" charset="0"/>
              </a:rPr>
              <a:t>Adrenal Bez Hormonları- Glandula Suprenalis</a:t>
            </a:r>
          </a:p>
          <a:p>
            <a:pPr marL="0" indent="0" algn="r">
              <a:buNone/>
            </a:pPr>
            <a:endParaRPr lang="tr-TR" altLang="tr-TR" b="1">
              <a:latin typeface="Arial Narrow" panose="020B0606020202030204" pitchFamily="34" charset="0"/>
            </a:endParaRPr>
          </a:p>
          <a:p>
            <a:pPr marL="0" indent="0" algn="r">
              <a:buNone/>
            </a:pPr>
            <a:r>
              <a:rPr lang="tr-TR" altLang="tr-TR" b="1">
                <a:latin typeface="Arial Narrow" panose="020B0606020202030204" pitchFamily="34" charset="0"/>
              </a:rPr>
              <a:t> (Böbrek Üstü Bezi Hormonları) </a:t>
            </a:r>
            <a:endParaRPr lang="tr-TR" altLang="tr-TR">
              <a:latin typeface="Arial Narrow" panose="020B0606020202030204" pitchFamily="34" charset="0"/>
            </a:endParaRPr>
          </a:p>
        </p:txBody>
      </p:sp>
      <p:pic>
        <p:nvPicPr>
          <p:cNvPr id="138244" name="Picture 4">
            <a:extLst>
              <a:ext uri="{FF2B5EF4-FFF2-40B4-BE49-F238E27FC236}">
                <a16:creationId xmlns:a16="http://schemas.microsoft.com/office/drawing/2014/main" xmlns="" id="{84168855-F958-48B5-95C9-61D3040F5A2B}"/>
              </a:ext>
            </a:extLst>
          </p:cNvPr>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a:stretch>
            <a:fillRect/>
          </a:stretch>
        </p:blipFill>
        <p:spPr bwMode="auto">
          <a:xfrm>
            <a:off x="4487862" y="1768475"/>
            <a:ext cx="5911850"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274" name="Group 10">
            <a:extLst>
              <a:ext uri="{FF2B5EF4-FFF2-40B4-BE49-F238E27FC236}">
                <a16:creationId xmlns:a16="http://schemas.microsoft.com/office/drawing/2014/main" xmlns="" id="{1744D0BA-ACD2-436A-9EAC-3E7AD15ABBEE}"/>
              </a:ext>
            </a:extLst>
          </p:cNvPr>
          <p:cNvGrpSpPr>
            <a:grpSpLocks/>
          </p:cNvGrpSpPr>
          <p:nvPr/>
        </p:nvGrpSpPr>
        <p:grpSpPr bwMode="auto">
          <a:xfrm>
            <a:off x="1576387" y="1916113"/>
            <a:ext cx="9036050" cy="4392612"/>
            <a:chOff x="260" y="1207"/>
            <a:chExt cx="5500" cy="2858"/>
          </a:xfrm>
        </p:grpSpPr>
        <p:sp>
          <p:nvSpPr>
            <p:cNvPr id="139275" name="AutoShape 11">
              <a:extLst>
                <a:ext uri="{FF2B5EF4-FFF2-40B4-BE49-F238E27FC236}">
                  <a16:creationId xmlns:a16="http://schemas.microsoft.com/office/drawing/2014/main" xmlns="" id="{738C85B4-B27A-40DE-BD44-59011B779099}"/>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39276" name="Freeform 12">
              <a:extLst>
                <a:ext uri="{FF2B5EF4-FFF2-40B4-BE49-F238E27FC236}">
                  <a16:creationId xmlns:a16="http://schemas.microsoft.com/office/drawing/2014/main" xmlns="" id="{776B4095-45B4-4B75-88B0-C9C56222E351}"/>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77" name="Freeform 13">
              <a:extLst>
                <a:ext uri="{FF2B5EF4-FFF2-40B4-BE49-F238E27FC236}">
                  <a16:creationId xmlns:a16="http://schemas.microsoft.com/office/drawing/2014/main" xmlns="" id="{C3598544-F5DD-4A1C-9621-4565407A7CE7}"/>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78" name="Freeform 14">
              <a:extLst>
                <a:ext uri="{FF2B5EF4-FFF2-40B4-BE49-F238E27FC236}">
                  <a16:creationId xmlns:a16="http://schemas.microsoft.com/office/drawing/2014/main" xmlns="" id="{D8DF5CAE-B279-4B0E-831A-FE602F54128C}"/>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79" name="Freeform 15">
              <a:extLst>
                <a:ext uri="{FF2B5EF4-FFF2-40B4-BE49-F238E27FC236}">
                  <a16:creationId xmlns:a16="http://schemas.microsoft.com/office/drawing/2014/main" xmlns="" id="{30EA8B3F-C365-4FA0-857C-DA4FAAA82651}"/>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0" name="Freeform 16">
              <a:extLst>
                <a:ext uri="{FF2B5EF4-FFF2-40B4-BE49-F238E27FC236}">
                  <a16:creationId xmlns:a16="http://schemas.microsoft.com/office/drawing/2014/main" xmlns="" id="{DCC515F4-FFE9-4A54-BD15-46D0C85023D9}"/>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1" name="Freeform 17">
              <a:extLst>
                <a:ext uri="{FF2B5EF4-FFF2-40B4-BE49-F238E27FC236}">
                  <a16:creationId xmlns:a16="http://schemas.microsoft.com/office/drawing/2014/main" xmlns="" id="{31C97F32-4B55-471C-BE75-08B4E1FB270F}"/>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2" name="Freeform 18">
              <a:extLst>
                <a:ext uri="{FF2B5EF4-FFF2-40B4-BE49-F238E27FC236}">
                  <a16:creationId xmlns:a16="http://schemas.microsoft.com/office/drawing/2014/main" xmlns="" id="{8EF7CBF9-D5A8-4F87-9432-FC7FD2616D0B}"/>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3" name="Freeform 19">
              <a:extLst>
                <a:ext uri="{FF2B5EF4-FFF2-40B4-BE49-F238E27FC236}">
                  <a16:creationId xmlns:a16="http://schemas.microsoft.com/office/drawing/2014/main" xmlns="" id="{2C5B0944-C26D-4B06-910E-D0E3D88B8E62}"/>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4" name="Freeform 20">
              <a:extLst>
                <a:ext uri="{FF2B5EF4-FFF2-40B4-BE49-F238E27FC236}">
                  <a16:creationId xmlns:a16="http://schemas.microsoft.com/office/drawing/2014/main" xmlns="" id="{2EE709C0-8A24-49E6-A78A-3203FFEE4FF5}"/>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5" name="Freeform 21">
              <a:extLst>
                <a:ext uri="{FF2B5EF4-FFF2-40B4-BE49-F238E27FC236}">
                  <a16:creationId xmlns:a16="http://schemas.microsoft.com/office/drawing/2014/main" xmlns="" id="{A3446531-B041-47E5-AC86-FE2718DF5821}"/>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6" name="Freeform 22">
              <a:extLst>
                <a:ext uri="{FF2B5EF4-FFF2-40B4-BE49-F238E27FC236}">
                  <a16:creationId xmlns:a16="http://schemas.microsoft.com/office/drawing/2014/main" xmlns="" id="{B95A1D45-80C0-463D-A33C-BD67C24E3577}"/>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7" name="Freeform 23">
              <a:extLst>
                <a:ext uri="{FF2B5EF4-FFF2-40B4-BE49-F238E27FC236}">
                  <a16:creationId xmlns:a16="http://schemas.microsoft.com/office/drawing/2014/main" xmlns="" id="{7F98A52C-200D-456A-A1DA-81B82DE22084}"/>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8" name="Freeform 24">
              <a:extLst>
                <a:ext uri="{FF2B5EF4-FFF2-40B4-BE49-F238E27FC236}">
                  <a16:creationId xmlns:a16="http://schemas.microsoft.com/office/drawing/2014/main" xmlns="" id="{4F14FA6E-5FBC-4616-8E88-90370D2F0B66}"/>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89" name="Freeform 25">
              <a:extLst>
                <a:ext uri="{FF2B5EF4-FFF2-40B4-BE49-F238E27FC236}">
                  <a16:creationId xmlns:a16="http://schemas.microsoft.com/office/drawing/2014/main" xmlns="" id="{2BEE5535-B97E-4AA1-8057-C6C11109629C}"/>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90" name="Freeform 26">
              <a:extLst>
                <a:ext uri="{FF2B5EF4-FFF2-40B4-BE49-F238E27FC236}">
                  <a16:creationId xmlns:a16="http://schemas.microsoft.com/office/drawing/2014/main" xmlns="" id="{E20210BA-D41B-4EDB-963F-DE9060F05031}"/>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91" name="Freeform 27">
              <a:extLst>
                <a:ext uri="{FF2B5EF4-FFF2-40B4-BE49-F238E27FC236}">
                  <a16:creationId xmlns:a16="http://schemas.microsoft.com/office/drawing/2014/main" xmlns="" id="{8A79037D-C8E9-46B3-B725-4853C7FFEEC3}"/>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9292" name="Freeform 28">
              <a:extLst>
                <a:ext uri="{FF2B5EF4-FFF2-40B4-BE49-F238E27FC236}">
                  <a16:creationId xmlns:a16="http://schemas.microsoft.com/office/drawing/2014/main" xmlns="" id="{37C246BC-6050-4BD8-B67D-9AB6D950F54E}"/>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39266" name="Rectangle 2">
            <a:extLst>
              <a:ext uri="{FF2B5EF4-FFF2-40B4-BE49-F238E27FC236}">
                <a16:creationId xmlns:a16="http://schemas.microsoft.com/office/drawing/2014/main" xmlns="" id="{BC01AA04-D71D-4ECD-BF1F-0128BC5654C1}"/>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39267" name="Rectangle 3">
            <a:extLst>
              <a:ext uri="{FF2B5EF4-FFF2-40B4-BE49-F238E27FC236}">
                <a16:creationId xmlns:a16="http://schemas.microsoft.com/office/drawing/2014/main" xmlns="" id="{B65A6F2C-6FF5-4B02-8BD7-9665A728C70D}"/>
              </a:ext>
            </a:extLst>
          </p:cNvPr>
          <p:cNvSpPr>
            <a:spLocks noGrp="1" noChangeArrowheads="1"/>
          </p:cNvSpPr>
          <p:nvPr>
            <p:ph type="body" idx="1"/>
          </p:nvPr>
        </p:nvSpPr>
        <p:spPr>
          <a:xfrm>
            <a:off x="2811462" y="2341563"/>
            <a:ext cx="7632700" cy="3535362"/>
          </a:xfrm>
        </p:spPr>
        <p:txBody>
          <a:bodyPr/>
          <a:lstStyle/>
          <a:p>
            <a:r>
              <a:rPr lang="tr-TR" altLang="tr-TR" b="1">
                <a:solidFill>
                  <a:srgbClr val="00FFFF"/>
                </a:solidFill>
              </a:rPr>
              <a:t>Pankreas Bezi (Pancreas)</a:t>
            </a:r>
            <a:r>
              <a:rPr lang="tr-TR" altLang="tr-TR" b="1"/>
              <a:t> </a:t>
            </a:r>
            <a:endParaRPr lang="tr-TR" altLang="tr-TR"/>
          </a:p>
          <a:p>
            <a:pPr lvl="1"/>
            <a:r>
              <a:rPr lang="tr-TR" altLang="tr-TR"/>
              <a:t>Karın boşluğunda midenin arka kısmında, mide ile ince bağırsak arasında, duodenumun kıvrımı içine yerleşmiştir. </a:t>
            </a:r>
          </a:p>
          <a:p>
            <a:pPr lvl="1"/>
            <a:r>
              <a:rPr lang="tr-TR" altLang="tr-TR"/>
              <a:t>Pankreas hem endokrin (iç salgı) hem de ekzokrin (dış salgı) salgı yapan bir bezdir. </a:t>
            </a:r>
          </a:p>
          <a:p>
            <a:pPr lvl="1"/>
            <a:r>
              <a:rPr lang="tr-TR" altLang="tr-TR"/>
              <a:t>Pankreasın %98’lik kısmı ekzokrin görevi, kalan %2’lik kısmı da endokrin görevini yerine getirir.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xmlns="" id="{BEA58855-C03E-46F3-8CCD-F878886506EC}"/>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1315" name="Rectangle 3">
            <a:extLst>
              <a:ext uri="{FF2B5EF4-FFF2-40B4-BE49-F238E27FC236}">
                <a16:creationId xmlns:a16="http://schemas.microsoft.com/office/drawing/2014/main" xmlns="" id="{123F5260-F4DE-49A2-8C14-910DC59AB46F}"/>
              </a:ext>
            </a:extLst>
          </p:cNvPr>
          <p:cNvSpPr>
            <a:spLocks noGrp="1" noChangeArrowheads="1"/>
          </p:cNvSpPr>
          <p:nvPr>
            <p:ph type="body" idx="1"/>
          </p:nvPr>
        </p:nvSpPr>
        <p:spPr>
          <a:xfrm>
            <a:off x="2133601" y="4149726"/>
            <a:ext cx="1944687" cy="1655763"/>
          </a:xfrm>
        </p:spPr>
        <p:txBody>
          <a:bodyPr/>
          <a:lstStyle/>
          <a:p>
            <a:pPr algn="r">
              <a:buFont typeface="Wingdings" panose="05000000000000000000" pitchFamily="2" charset="2"/>
              <a:buNone/>
            </a:pPr>
            <a:r>
              <a:rPr lang="tr-TR" altLang="tr-TR" b="1"/>
              <a:t>Pankreas bezi</a:t>
            </a:r>
            <a:endParaRPr lang="tr-TR" altLang="tr-TR"/>
          </a:p>
        </p:txBody>
      </p:sp>
      <p:pic>
        <p:nvPicPr>
          <p:cNvPr id="141316" name="Picture 4">
            <a:extLst>
              <a:ext uri="{FF2B5EF4-FFF2-40B4-BE49-F238E27FC236}">
                <a16:creationId xmlns:a16="http://schemas.microsoft.com/office/drawing/2014/main" xmlns="" id="{3DE37EC8-ABF4-45AE-970C-345BE9864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15" r="4738" b="11252"/>
          <a:stretch>
            <a:fillRect/>
          </a:stretch>
        </p:blipFill>
        <p:spPr bwMode="auto">
          <a:xfrm>
            <a:off x="4465637" y="1773238"/>
            <a:ext cx="590550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xmlns="" id="{E89D2F1F-DD1F-4C44-95DE-C9E7FFEF4265}"/>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2339" name="Rectangle 3">
            <a:extLst>
              <a:ext uri="{FF2B5EF4-FFF2-40B4-BE49-F238E27FC236}">
                <a16:creationId xmlns:a16="http://schemas.microsoft.com/office/drawing/2014/main" xmlns="" id="{8442F059-900B-4DDF-A105-8AE1D1A6DFDB}"/>
              </a:ext>
            </a:extLst>
          </p:cNvPr>
          <p:cNvSpPr>
            <a:spLocks noGrp="1" noChangeArrowheads="1"/>
          </p:cNvSpPr>
          <p:nvPr>
            <p:ph type="body" idx="1"/>
          </p:nvPr>
        </p:nvSpPr>
        <p:spPr>
          <a:xfrm>
            <a:off x="2638426" y="3924301"/>
            <a:ext cx="2016125" cy="1952625"/>
          </a:xfrm>
        </p:spPr>
        <p:txBody>
          <a:bodyPr/>
          <a:lstStyle/>
          <a:p>
            <a:pPr marL="0" indent="0" algn="r">
              <a:buNone/>
            </a:pPr>
            <a:r>
              <a:rPr lang="tr-TR" altLang="tr-TR" b="1"/>
              <a:t>Pankreas bezinin yeri </a:t>
            </a:r>
            <a:endParaRPr lang="tr-TR" altLang="tr-TR"/>
          </a:p>
        </p:txBody>
      </p:sp>
      <p:pic>
        <p:nvPicPr>
          <p:cNvPr id="142340" name="Picture 4">
            <a:extLst>
              <a:ext uri="{FF2B5EF4-FFF2-40B4-BE49-F238E27FC236}">
                <a16:creationId xmlns:a16="http://schemas.microsoft.com/office/drawing/2014/main" xmlns="" id="{D789C53F-C467-4B4D-ABD3-5C1F7F049B89}"/>
              </a:ext>
            </a:extLst>
          </p:cNvP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5014912" y="1736726"/>
            <a:ext cx="4895850" cy="436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xmlns="" id="{190CD3C6-44F6-4F5B-90BE-10519798EFF3}"/>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0291" name="Rectangle 3">
            <a:extLst>
              <a:ext uri="{FF2B5EF4-FFF2-40B4-BE49-F238E27FC236}">
                <a16:creationId xmlns:a16="http://schemas.microsoft.com/office/drawing/2014/main" xmlns="" id="{6B3702B6-4FE3-4388-AC07-9A391C3F5EC6}"/>
              </a:ext>
            </a:extLst>
          </p:cNvPr>
          <p:cNvSpPr>
            <a:spLocks noGrp="1" noChangeArrowheads="1"/>
          </p:cNvSpPr>
          <p:nvPr>
            <p:ph type="body" idx="1"/>
          </p:nvPr>
        </p:nvSpPr>
        <p:spPr>
          <a:xfrm>
            <a:off x="2854325" y="2168525"/>
            <a:ext cx="7010400" cy="655638"/>
          </a:xfrm>
        </p:spPr>
        <p:txBody>
          <a:bodyPr/>
          <a:lstStyle/>
          <a:p>
            <a:pPr>
              <a:buFont typeface="Wingdings" panose="05000000000000000000" pitchFamily="2" charset="2"/>
              <a:buNone/>
            </a:pPr>
            <a:r>
              <a:rPr lang="tr-TR" altLang="tr-TR" b="1">
                <a:latin typeface="Arial Narrow" panose="020B0606020202030204" pitchFamily="34" charset="0"/>
              </a:rPr>
              <a:t>İnsülin hormonunun salgılanma mekanizma </a:t>
            </a:r>
            <a:endParaRPr lang="tr-TR" altLang="tr-TR">
              <a:latin typeface="Arial Narrow" panose="020B0606020202030204" pitchFamily="34" charset="0"/>
            </a:endParaRPr>
          </a:p>
        </p:txBody>
      </p:sp>
      <p:pic>
        <p:nvPicPr>
          <p:cNvPr id="140292" name="Picture 4">
            <a:extLst>
              <a:ext uri="{FF2B5EF4-FFF2-40B4-BE49-F238E27FC236}">
                <a16:creationId xmlns:a16="http://schemas.microsoft.com/office/drawing/2014/main" xmlns="" id="{F3B933CF-0DE5-4F79-98D2-7C1C67A41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18" r="2867" b="5630"/>
          <a:stretch>
            <a:fillRect/>
          </a:stretch>
        </p:blipFill>
        <p:spPr bwMode="auto">
          <a:xfrm>
            <a:off x="2206625" y="2709863"/>
            <a:ext cx="806450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0293" name="Picture 5">
            <a:extLst>
              <a:ext uri="{FF2B5EF4-FFF2-40B4-BE49-F238E27FC236}">
                <a16:creationId xmlns:a16="http://schemas.microsoft.com/office/drawing/2014/main" xmlns="" id="{E923CB1B-2B55-435E-95E8-654D95EA1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03" t="15463" r="2139" b="8403"/>
          <a:stretch>
            <a:fillRect/>
          </a:stretch>
        </p:blipFill>
        <p:spPr bwMode="auto">
          <a:xfrm>
            <a:off x="2206625" y="4941888"/>
            <a:ext cx="80645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294" name="Rectangle 6">
            <a:extLst>
              <a:ext uri="{FF2B5EF4-FFF2-40B4-BE49-F238E27FC236}">
                <a16:creationId xmlns:a16="http://schemas.microsoft.com/office/drawing/2014/main" xmlns="" id="{D6405027-5AA5-4400-89E0-1ECEDF5F4FFB}"/>
              </a:ext>
            </a:extLst>
          </p:cNvPr>
          <p:cNvSpPr>
            <a:spLocks noChangeArrowheads="1"/>
          </p:cNvSpPr>
          <p:nvPr/>
        </p:nvSpPr>
        <p:spPr bwMode="auto">
          <a:xfrm>
            <a:off x="2781300" y="4400550"/>
            <a:ext cx="7010400"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85000"/>
              <a:buFont typeface="Wingdings" panose="05000000000000000000" pitchFamily="2" charset="2"/>
              <a:buChar char="o"/>
              <a:defRPr sz="2800">
                <a:solidFill>
                  <a:schemeClr val="tx2"/>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n"/>
              <a:defRPr sz="2500">
                <a:solidFill>
                  <a:schemeClr val="tx2"/>
                </a:solidFill>
                <a:latin typeface="Arial" panose="020B0604020202020204" pitchFamily="34" charset="0"/>
                <a:cs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p"/>
              <a:defRPr sz="22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accent1"/>
              </a:buClr>
              <a:buSzPct val="7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o"/>
              <a:defRPr sz="2000">
                <a:solidFill>
                  <a:schemeClr val="tx2"/>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cs typeface="Arial" panose="020B0604020202020204" pitchFamily="34" charset="0"/>
              </a:defRPr>
            </a:lvl9pPr>
          </a:lstStyle>
          <a:p>
            <a:pPr>
              <a:buFont typeface="Wingdings" panose="05000000000000000000" pitchFamily="2" charset="2"/>
              <a:buNone/>
            </a:pPr>
            <a:r>
              <a:rPr lang="tr-TR" altLang="tr-TR" b="1">
                <a:latin typeface="Arial Narrow" panose="020B0606020202030204" pitchFamily="34" charset="0"/>
              </a:rPr>
              <a:t>Glukagon hormonunun salgılanma mekanizma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xmlns="" id="{F946FD73-BAF7-47F8-A526-BD32ABD5063C}"/>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pic>
        <p:nvPicPr>
          <p:cNvPr id="143364" name="Picture 4">
            <a:extLst>
              <a:ext uri="{FF2B5EF4-FFF2-40B4-BE49-F238E27FC236}">
                <a16:creationId xmlns:a16="http://schemas.microsoft.com/office/drawing/2014/main" xmlns="" id="{A630FFD4-F445-47F3-92BE-15D5E6CE871A}"/>
              </a:ext>
            </a:extLst>
          </p:cNvPr>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a:stretch>
            <a:fillRect/>
          </a:stretch>
        </p:blipFill>
        <p:spPr bwMode="auto">
          <a:xfrm>
            <a:off x="3070226" y="1801814"/>
            <a:ext cx="7343775" cy="433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63" name="Rectangle 3">
            <a:extLst>
              <a:ext uri="{FF2B5EF4-FFF2-40B4-BE49-F238E27FC236}">
                <a16:creationId xmlns:a16="http://schemas.microsoft.com/office/drawing/2014/main" xmlns="" id="{0F0C2BDC-10AD-4229-899A-5CD055385F7B}"/>
              </a:ext>
            </a:extLst>
          </p:cNvPr>
          <p:cNvSpPr>
            <a:spLocks noGrp="1" noChangeArrowheads="1"/>
          </p:cNvSpPr>
          <p:nvPr>
            <p:ph type="body" idx="1"/>
          </p:nvPr>
        </p:nvSpPr>
        <p:spPr>
          <a:xfrm>
            <a:off x="7102476" y="1816101"/>
            <a:ext cx="3254375" cy="1008063"/>
          </a:xfrm>
          <a:solidFill>
            <a:schemeClr val="tx1"/>
          </a:solidFill>
        </p:spPr>
        <p:txBody>
          <a:bodyPr/>
          <a:lstStyle/>
          <a:p>
            <a:pPr marL="0" indent="0" algn="ctr">
              <a:lnSpc>
                <a:spcPct val="80000"/>
              </a:lnSpc>
              <a:buNone/>
            </a:pPr>
            <a:r>
              <a:rPr lang="tr-TR" altLang="tr-TR" sz="2400" b="1">
                <a:solidFill>
                  <a:srgbClr val="FF0000"/>
                </a:solidFill>
              </a:rPr>
              <a:t>Cinsiyet (Seks) Hormonlarının salgılanması</a:t>
            </a:r>
            <a:r>
              <a:rPr lang="tr-TR" altLang="tr-TR" sz="2400" b="1">
                <a:solidFill>
                  <a:srgbClr val="000066"/>
                </a:solidFill>
              </a:rPr>
              <a:t> </a:t>
            </a:r>
            <a:endParaRPr lang="tr-TR" altLang="tr-TR" sz="2400">
              <a:solidFill>
                <a:srgbClr val="000066"/>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xmlns="" id="{FA293D11-23BA-4EE0-8EAF-3BA99ED11516}"/>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4387" name="Rectangle 3">
            <a:extLst>
              <a:ext uri="{FF2B5EF4-FFF2-40B4-BE49-F238E27FC236}">
                <a16:creationId xmlns:a16="http://schemas.microsoft.com/office/drawing/2014/main" xmlns="" id="{FAAFB9E1-25E5-4ECA-8E01-156FF9A79F27}"/>
              </a:ext>
            </a:extLst>
          </p:cNvPr>
          <p:cNvSpPr>
            <a:spLocks noGrp="1" noChangeArrowheads="1"/>
          </p:cNvSpPr>
          <p:nvPr>
            <p:ph type="body" sz="half" idx="1"/>
          </p:nvPr>
        </p:nvSpPr>
        <p:spPr>
          <a:xfrm>
            <a:off x="2062162" y="2060575"/>
            <a:ext cx="4679950" cy="1512888"/>
          </a:xfrm>
        </p:spPr>
        <p:txBody>
          <a:bodyPr/>
          <a:lstStyle/>
          <a:p>
            <a:pPr marL="0" indent="0">
              <a:buNone/>
            </a:pPr>
            <a:r>
              <a:rPr lang="tr-TR" altLang="tr-TR" sz="2000" b="1">
                <a:solidFill>
                  <a:srgbClr val="00FFFF"/>
                </a:solidFill>
              </a:rPr>
              <a:t>Testis (Erkek Seks) Hormonları</a:t>
            </a:r>
            <a:endParaRPr lang="tr-TR" altLang="tr-TR" sz="2000">
              <a:solidFill>
                <a:srgbClr val="00FFFF"/>
              </a:solidFill>
            </a:endParaRPr>
          </a:p>
          <a:p>
            <a:pPr marL="0" indent="0">
              <a:buNone/>
            </a:pPr>
            <a:r>
              <a:rPr lang="tr-TR" altLang="tr-TR" sz="2000"/>
              <a:t>Erkek gonadları testislerdir. Testisler erkek üreme hücresi (spermotozoaları) ve androjen hormonunu üretir. </a:t>
            </a:r>
          </a:p>
        </p:txBody>
      </p:sp>
      <p:pic>
        <p:nvPicPr>
          <p:cNvPr id="144388" name="Picture 4">
            <a:extLst>
              <a:ext uri="{FF2B5EF4-FFF2-40B4-BE49-F238E27FC236}">
                <a16:creationId xmlns:a16="http://schemas.microsoft.com/office/drawing/2014/main" xmlns="" id="{83FD4863-BCF8-4631-B922-1C1BE541DD51}"/>
              </a:ext>
            </a:extLst>
          </p:cNvP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l="13928" t="22055"/>
          <a:stretch>
            <a:fillRect/>
          </a:stretch>
        </p:blipFill>
        <p:spPr bwMode="auto">
          <a:xfrm>
            <a:off x="6599237" y="2341564"/>
            <a:ext cx="3816350" cy="367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4389" name="Group 5">
            <a:extLst>
              <a:ext uri="{FF2B5EF4-FFF2-40B4-BE49-F238E27FC236}">
                <a16:creationId xmlns:a16="http://schemas.microsoft.com/office/drawing/2014/main" xmlns="" id="{62B0A975-83F7-48FD-9A60-E1F41DC37993}"/>
              </a:ext>
            </a:extLst>
          </p:cNvPr>
          <p:cNvGrpSpPr>
            <a:grpSpLocks/>
          </p:cNvGrpSpPr>
          <p:nvPr/>
        </p:nvGrpSpPr>
        <p:grpSpPr bwMode="auto">
          <a:xfrm>
            <a:off x="1847850" y="692151"/>
            <a:ext cx="646112" cy="595313"/>
            <a:chOff x="1248" y="70"/>
            <a:chExt cx="1042" cy="959"/>
          </a:xfrm>
        </p:grpSpPr>
        <p:sp>
          <p:nvSpPr>
            <p:cNvPr id="144390" name="Freeform 6">
              <a:extLst>
                <a:ext uri="{FF2B5EF4-FFF2-40B4-BE49-F238E27FC236}">
                  <a16:creationId xmlns:a16="http://schemas.microsoft.com/office/drawing/2014/main" xmlns="" id="{F1776E35-29C0-4214-BA41-BCD091830B61}"/>
                </a:ext>
              </a:extLst>
            </p:cNvPr>
            <p:cNvSpPr>
              <a:spLocks noEditPoints="1"/>
            </p:cNvSpPr>
            <p:nvPr/>
          </p:nvSpPr>
          <p:spPr bwMode="auto">
            <a:xfrm rot="-21600000">
              <a:off x="1248" y="138"/>
              <a:ext cx="964" cy="891"/>
            </a:xfrm>
            <a:custGeom>
              <a:avLst/>
              <a:gdLst>
                <a:gd name="T0" fmla="*/ 133 w 1434"/>
                <a:gd name="T1" fmla="*/ 130 h 1408"/>
                <a:gd name="T2" fmla="*/ 1301 w 1434"/>
                <a:gd name="T3" fmla="*/ 130 h 1408"/>
                <a:gd name="T4" fmla="*/ 1301 w 1434"/>
                <a:gd name="T5" fmla="*/ 1279 h 1408"/>
                <a:gd name="T6" fmla="*/ 133 w 1434"/>
                <a:gd name="T7" fmla="*/ 1279 h 1408"/>
                <a:gd name="T8" fmla="*/ 133 w 1434"/>
                <a:gd name="T9" fmla="*/ 130 h 1408"/>
                <a:gd name="T10" fmla="*/ 0 w 1434"/>
                <a:gd name="T11" fmla="*/ 0 h 1408"/>
                <a:gd name="T12" fmla="*/ 1434 w 1434"/>
                <a:gd name="T13" fmla="*/ 0 h 1408"/>
                <a:gd name="T14" fmla="*/ 1434 w 1434"/>
                <a:gd name="T15" fmla="*/ 1408 h 1408"/>
                <a:gd name="T16" fmla="*/ 0 w 1434"/>
                <a:gd name="T17" fmla="*/ 1408 h 1408"/>
                <a:gd name="T18" fmla="*/ 0 w 1434"/>
                <a:gd name="T19"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4" h="1408">
                  <a:moveTo>
                    <a:pt x="133" y="130"/>
                  </a:moveTo>
                  <a:lnTo>
                    <a:pt x="1301" y="130"/>
                  </a:lnTo>
                  <a:lnTo>
                    <a:pt x="1301" y="1279"/>
                  </a:lnTo>
                  <a:lnTo>
                    <a:pt x="133" y="1279"/>
                  </a:lnTo>
                  <a:lnTo>
                    <a:pt x="133" y="130"/>
                  </a:lnTo>
                  <a:close/>
                  <a:moveTo>
                    <a:pt x="0" y="0"/>
                  </a:moveTo>
                  <a:lnTo>
                    <a:pt x="1434" y="0"/>
                  </a:lnTo>
                  <a:lnTo>
                    <a:pt x="1434" y="1408"/>
                  </a:lnTo>
                  <a:lnTo>
                    <a:pt x="0" y="1408"/>
                  </a:lnTo>
                  <a:lnTo>
                    <a:pt x="0"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4391" name="Freeform 7">
              <a:extLst>
                <a:ext uri="{FF2B5EF4-FFF2-40B4-BE49-F238E27FC236}">
                  <a16:creationId xmlns:a16="http://schemas.microsoft.com/office/drawing/2014/main" xmlns="" id="{42E05E60-5578-44DB-A648-8887E26367D9}"/>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4392" name="Freeform 8">
              <a:extLst>
                <a:ext uri="{FF2B5EF4-FFF2-40B4-BE49-F238E27FC236}">
                  <a16:creationId xmlns:a16="http://schemas.microsoft.com/office/drawing/2014/main" xmlns="" id="{7285FE40-858C-46A6-8B0E-D03A4A77C3B3}"/>
                </a:ext>
              </a:extLst>
            </p:cNvPr>
            <p:cNvSpPr>
              <a:spLocks/>
            </p:cNvSpPr>
            <p:nvPr/>
          </p:nvSpPr>
          <p:spPr bwMode="auto">
            <a:xfrm rot="-21600000">
              <a:off x="1891" y="70"/>
              <a:ext cx="399" cy="368"/>
            </a:xfrm>
            <a:custGeom>
              <a:avLst/>
              <a:gdLst>
                <a:gd name="T0" fmla="*/ 0 w 598"/>
                <a:gd name="T1" fmla="*/ 330 h 581"/>
                <a:gd name="T2" fmla="*/ 80 w 598"/>
                <a:gd name="T3" fmla="*/ 297 h 581"/>
                <a:gd name="T4" fmla="*/ 156 w 598"/>
                <a:gd name="T5" fmla="*/ 261 h 581"/>
                <a:gd name="T6" fmla="*/ 233 w 598"/>
                <a:gd name="T7" fmla="*/ 222 h 581"/>
                <a:gd name="T8" fmla="*/ 307 w 598"/>
                <a:gd name="T9" fmla="*/ 182 h 581"/>
                <a:gd name="T10" fmla="*/ 381 w 598"/>
                <a:gd name="T11" fmla="*/ 138 h 581"/>
                <a:gd name="T12" fmla="*/ 454 w 598"/>
                <a:gd name="T13" fmla="*/ 95 h 581"/>
                <a:gd name="T14" fmla="*/ 526 w 598"/>
                <a:gd name="T15" fmla="*/ 48 h 581"/>
                <a:gd name="T16" fmla="*/ 598 w 598"/>
                <a:gd name="T17" fmla="*/ 0 h 581"/>
                <a:gd name="T18" fmla="*/ 558 w 598"/>
                <a:gd name="T19" fmla="*/ 32 h 581"/>
                <a:gd name="T20" fmla="*/ 521 w 598"/>
                <a:gd name="T21" fmla="*/ 65 h 581"/>
                <a:gd name="T22" fmla="*/ 485 w 598"/>
                <a:gd name="T23" fmla="*/ 99 h 581"/>
                <a:gd name="T24" fmla="*/ 448 w 598"/>
                <a:gd name="T25" fmla="*/ 132 h 581"/>
                <a:gd name="T26" fmla="*/ 414 w 598"/>
                <a:gd name="T27" fmla="*/ 167 h 581"/>
                <a:gd name="T28" fmla="*/ 381 w 598"/>
                <a:gd name="T29" fmla="*/ 203 h 581"/>
                <a:gd name="T30" fmla="*/ 347 w 598"/>
                <a:gd name="T31" fmla="*/ 239 h 581"/>
                <a:gd name="T32" fmla="*/ 317 w 598"/>
                <a:gd name="T33" fmla="*/ 275 h 581"/>
                <a:gd name="T34" fmla="*/ 285 w 598"/>
                <a:gd name="T35" fmla="*/ 311 h 581"/>
                <a:gd name="T36" fmla="*/ 256 w 598"/>
                <a:gd name="T37" fmla="*/ 348 h 581"/>
                <a:gd name="T38" fmla="*/ 226 w 598"/>
                <a:gd name="T39" fmla="*/ 386 h 581"/>
                <a:gd name="T40" fmla="*/ 197 w 598"/>
                <a:gd name="T41" fmla="*/ 425 h 581"/>
                <a:gd name="T42" fmla="*/ 170 w 598"/>
                <a:gd name="T43" fmla="*/ 462 h 581"/>
                <a:gd name="T44" fmla="*/ 144 w 598"/>
                <a:gd name="T45" fmla="*/ 501 h 581"/>
                <a:gd name="T46" fmla="*/ 118 w 598"/>
                <a:gd name="T47" fmla="*/ 542 h 581"/>
                <a:gd name="T48" fmla="*/ 94 w 598"/>
                <a:gd name="T49" fmla="*/ 581 h 581"/>
                <a:gd name="T50" fmla="*/ 98 w 598"/>
                <a:gd name="T51" fmla="*/ 561 h 581"/>
                <a:gd name="T52" fmla="*/ 101 w 598"/>
                <a:gd name="T53" fmla="*/ 542 h 581"/>
                <a:gd name="T54" fmla="*/ 103 w 598"/>
                <a:gd name="T55" fmla="*/ 522 h 581"/>
                <a:gd name="T56" fmla="*/ 103 w 598"/>
                <a:gd name="T57" fmla="*/ 504 h 581"/>
                <a:gd name="T58" fmla="*/ 103 w 598"/>
                <a:gd name="T59" fmla="*/ 486 h 581"/>
                <a:gd name="T60" fmla="*/ 101 w 598"/>
                <a:gd name="T61" fmla="*/ 468 h 581"/>
                <a:gd name="T62" fmla="*/ 98 w 598"/>
                <a:gd name="T63" fmla="*/ 452 h 581"/>
                <a:gd name="T64" fmla="*/ 94 w 598"/>
                <a:gd name="T65" fmla="*/ 435 h 581"/>
                <a:gd name="T66" fmla="*/ 87 w 598"/>
                <a:gd name="T67" fmla="*/ 419 h 581"/>
                <a:gd name="T68" fmla="*/ 80 w 598"/>
                <a:gd name="T69" fmla="*/ 404 h 581"/>
                <a:gd name="T70" fmla="*/ 71 w 598"/>
                <a:gd name="T71" fmla="*/ 390 h 581"/>
                <a:gd name="T72" fmla="*/ 60 w 598"/>
                <a:gd name="T73" fmla="*/ 377 h 581"/>
                <a:gd name="T74" fmla="*/ 48 w 598"/>
                <a:gd name="T75" fmla="*/ 363 h 581"/>
                <a:gd name="T76" fmla="*/ 34 w 598"/>
                <a:gd name="T77" fmla="*/ 351 h 581"/>
                <a:gd name="T78" fmla="*/ 19 w 598"/>
                <a:gd name="T79" fmla="*/ 341 h 581"/>
                <a:gd name="T80" fmla="*/ 0 w 598"/>
                <a:gd name="T81" fmla="*/ 33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8" h="581">
                  <a:moveTo>
                    <a:pt x="0" y="330"/>
                  </a:moveTo>
                  <a:lnTo>
                    <a:pt x="80" y="297"/>
                  </a:lnTo>
                  <a:lnTo>
                    <a:pt x="156" y="261"/>
                  </a:lnTo>
                  <a:lnTo>
                    <a:pt x="233" y="222"/>
                  </a:lnTo>
                  <a:lnTo>
                    <a:pt x="307" y="182"/>
                  </a:lnTo>
                  <a:lnTo>
                    <a:pt x="381" y="138"/>
                  </a:lnTo>
                  <a:lnTo>
                    <a:pt x="454" y="95"/>
                  </a:lnTo>
                  <a:lnTo>
                    <a:pt x="526" y="48"/>
                  </a:lnTo>
                  <a:lnTo>
                    <a:pt x="598" y="0"/>
                  </a:lnTo>
                  <a:lnTo>
                    <a:pt x="558" y="32"/>
                  </a:lnTo>
                  <a:lnTo>
                    <a:pt x="521" y="65"/>
                  </a:lnTo>
                  <a:lnTo>
                    <a:pt x="485" y="99"/>
                  </a:lnTo>
                  <a:lnTo>
                    <a:pt x="448" y="132"/>
                  </a:lnTo>
                  <a:lnTo>
                    <a:pt x="414" y="167"/>
                  </a:lnTo>
                  <a:lnTo>
                    <a:pt x="381" y="203"/>
                  </a:lnTo>
                  <a:lnTo>
                    <a:pt x="347" y="239"/>
                  </a:lnTo>
                  <a:lnTo>
                    <a:pt x="317" y="275"/>
                  </a:lnTo>
                  <a:lnTo>
                    <a:pt x="285" y="311"/>
                  </a:lnTo>
                  <a:lnTo>
                    <a:pt x="256" y="348"/>
                  </a:lnTo>
                  <a:lnTo>
                    <a:pt x="226" y="386"/>
                  </a:lnTo>
                  <a:lnTo>
                    <a:pt x="197" y="425"/>
                  </a:lnTo>
                  <a:lnTo>
                    <a:pt x="170" y="462"/>
                  </a:lnTo>
                  <a:lnTo>
                    <a:pt x="144" y="501"/>
                  </a:lnTo>
                  <a:lnTo>
                    <a:pt x="118" y="542"/>
                  </a:lnTo>
                  <a:lnTo>
                    <a:pt x="94" y="581"/>
                  </a:lnTo>
                  <a:lnTo>
                    <a:pt x="98" y="561"/>
                  </a:lnTo>
                  <a:lnTo>
                    <a:pt x="101" y="542"/>
                  </a:lnTo>
                  <a:lnTo>
                    <a:pt x="103" y="522"/>
                  </a:lnTo>
                  <a:lnTo>
                    <a:pt x="103" y="504"/>
                  </a:lnTo>
                  <a:lnTo>
                    <a:pt x="103" y="486"/>
                  </a:lnTo>
                  <a:lnTo>
                    <a:pt x="101" y="468"/>
                  </a:lnTo>
                  <a:lnTo>
                    <a:pt x="98" y="452"/>
                  </a:lnTo>
                  <a:lnTo>
                    <a:pt x="94" y="435"/>
                  </a:lnTo>
                  <a:lnTo>
                    <a:pt x="87" y="419"/>
                  </a:lnTo>
                  <a:lnTo>
                    <a:pt x="80" y="404"/>
                  </a:lnTo>
                  <a:lnTo>
                    <a:pt x="71" y="390"/>
                  </a:lnTo>
                  <a:lnTo>
                    <a:pt x="60" y="377"/>
                  </a:lnTo>
                  <a:lnTo>
                    <a:pt x="48" y="363"/>
                  </a:lnTo>
                  <a:lnTo>
                    <a:pt x="34" y="351"/>
                  </a:lnTo>
                  <a:lnTo>
                    <a:pt x="19" y="341"/>
                  </a:lnTo>
                  <a:lnTo>
                    <a:pt x="0" y="330"/>
                  </a:lnTo>
                </a:path>
              </a:pathLst>
            </a:custGeom>
            <a:solidFill>
              <a:srgbClr val="6A594E"/>
            </a:solidFill>
            <a:ln w="1588">
              <a:solidFill>
                <a:srgbClr val="1F1A17"/>
              </a:solidFill>
              <a:prstDash val="solid"/>
              <a:round/>
              <a:headEnd/>
              <a:tailEnd/>
            </a:ln>
          </p:spPr>
          <p:txBody>
            <a:bodyPr/>
            <a:lstStyle/>
            <a:p>
              <a:endParaRPr lang="tr-TR"/>
            </a:p>
          </p:txBody>
        </p:sp>
        <p:sp>
          <p:nvSpPr>
            <p:cNvPr id="144393" name="Freeform 9">
              <a:extLst>
                <a:ext uri="{FF2B5EF4-FFF2-40B4-BE49-F238E27FC236}">
                  <a16:creationId xmlns:a16="http://schemas.microsoft.com/office/drawing/2014/main" xmlns="" id="{866D6E59-11E6-4776-8E2A-918A75AC5E45}"/>
                </a:ext>
              </a:extLst>
            </p:cNvPr>
            <p:cNvSpPr>
              <a:spLocks/>
            </p:cNvSpPr>
            <p:nvPr/>
          </p:nvSpPr>
          <p:spPr bwMode="auto">
            <a:xfrm rot="-21600000">
              <a:off x="1575" y="600"/>
              <a:ext cx="472" cy="321"/>
            </a:xfrm>
            <a:custGeom>
              <a:avLst/>
              <a:gdLst>
                <a:gd name="T0" fmla="*/ 327 w 703"/>
                <a:gd name="T1" fmla="*/ 0 h 507"/>
                <a:gd name="T2" fmla="*/ 407 w 703"/>
                <a:gd name="T3" fmla="*/ 0 h 507"/>
                <a:gd name="T4" fmla="*/ 488 w 703"/>
                <a:gd name="T5" fmla="*/ 0 h 507"/>
                <a:gd name="T6" fmla="*/ 567 w 703"/>
                <a:gd name="T7" fmla="*/ 0 h 507"/>
                <a:gd name="T8" fmla="*/ 639 w 703"/>
                <a:gd name="T9" fmla="*/ 40 h 507"/>
                <a:gd name="T10" fmla="*/ 682 w 703"/>
                <a:gd name="T11" fmla="*/ 120 h 507"/>
                <a:gd name="T12" fmla="*/ 702 w 703"/>
                <a:gd name="T13" fmla="*/ 193 h 507"/>
                <a:gd name="T14" fmla="*/ 700 w 703"/>
                <a:gd name="T15" fmla="*/ 262 h 507"/>
                <a:gd name="T16" fmla="*/ 680 w 703"/>
                <a:gd name="T17" fmla="*/ 324 h 507"/>
                <a:gd name="T18" fmla="*/ 645 w 703"/>
                <a:gd name="T19" fmla="*/ 378 h 507"/>
                <a:gd name="T20" fmla="*/ 598 w 703"/>
                <a:gd name="T21" fmla="*/ 424 h 507"/>
                <a:gd name="T22" fmla="*/ 538 w 703"/>
                <a:gd name="T23" fmla="*/ 462 h 507"/>
                <a:gd name="T24" fmla="*/ 472 w 703"/>
                <a:gd name="T25" fmla="*/ 489 h 507"/>
                <a:gd name="T26" fmla="*/ 401 w 703"/>
                <a:gd name="T27" fmla="*/ 504 h 507"/>
                <a:gd name="T28" fmla="*/ 327 w 703"/>
                <a:gd name="T29" fmla="*/ 507 h 507"/>
                <a:gd name="T30" fmla="*/ 254 w 703"/>
                <a:gd name="T31" fmla="*/ 496 h 507"/>
                <a:gd name="T32" fmla="*/ 184 w 703"/>
                <a:gd name="T33" fmla="*/ 471 h 507"/>
                <a:gd name="T34" fmla="*/ 118 w 703"/>
                <a:gd name="T35" fmla="*/ 430 h 507"/>
                <a:gd name="T36" fmla="*/ 63 w 703"/>
                <a:gd name="T37" fmla="*/ 373 h 507"/>
                <a:gd name="T38" fmla="*/ 17 w 703"/>
                <a:gd name="T39" fmla="*/ 300 h 507"/>
                <a:gd name="T40" fmla="*/ 34 w 703"/>
                <a:gd name="T41" fmla="*/ 277 h 507"/>
                <a:gd name="T42" fmla="*/ 98 w 703"/>
                <a:gd name="T43" fmla="*/ 313 h 507"/>
                <a:gd name="T44" fmla="*/ 159 w 703"/>
                <a:gd name="T45" fmla="*/ 337 h 507"/>
                <a:gd name="T46" fmla="*/ 217 w 703"/>
                <a:gd name="T47" fmla="*/ 351 h 507"/>
                <a:gd name="T48" fmla="*/ 272 w 703"/>
                <a:gd name="T49" fmla="*/ 357 h 507"/>
                <a:gd name="T50" fmla="*/ 321 w 703"/>
                <a:gd name="T51" fmla="*/ 354 h 507"/>
                <a:gd name="T52" fmla="*/ 364 w 703"/>
                <a:gd name="T53" fmla="*/ 343 h 507"/>
                <a:gd name="T54" fmla="*/ 399 w 703"/>
                <a:gd name="T55" fmla="*/ 325 h 507"/>
                <a:gd name="T56" fmla="*/ 427 w 703"/>
                <a:gd name="T57" fmla="*/ 301 h 507"/>
                <a:gd name="T58" fmla="*/ 445 w 703"/>
                <a:gd name="T59" fmla="*/ 271 h 507"/>
                <a:gd name="T60" fmla="*/ 454 w 703"/>
                <a:gd name="T61" fmla="*/ 238 h 507"/>
                <a:gd name="T62" fmla="*/ 453 w 703"/>
                <a:gd name="T63" fmla="*/ 199 h 507"/>
                <a:gd name="T64" fmla="*/ 440 w 703"/>
                <a:gd name="T65" fmla="*/ 159 h 507"/>
                <a:gd name="T66" fmla="*/ 413 w 703"/>
                <a:gd name="T67" fmla="*/ 115 h 507"/>
                <a:gd name="T68" fmla="*/ 375 w 703"/>
                <a:gd name="T69" fmla="*/ 70 h 507"/>
                <a:gd name="T70" fmla="*/ 320 w 703"/>
                <a:gd name="T71" fmla="*/ 2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3" h="507">
                  <a:moveTo>
                    <a:pt x="288" y="0"/>
                  </a:moveTo>
                  <a:lnTo>
                    <a:pt x="327" y="0"/>
                  </a:lnTo>
                  <a:lnTo>
                    <a:pt x="367" y="0"/>
                  </a:lnTo>
                  <a:lnTo>
                    <a:pt x="407" y="0"/>
                  </a:lnTo>
                  <a:lnTo>
                    <a:pt x="448" y="0"/>
                  </a:lnTo>
                  <a:lnTo>
                    <a:pt x="488" y="0"/>
                  </a:lnTo>
                  <a:lnTo>
                    <a:pt x="527" y="0"/>
                  </a:lnTo>
                  <a:lnTo>
                    <a:pt x="567" y="0"/>
                  </a:lnTo>
                  <a:lnTo>
                    <a:pt x="607" y="0"/>
                  </a:lnTo>
                  <a:lnTo>
                    <a:pt x="639" y="40"/>
                  </a:lnTo>
                  <a:lnTo>
                    <a:pt x="663" y="81"/>
                  </a:lnTo>
                  <a:lnTo>
                    <a:pt x="682" y="120"/>
                  </a:lnTo>
                  <a:lnTo>
                    <a:pt x="695" y="157"/>
                  </a:lnTo>
                  <a:lnTo>
                    <a:pt x="702" y="193"/>
                  </a:lnTo>
                  <a:lnTo>
                    <a:pt x="703" y="228"/>
                  </a:lnTo>
                  <a:lnTo>
                    <a:pt x="700" y="262"/>
                  </a:lnTo>
                  <a:lnTo>
                    <a:pt x="692" y="294"/>
                  </a:lnTo>
                  <a:lnTo>
                    <a:pt x="680" y="324"/>
                  </a:lnTo>
                  <a:lnTo>
                    <a:pt x="665" y="352"/>
                  </a:lnTo>
                  <a:lnTo>
                    <a:pt x="645" y="378"/>
                  </a:lnTo>
                  <a:lnTo>
                    <a:pt x="622" y="403"/>
                  </a:lnTo>
                  <a:lnTo>
                    <a:pt x="598" y="424"/>
                  </a:lnTo>
                  <a:lnTo>
                    <a:pt x="569" y="444"/>
                  </a:lnTo>
                  <a:lnTo>
                    <a:pt x="538" y="462"/>
                  </a:lnTo>
                  <a:lnTo>
                    <a:pt x="506" y="477"/>
                  </a:lnTo>
                  <a:lnTo>
                    <a:pt x="472" y="489"/>
                  </a:lnTo>
                  <a:lnTo>
                    <a:pt x="436" y="498"/>
                  </a:lnTo>
                  <a:lnTo>
                    <a:pt x="401" y="504"/>
                  </a:lnTo>
                  <a:lnTo>
                    <a:pt x="364" y="507"/>
                  </a:lnTo>
                  <a:lnTo>
                    <a:pt x="327" y="507"/>
                  </a:lnTo>
                  <a:lnTo>
                    <a:pt x="289" y="502"/>
                  </a:lnTo>
                  <a:lnTo>
                    <a:pt x="254" y="496"/>
                  </a:lnTo>
                  <a:lnTo>
                    <a:pt x="217" y="486"/>
                  </a:lnTo>
                  <a:lnTo>
                    <a:pt x="184" y="471"/>
                  </a:lnTo>
                  <a:lnTo>
                    <a:pt x="150" y="453"/>
                  </a:lnTo>
                  <a:lnTo>
                    <a:pt x="118" y="430"/>
                  </a:lnTo>
                  <a:lnTo>
                    <a:pt x="89" y="405"/>
                  </a:lnTo>
                  <a:lnTo>
                    <a:pt x="63" y="373"/>
                  </a:lnTo>
                  <a:lnTo>
                    <a:pt x="39" y="339"/>
                  </a:lnTo>
                  <a:lnTo>
                    <a:pt x="17" y="300"/>
                  </a:lnTo>
                  <a:lnTo>
                    <a:pt x="0" y="256"/>
                  </a:lnTo>
                  <a:lnTo>
                    <a:pt x="34" y="277"/>
                  </a:lnTo>
                  <a:lnTo>
                    <a:pt x="66" y="297"/>
                  </a:lnTo>
                  <a:lnTo>
                    <a:pt x="98" y="313"/>
                  </a:lnTo>
                  <a:lnTo>
                    <a:pt x="129" y="327"/>
                  </a:lnTo>
                  <a:lnTo>
                    <a:pt x="159" y="337"/>
                  </a:lnTo>
                  <a:lnTo>
                    <a:pt x="188" y="345"/>
                  </a:lnTo>
                  <a:lnTo>
                    <a:pt x="217" y="351"/>
                  </a:lnTo>
                  <a:lnTo>
                    <a:pt x="245" y="355"/>
                  </a:lnTo>
                  <a:lnTo>
                    <a:pt x="272" y="357"/>
                  </a:lnTo>
                  <a:lnTo>
                    <a:pt x="297" y="357"/>
                  </a:lnTo>
                  <a:lnTo>
                    <a:pt x="321" y="354"/>
                  </a:lnTo>
                  <a:lnTo>
                    <a:pt x="343" y="349"/>
                  </a:lnTo>
                  <a:lnTo>
                    <a:pt x="364" y="343"/>
                  </a:lnTo>
                  <a:lnTo>
                    <a:pt x="382" y="334"/>
                  </a:lnTo>
                  <a:lnTo>
                    <a:pt x="399" y="325"/>
                  </a:lnTo>
                  <a:lnTo>
                    <a:pt x="414" y="313"/>
                  </a:lnTo>
                  <a:lnTo>
                    <a:pt x="427" y="301"/>
                  </a:lnTo>
                  <a:lnTo>
                    <a:pt x="437" y="288"/>
                  </a:lnTo>
                  <a:lnTo>
                    <a:pt x="445" y="271"/>
                  </a:lnTo>
                  <a:lnTo>
                    <a:pt x="451" y="255"/>
                  </a:lnTo>
                  <a:lnTo>
                    <a:pt x="454" y="238"/>
                  </a:lnTo>
                  <a:lnTo>
                    <a:pt x="456" y="219"/>
                  </a:lnTo>
                  <a:lnTo>
                    <a:pt x="453" y="199"/>
                  </a:lnTo>
                  <a:lnTo>
                    <a:pt x="448" y="180"/>
                  </a:lnTo>
                  <a:lnTo>
                    <a:pt x="440" y="159"/>
                  </a:lnTo>
                  <a:lnTo>
                    <a:pt x="428" y="138"/>
                  </a:lnTo>
                  <a:lnTo>
                    <a:pt x="413" y="115"/>
                  </a:lnTo>
                  <a:lnTo>
                    <a:pt x="396" y="93"/>
                  </a:lnTo>
                  <a:lnTo>
                    <a:pt x="375" y="70"/>
                  </a:lnTo>
                  <a:lnTo>
                    <a:pt x="349" y="46"/>
                  </a:lnTo>
                  <a:lnTo>
                    <a:pt x="320" y="24"/>
                  </a:lnTo>
                  <a:lnTo>
                    <a:pt x="288" y="0"/>
                  </a:lnTo>
                  <a:close/>
                </a:path>
              </a:pathLst>
            </a:custGeom>
            <a:solidFill>
              <a:srgbClr val="E87B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4394" name="Freeform 10">
              <a:extLst>
                <a:ext uri="{FF2B5EF4-FFF2-40B4-BE49-F238E27FC236}">
                  <a16:creationId xmlns:a16="http://schemas.microsoft.com/office/drawing/2014/main" xmlns="" id="{CB572859-5952-42F7-8DA0-3F6EFEB722C6}"/>
                </a:ext>
              </a:extLst>
            </p:cNvPr>
            <p:cNvSpPr>
              <a:spLocks/>
            </p:cNvSpPr>
            <p:nvPr/>
          </p:nvSpPr>
          <p:spPr bwMode="auto">
            <a:xfrm rot="-21600000">
              <a:off x="1393" y="279"/>
              <a:ext cx="476" cy="319"/>
            </a:xfrm>
            <a:custGeom>
              <a:avLst/>
              <a:gdLst>
                <a:gd name="T0" fmla="*/ 377 w 704"/>
                <a:gd name="T1" fmla="*/ 505 h 505"/>
                <a:gd name="T2" fmla="*/ 296 w 704"/>
                <a:gd name="T3" fmla="*/ 505 h 505"/>
                <a:gd name="T4" fmla="*/ 217 w 704"/>
                <a:gd name="T5" fmla="*/ 505 h 505"/>
                <a:gd name="T6" fmla="*/ 137 w 704"/>
                <a:gd name="T7" fmla="*/ 505 h 505"/>
                <a:gd name="T8" fmla="*/ 65 w 704"/>
                <a:gd name="T9" fmla="*/ 465 h 505"/>
                <a:gd name="T10" fmla="*/ 21 w 704"/>
                <a:gd name="T11" fmla="*/ 387 h 505"/>
                <a:gd name="T12" fmla="*/ 1 w 704"/>
                <a:gd name="T13" fmla="*/ 314 h 505"/>
                <a:gd name="T14" fmla="*/ 3 w 704"/>
                <a:gd name="T15" fmla="*/ 245 h 505"/>
                <a:gd name="T16" fmla="*/ 22 w 704"/>
                <a:gd name="T17" fmla="*/ 183 h 505"/>
                <a:gd name="T18" fmla="*/ 58 w 704"/>
                <a:gd name="T19" fmla="*/ 128 h 505"/>
                <a:gd name="T20" fmla="*/ 107 w 704"/>
                <a:gd name="T21" fmla="*/ 81 h 505"/>
                <a:gd name="T22" fmla="*/ 166 w 704"/>
                <a:gd name="T23" fmla="*/ 45 h 505"/>
                <a:gd name="T24" fmla="*/ 232 w 704"/>
                <a:gd name="T25" fmla="*/ 18 h 505"/>
                <a:gd name="T26" fmla="*/ 304 w 704"/>
                <a:gd name="T27" fmla="*/ 3 h 505"/>
                <a:gd name="T28" fmla="*/ 377 w 704"/>
                <a:gd name="T29" fmla="*/ 0 h 505"/>
                <a:gd name="T30" fmla="*/ 450 w 704"/>
                <a:gd name="T31" fmla="*/ 11 h 505"/>
                <a:gd name="T32" fmla="*/ 521 w 704"/>
                <a:gd name="T33" fmla="*/ 36 h 505"/>
                <a:gd name="T34" fmla="*/ 585 w 704"/>
                <a:gd name="T35" fmla="*/ 75 h 505"/>
                <a:gd name="T36" fmla="*/ 641 w 704"/>
                <a:gd name="T37" fmla="*/ 132 h 505"/>
                <a:gd name="T38" fmla="*/ 686 w 704"/>
                <a:gd name="T39" fmla="*/ 206 h 505"/>
                <a:gd name="T40" fmla="*/ 670 w 704"/>
                <a:gd name="T41" fmla="*/ 228 h 505"/>
                <a:gd name="T42" fmla="*/ 606 w 704"/>
                <a:gd name="T43" fmla="*/ 194 h 505"/>
                <a:gd name="T44" fmla="*/ 545 w 704"/>
                <a:gd name="T45" fmla="*/ 170 h 505"/>
                <a:gd name="T46" fmla="*/ 487 w 704"/>
                <a:gd name="T47" fmla="*/ 155 h 505"/>
                <a:gd name="T48" fmla="*/ 432 w 704"/>
                <a:gd name="T49" fmla="*/ 150 h 505"/>
                <a:gd name="T50" fmla="*/ 383 w 704"/>
                <a:gd name="T51" fmla="*/ 153 h 505"/>
                <a:gd name="T52" fmla="*/ 340 w 704"/>
                <a:gd name="T53" fmla="*/ 164 h 505"/>
                <a:gd name="T54" fmla="*/ 305 w 704"/>
                <a:gd name="T55" fmla="*/ 182 h 505"/>
                <a:gd name="T56" fmla="*/ 278 w 704"/>
                <a:gd name="T57" fmla="*/ 206 h 505"/>
                <a:gd name="T58" fmla="*/ 258 w 704"/>
                <a:gd name="T59" fmla="*/ 234 h 505"/>
                <a:gd name="T60" fmla="*/ 249 w 704"/>
                <a:gd name="T61" fmla="*/ 269 h 505"/>
                <a:gd name="T62" fmla="*/ 250 w 704"/>
                <a:gd name="T63" fmla="*/ 306 h 505"/>
                <a:gd name="T64" fmla="*/ 264 w 704"/>
                <a:gd name="T65" fmla="*/ 347 h 505"/>
                <a:gd name="T66" fmla="*/ 290 w 704"/>
                <a:gd name="T67" fmla="*/ 392 h 505"/>
                <a:gd name="T68" fmla="*/ 330 w 704"/>
                <a:gd name="T69" fmla="*/ 436 h 505"/>
                <a:gd name="T70" fmla="*/ 383 w 704"/>
                <a:gd name="T71" fmla="*/ 48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4" h="505">
                  <a:moveTo>
                    <a:pt x="417" y="505"/>
                  </a:moveTo>
                  <a:lnTo>
                    <a:pt x="377" y="505"/>
                  </a:lnTo>
                  <a:lnTo>
                    <a:pt x="337" y="505"/>
                  </a:lnTo>
                  <a:lnTo>
                    <a:pt x="296" y="505"/>
                  </a:lnTo>
                  <a:lnTo>
                    <a:pt x="256" y="505"/>
                  </a:lnTo>
                  <a:lnTo>
                    <a:pt x="217" y="505"/>
                  </a:lnTo>
                  <a:lnTo>
                    <a:pt x="177" y="505"/>
                  </a:lnTo>
                  <a:lnTo>
                    <a:pt x="137" y="505"/>
                  </a:lnTo>
                  <a:lnTo>
                    <a:pt x="96" y="505"/>
                  </a:lnTo>
                  <a:lnTo>
                    <a:pt x="65" y="465"/>
                  </a:lnTo>
                  <a:lnTo>
                    <a:pt x="41" y="426"/>
                  </a:lnTo>
                  <a:lnTo>
                    <a:pt x="21" y="387"/>
                  </a:lnTo>
                  <a:lnTo>
                    <a:pt x="9" y="350"/>
                  </a:lnTo>
                  <a:lnTo>
                    <a:pt x="1" y="314"/>
                  </a:lnTo>
                  <a:lnTo>
                    <a:pt x="0" y="278"/>
                  </a:lnTo>
                  <a:lnTo>
                    <a:pt x="3" y="245"/>
                  </a:lnTo>
                  <a:lnTo>
                    <a:pt x="10" y="213"/>
                  </a:lnTo>
                  <a:lnTo>
                    <a:pt x="22" y="183"/>
                  </a:lnTo>
                  <a:lnTo>
                    <a:pt x="39" y="155"/>
                  </a:lnTo>
                  <a:lnTo>
                    <a:pt x="58" y="128"/>
                  </a:lnTo>
                  <a:lnTo>
                    <a:pt x="81" y="104"/>
                  </a:lnTo>
                  <a:lnTo>
                    <a:pt x="107" y="81"/>
                  </a:lnTo>
                  <a:lnTo>
                    <a:pt x="136" y="62"/>
                  </a:lnTo>
                  <a:lnTo>
                    <a:pt x="166" y="45"/>
                  </a:lnTo>
                  <a:lnTo>
                    <a:pt x="198" y="30"/>
                  </a:lnTo>
                  <a:lnTo>
                    <a:pt x="232" y="18"/>
                  </a:lnTo>
                  <a:lnTo>
                    <a:pt x="267" y="9"/>
                  </a:lnTo>
                  <a:lnTo>
                    <a:pt x="304" y="3"/>
                  </a:lnTo>
                  <a:lnTo>
                    <a:pt x="340" y="0"/>
                  </a:lnTo>
                  <a:lnTo>
                    <a:pt x="377" y="0"/>
                  </a:lnTo>
                  <a:lnTo>
                    <a:pt x="414" y="3"/>
                  </a:lnTo>
                  <a:lnTo>
                    <a:pt x="450" y="11"/>
                  </a:lnTo>
                  <a:lnTo>
                    <a:pt x="485" y="21"/>
                  </a:lnTo>
                  <a:lnTo>
                    <a:pt x="521" y="36"/>
                  </a:lnTo>
                  <a:lnTo>
                    <a:pt x="554" y="54"/>
                  </a:lnTo>
                  <a:lnTo>
                    <a:pt x="585" y="75"/>
                  </a:lnTo>
                  <a:lnTo>
                    <a:pt x="614" y="102"/>
                  </a:lnTo>
                  <a:lnTo>
                    <a:pt x="641" y="132"/>
                  </a:lnTo>
                  <a:lnTo>
                    <a:pt x="666" y="167"/>
                  </a:lnTo>
                  <a:lnTo>
                    <a:pt x="686" y="206"/>
                  </a:lnTo>
                  <a:lnTo>
                    <a:pt x="704" y="251"/>
                  </a:lnTo>
                  <a:lnTo>
                    <a:pt x="670" y="228"/>
                  </a:lnTo>
                  <a:lnTo>
                    <a:pt x="638" y="210"/>
                  </a:lnTo>
                  <a:lnTo>
                    <a:pt x="606" y="194"/>
                  </a:lnTo>
                  <a:lnTo>
                    <a:pt x="576" y="180"/>
                  </a:lnTo>
                  <a:lnTo>
                    <a:pt x="545" y="170"/>
                  </a:lnTo>
                  <a:lnTo>
                    <a:pt x="514" y="161"/>
                  </a:lnTo>
                  <a:lnTo>
                    <a:pt x="487" y="155"/>
                  </a:lnTo>
                  <a:lnTo>
                    <a:pt x="459" y="152"/>
                  </a:lnTo>
                  <a:lnTo>
                    <a:pt x="432" y="150"/>
                  </a:lnTo>
                  <a:lnTo>
                    <a:pt x="407" y="150"/>
                  </a:lnTo>
                  <a:lnTo>
                    <a:pt x="383" y="153"/>
                  </a:lnTo>
                  <a:lnTo>
                    <a:pt x="362" y="158"/>
                  </a:lnTo>
                  <a:lnTo>
                    <a:pt x="340" y="164"/>
                  </a:lnTo>
                  <a:lnTo>
                    <a:pt x="322" y="171"/>
                  </a:lnTo>
                  <a:lnTo>
                    <a:pt x="305" y="182"/>
                  </a:lnTo>
                  <a:lnTo>
                    <a:pt x="290" y="192"/>
                  </a:lnTo>
                  <a:lnTo>
                    <a:pt x="278" y="206"/>
                  </a:lnTo>
                  <a:lnTo>
                    <a:pt x="267" y="219"/>
                  </a:lnTo>
                  <a:lnTo>
                    <a:pt x="258" y="234"/>
                  </a:lnTo>
                  <a:lnTo>
                    <a:pt x="252" y="251"/>
                  </a:lnTo>
                  <a:lnTo>
                    <a:pt x="249" y="269"/>
                  </a:lnTo>
                  <a:lnTo>
                    <a:pt x="249" y="287"/>
                  </a:lnTo>
                  <a:lnTo>
                    <a:pt x="250" y="306"/>
                  </a:lnTo>
                  <a:lnTo>
                    <a:pt x="256" y="327"/>
                  </a:lnTo>
                  <a:lnTo>
                    <a:pt x="264" y="347"/>
                  </a:lnTo>
                  <a:lnTo>
                    <a:pt x="276" y="369"/>
                  </a:lnTo>
                  <a:lnTo>
                    <a:pt x="290" y="392"/>
                  </a:lnTo>
                  <a:lnTo>
                    <a:pt x="308" y="414"/>
                  </a:lnTo>
                  <a:lnTo>
                    <a:pt x="330" y="436"/>
                  </a:lnTo>
                  <a:lnTo>
                    <a:pt x="356" y="459"/>
                  </a:lnTo>
                  <a:lnTo>
                    <a:pt x="383" y="483"/>
                  </a:lnTo>
                  <a:lnTo>
                    <a:pt x="417" y="505"/>
                  </a:lnTo>
                  <a:close/>
                </a:path>
              </a:pathLst>
            </a:custGeom>
            <a:solidFill>
              <a:srgbClr val="6A59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xmlns="" id="{D6A25A8E-EF50-4E5A-8B63-9634E7AF7313}"/>
              </a:ext>
            </a:extLst>
          </p:cNvPr>
          <p:cNvSpPr>
            <a:spLocks noGrp="1" noChangeArrowheads="1"/>
          </p:cNvSpPr>
          <p:nvPr>
            <p:ph type="title"/>
          </p:nvPr>
        </p:nvSpPr>
        <p:spPr>
          <a:xfrm>
            <a:off x="3070225" y="457200"/>
            <a:ext cx="2895600" cy="1747838"/>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5411" name="Rectangle 3">
            <a:extLst>
              <a:ext uri="{FF2B5EF4-FFF2-40B4-BE49-F238E27FC236}">
                <a16:creationId xmlns:a16="http://schemas.microsoft.com/office/drawing/2014/main" xmlns="" id="{E7FB23A7-DC77-43B3-B411-A0434BEC201B}"/>
              </a:ext>
            </a:extLst>
          </p:cNvPr>
          <p:cNvSpPr>
            <a:spLocks noGrp="1" noChangeArrowheads="1"/>
          </p:cNvSpPr>
          <p:nvPr>
            <p:ph type="body" idx="1"/>
          </p:nvPr>
        </p:nvSpPr>
        <p:spPr>
          <a:xfrm>
            <a:off x="2493962" y="3429001"/>
            <a:ext cx="2592388" cy="2168525"/>
          </a:xfrm>
        </p:spPr>
        <p:txBody>
          <a:bodyPr/>
          <a:lstStyle/>
          <a:p>
            <a:pPr marL="0" indent="0" algn="r">
              <a:buNone/>
            </a:pPr>
            <a:r>
              <a:rPr lang="tr-TR" altLang="tr-TR" b="1"/>
              <a:t>Erkek üreme bezlerinin hormonal döngüsü </a:t>
            </a:r>
            <a:endParaRPr lang="tr-TR" altLang="tr-TR"/>
          </a:p>
          <a:p>
            <a:pPr marL="0" indent="0" algn="r"/>
            <a:endParaRPr lang="tr-TR" altLang="tr-TR"/>
          </a:p>
        </p:txBody>
      </p:sp>
      <p:pic>
        <p:nvPicPr>
          <p:cNvPr id="145413" name="Picture 5">
            <a:extLst>
              <a:ext uri="{FF2B5EF4-FFF2-40B4-BE49-F238E27FC236}">
                <a16:creationId xmlns:a16="http://schemas.microsoft.com/office/drawing/2014/main" xmlns="" id="{6A86BE78-4858-484A-B325-0E67F39C4C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508"/>
          <a:stretch>
            <a:fillRect/>
          </a:stretch>
        </p:blipFill>
        <p:spPr bwMode="auto">
          <a:xfrm>
            <a:off x="5807076" y="404813"/>
            <a:ext cx="4205287" cy="570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442" name="Group 10">
            <a:extLst>
              <a:ext uri="{FF2B5EF4-FFF2-40B4-BE49-F238E27FC236}">
                <a16:creationId xmlns:a16="http://schemas.microsoft.com/office/drawing/2014/main" xmlns="" id="{5A3B55AE-462B-4BFF-A456-F85C8BAA11DD}"/>
              </a:ext>
            </a:extLst>
          </p:cNvPr>
          <p:cNvGrpSpPr>
            <a:grpSpLocks/>
          </p:cNvGrpSpPr>
          <p:nvPr/>
        </p:nvGrpSpPr>
        <p:grpSpPr bwMode="auto">
          <a:xfrm>
            <a:off x="1576387" y="1916113"/>
            <a:ext cx="9036050" cy="4392612"/>
            <a:chOff x="260" y="1207"/>
            <a:chExt cx="5500" cy="2858"/>
          </a:xfrm>
        </p:grpSpPr>
        <p:sp>
          <p:nvSpPr>
            <p:cNvPr id="146443" name="AutoShape 11">
              <a:extLst>
                <a:ext uri="{FF2B5EF4-FFF2-40B4-BE49-F238E27FC236}">
                  <a16:creationId xmlns:a16="http://schemas.microsoft.com/office/drawing/2014/main" xmlns="" id="{331061ED-C972-4EC7-AFF5-A49050F39369}"/>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46444" name="Freeform 12">
              <a:extLst>
                <a:ext uri="{FF2B5EF4-FFF2-40B4-BE49-F238E27FC236}">
                  <a16:creationId xmlns:a16="http://schemas.microsoft.com/office/drawing/2014/main" xmlns="" id="{D2283B45-0FEC-49B0-A7A4-A2078A466706}"/>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45" name="Freeform 13">
              <a:extLst>
                <a:ext uri="{FF2B5EF4-FFF2-40B4-BE49-F238E27FC236}">
                  <a16:creationId xmlns:a16="http://schemas.microsoft.com/office/drawing/2014/main" xmlns="" id="{DD15D592-65BE-4B23-B128-50CF1D9C3280}"/>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46" name="Freeform 14">
              <a:extLst>
                <a:ext uri="{FF2B5EF4-FFF2-40B4-BE49-F238E27FC236}">
                  <a16:creationId xmlns:a16="http://schemas.microsoft.com/office/drawing/2014/main" xmlns="" id="{07664A79-7F82-4537-B9C8-6932E5292B46}"/>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47" name="Freeform 15">
              <a:extLst>
                <a:ext uri="{FF2B5EF4-FFF2-40B4-BE49-F238E27FC236}">
                  <a16:creationId xmlns:a16="http://schemas.microsoft.com/office/drawing/2014/main" xmlns="" id="{EBF3FC31-7D8A-4E2F-937A-43D9225356E7}"/>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48" name="Freeform 16">
              <a:extLst>
                <a:ext uri="{FF2B5EF4-FFF2-40B4-BE49-F238E27FC236}">
                  <a16:creationId xmlns:a16="http://schemas.microsoft.com/office/drawing/2014/main" xmlns="" id="{3FE9610C-8DEE-494B-B1C2-862046A5B7A4}"/>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49" name="Freeform 17">
              <a:extLst>
                <a:ext uri="{FF2B5EF4-FFF2-40B4-BE49-F238E27FC236}">
                  <a16:creationId xmlns:a16="http://schemas.microsoft.com/office/drawing/2014/main" xmlns="" id="{ABB477B8-4367-4FF9-A80D-D6FC275E1060}"/>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0" name="Freeform 18">
              <a:extLst>
                <a:ext uri="{FF2B5EF4-FFF2-40B4-BE49-F238E27FC236}">
                  <a16:creationId xmlns:a16="http://schemas.microsoft.com/office/drawing/2014/main" xmlns="" id="{1E6C9BCC-0E65-4F93-9126-73EB8B20AFA6}"/>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1" name="Freeform 19">
              <a:extLst>
                <a:ext uri="{FF2B5EF4-FFF2-40B4-BE49-F238E27FC236}">
                  <a16:creationId xmlns:a16="http://schemas.microsoft.com/office/drawing/2014/main" xmlns="" id="{37AFF233-FDEF-4996-9E0E-10AA0C30A61C}"/>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2" name="Freeform 20">
              <a:extLst>
                <a:ext uri="{FF2B5EF4-FFF2-40B4-BE49-F238E27FC236}">
                  <a16:creationId xmlns:a16="http://schemas.microsoft.com/office/drawing/2014/main" xmlns="" id="{B87D7954-483A-4988-8F0D-1508AD3040F4}"/>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3" name="Freeform 21">
              <a:extLst>
                <a:ext uri="{FF2B5EF4-FFF2-40B4-BE49-F238E27FC236}">
                  <a16:creationId xmlns:a16="http://schemas.microsoft.com/office/drawing/2014/main" xmlns="" id="{0634C7DF-333C-4942-8961-B84E0478AB29}"/>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4" name="Freeform 22">
              <a:extLst>
                <a:ext uri="{FF2B5EF4-FFF2-40B4-BE49-F238E27FC236}">
                  <a16:creationId xmlns:a16="http://schemas.microsoft.com/office/drawing/2014/main" xmlns="" id="{55C937B3-FCF6-4D3A-A9F5-EF336FEA76C2}"/>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5" name="Freeform 23">
              <a:extLst>
                <a:ext uri="{FF2B5EF4-FFF2-40B4-BE49-F238E27FC236}">
                  <a16:creationId xmlns:a16="http://schemas.microsoft.com/office/drawing/2014/main" xmlns="" id="{69FF0D75-0E5C-4803-A138-ADE5BEBB103E}"/>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6" name="Freeform 24">
              <a:extLst>
                <a:ext uri="{FF2B5EF4-FFF2-40B4-BE49-F238E27FC236}">
                  <a16:creationId xmlns:a16="http://schemas.microsoft.com/office/drawing/2014/main" xmlns="" id="{4FD9280C-8BF6-47DD-BE5C-1F22FCF2D0F0}"/>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7" name="Freeform 25">
              <a:extLst>
                <a:ext uri="{FF2B5EF4-FFF2-40B4-BE49-F238E27FC236}">
                  <a16:creationId xmlns:a16="http://schemas.microsoft.com/office/drawing/2014/main" xmlns="" id="{D338F203-D6B3-4D2D-BDC8-5D9DD0CAD9AC}"/>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8" name="Freeform 26">
              <a:extLst>
                <a:ext uri="{FF2B5EF4-FFF2-40B4-BE49-F238E27FC236}">
                  <a16:creationId xmlns:a16="http://schemas.microsoft.com/office/drawing/2014/main" xmlns="" id="{C0299E29-C644-4E5B-AFFB-7AC50C7E7005}"/>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59" name="Freeform 27">
              <a:extLst>
                <a:ext uri="{FF2B5EF4-FFF2-40B4-BE49-F238E27FC236}">
                  <a16:creationId xmlns:a16="http://schemas.microsoft.com/office/drawing/2014/main" xmlns="" id="{F3F24B7B-9428-4980-9A14-17D86C6D64C6}"/>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6460" name="Freeform 28">
              <a:extLst>
                <a:ext uri="{FF2B5EF4-FFF2-40B4-BE49-F238E27FC236}">
                  <a16:creationId xmlns:a16="http://schemas.microsoft.com/office/drawing/2014/main" xmlns="" id="{808FF6AC-B2DF-479A-B132-C2A866E64945}"/>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46434" name="Rectangle 2">
            <a:extLst>
              <a:ext uri="{FF2B5EF4-FFF2-40B4-BE49-F238E27FC236}">
                <a16:creationId xmlns:a16="http://schemas.microsoft.com/office/drawing/2014/main" xmlns="" id="{A5B12FC4-DBE9-4AAC-AD42-F820437A40D1}"/>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6435" name="Rectangle 3">
            <a:extLst>
              <a:ext uri="{FF2B5EF4-FFF2-40B4-BE49-F238E27FC236}">
                <a16:creationId xmlns:a16="http://schemas.microsoft.com/office/drawing/2014/main" xmlns="" id="{9560973E-F711-4AAF-A22B-63D81348C938}"/>
              </a:ext>
            </a:extLst>
          </p:cNvPr>
          <p:cNvSpPr>
            <a:spLocks noGrp="1" noChangeArrowheads="1"/>
          </p:cNvSpPr>
          <p:nvPr>
            <p:ph type="body" idx="1"/>
          </p:nvPr>
        </p:nvSpPr>
        <p:spPr>
          <a:xfrm>
            <a:off x="2854325" y="2341564"/>
            <a:ext cx="7632700" cy="3248025"/>
          </a:xfrm>
        </p:spPr>
        <p:txBody>
          <a:bodyPr>
            <a:normAutofit lnSpcReduction="10000"/>
          </a:bodyPr>
          <a:lstStyle/>
          <a:p>
            <a:pPr>
              <a:lnSpc>
                <a:spcPct val="90000"/>
              </a:lnSpc>
            </a:pPr>
            <a:r>
              <a:rPr lang="tr-TR" altLang="tr-TR" sz="2400" b="1">
                <a:solidFill>
                  <a:srgbClr val="00FFFF"/>
                </a:solidFill>
              </a:rPr>
              <a:t>Ovarium (Kadın seks) Hormonları</a:t>
            </a:r>
          </a:p>
          <a:p>
            <a:pPr>
              <a:lnSpc>
                <a:spcPct val="90000"/>
              </a:lnSpc>
              <a:buFont typeface="Wingdings" panose="05000000000000000000" pitchFamily="2" charset="2"/>
              <a:buNone/>
            </a:pPr>
            <a:endParaRPr lang="tr-TR" altLang="tr-TR" sz="1400" b="1">
              <a:solidFill>
                <a:srgbClr val="00FFFF"/>
              </a:solidFill>
            </a:endParaRPr>
          </a:p>
          <a:p>
            <a:pPr lvl="1">
              <a:lnSpc>
                <a:spcPct val="90000"/>
              </a:lnSpc>
            </a:pPr>
            <a:r>
              <a:rPr lang="tr-TR" altLang="tr-TR" sz="2100"/>
              <a:t>Kadın gonadı olan ovaryumlar, ovumu (kadın üreme hücresi) meydana getirme görevinin yapar </a:t>
            </a:r>
          </a:p>
          <a:p>
            <a:pPr lvl="1">
              <a:lnSpc>
                <a:spcPct val="90000"/>
              </a:lnSpc>
              <a:buFont typeface="Wingdings" panose="05000000000000000000" pitchFamily="2" charset="2"/>
              <a:buNone/>
            </a:pPr>
            <a:endParaRPr lang="tr-TR" altLang="tr-TR" sz="1500"/>
          </a:p>
          <a:p>
            <a:pPr lvl="1">
              <a:lnSpc>
                <a:spcPct val="90000"/>
              </a:lnSpc>
            </a:pPr>
            <a:r>
              <a:rPr lang="tr-TR" altLang="tr-TR" sz="2100"/>
              <a:t>Bir iç salgı bezi olarak östrojen progesteron hormonlarnı da salgılar</a:t>
            </a:r>
          </a:p>
          <a:p>
            <a:pPr lvl="1">
              <a:lnSpc>
                <a:spcPct val="90000"/>
              </a:lnSpc>
              <a:buFont typeface="Wingdings" panose="05000000000000000000" pitchFamily="2" charset="2"/>
              <a:buNone/>
            </a:pPr>
            <a:endParaRPr lang="tr-TR" altLang="tr-TR" sz="1600"/>
          </a:p>
          <a:p>
            <a:pPr lvl="1">
              <a:lnSpc>
                <a:spcPct val="90000"/>
              </a:lnSpc>
            </a:pPr>
            <a:r>
              <a:rPr lang="tr-TR" altLang="tr-TR" sz="2100"/>
              <a:t>Bu hormonlar hipofiz ön lobundan salgılanan FSH ve LH hormonlarının denetimi altındadır.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xmlns="" id="{40E1DD8C-8B3A-4298-AFEE-B66B0E9355EC}"/>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7459" name="Rectangle 3">
            <a:extLst>
              <a:ext uri="{FF2B5EF4-FFF2-40B4-BE49-F238E27FC236}">
                <a16:creationId xmlns:a16="http://schemas.microsoft.com/office/drawing/2014/main" xmlns="" id="{0C845059-049A-442E-BC9D-7314F2C6924F}"/>
              </a:ext>
            </a:extLst>
          </p:cNvPr>
          <p:cNvSpPr>
            <a:spLocks noGrp="1" noChangeArrowheads="1"/>
          </p:cNvSpPr>
          <p:nvPr>
            <p:ph type="body" idx="1"/>
          </p:nvPr>
        </p:nvSpPr>
        <p:spPr>
          <a:xfrm>
            <a:off x="2565400" y="2270125"/>
            <a:ext cx="7200900" cy="1087438"/>
          </a:xfrm>
        </p:spPr>
        <p:txBody>
          <a:bodyPr/>
          <a:lstStyle/>
          <a:p>
            <a:pPr marL="0" indent="0" algn="ctr">
              <a:buNone/>
            </a:pPr>
            <a:r>
              <a:rPr lang="tr-TR" altLang="tr-TR" sz="2400" b="1"/>
              <a:t>Östrogen ve progesteron hormonunun salgılanmsı ve uterusa etkisi </a:t>
            </a:r>
            <a:endParaRPr lang="tr-TR" altLang="tr-TR" sz="2400"/>
          </a:p>
        </p:txBody>
      </p:sp>
      <p:pic>
        <p:nvPicPr>
          <p:cNvPr id="147460" name="Picture 4">
            <a:extLst>
              <a:ext uri="{FF2B5EF4-FFF2-40B4-BE49-F238E27FC236}">
                <a16:creationId xmlns:a16="http://schemas.microsoft.com/office/drawing/2014/main" xmlns="" id="{2A00D3D2-CFED-458D-B2C0-F7D5C6483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51" y="3213100"/>
            <a:ext cx="8529637" cy="288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a:extLst>
              <a:ext uri="{FF2B5EF4-FFF2-40B4-BE49-F238E27FC236}">
                <a16:creationId xmlns:a16="http://schemas.microsoft.com/office/drawing/2014/main" xmlns="" id="{CAFF2732-060F-4076-9799-FD3E785BFD8A}"/>
              </a:ext>
            </a:extLst>
          </p:cNvPr>
          <p:cNvSpPr>
            <a:spLocks noGrp="1" noChangeArrowheads="1"/>
          </p:cNvSpPr>
          <p:nvPr>
            <p:ph type="body" idx="1"/>
          </p:nvPr>
        </p:nvSpPr>
        <p:spPr>
          <a:xfrm>
            <a:off x="2133601" y="4005264"/>
            <a:ext cx="3095625" cy="1512887"/>
          </a:xfrm>
        </p:spPr>
        <p:txBody>
          <a:bodyPr/>
          <a:lstStyle/>
          <a:p>
            <a:pPr algn="r">
              <a:buFont typeface="Wingdings" panose="05000000000000000000" pitchFamily="2" charset="2"/>
              <a:buNone/>
            </a:pPr>
            <a:r>
              <a:rPr lang="tr-TR" altLang="tr-TR" b="1"/>
              <a:t>Kadın üreme hormonlarının döngüsü </a:t>
            </a:r>
            <a:endParaRPr lang="tr-TR" altLang="tr-TR"/>
          </a:p>
        </p:txBody>
      </p:sp>
      <p:pic>
        <p:nvPicPr>
          <p:cNvPr id="148485" name="Picture 5">
            <a:extLst>
              <a:ext uri="{FF2B5EF4-FFF2-40B4-BE49-F238E27FC236}">
                <a16:creationId xmlns:a16="http://schemas.microsoft.com/office/drawing/2014/main" xmlns="" id="{3E5AC99B-376C-421C-B942-F4EEDCE7F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831" b="1578"/>
          <a:stretch>
            <a:fillRect/>
          </a:stretch>
        </p:blipFill>
        <p:spPr bwMode="auto">
          <a:xfrm>
            <a:off x="5697538" y="363538"/>
            <a:ext cx="4645025" cy="575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8486" name="Rectangle 6">
            <a:extLst>
              <a:ext uri="{FF2B5EF4-FFF2-40B4-BE49-F238E27FC236}">
                <a16:creationId xmlns:a16="http://schemas.microsoft.com/office/drawing/2014/main" xmlns="" id="{86F9AE88-0F25-4F44-B96B-B541F29BBA20}"/>
              </a:ext>
            </a:extLst>
          </p:cNvPr>
          <p:cNvSpPr>
            <a:spLocks noChangeArrowheads="1"/>
          </p:cNvSpPr>
          <p:nvPr/>
        </p:nvSpPr>
        <p:spPr bwMode="auto">
          <a:xfrm>
            <a:off x="3070225" y="457201"/>
            <a:ext cx="28956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900">
                <a:solidFill>
                  <a:schemeClr val="tx2"/>
                </a:solidFill>
                <a:latin typeface="Arial" panose="020B0604020202020204" pitchFamily="34" charset="0"/>
                <a:cs typeface="Arial" panose="020B0604020202020204" pitchFamily="34" charset="0"/>
              </a:defRPr>
            </a:lvl1pPr>
            <a:lvl2pPr>
              <a:defRPr sz="3900">
                <a:solidFill>
                  <a:schemeClr val="tx2"/>
                </a:solidFill>
                <a:latin typeface="Arial" panose="020B0604020202020204" pitchFamily="34" charset="0"/>
                <a:cs typeface="Arial" panose="020B0604020202020204" pitchFamily="34" charset="0"/>
              </a:defRPr>
            </a:lvl2pPr>
            <a:lvl3pPr>
              <a:defRPr sz="3900">
                <a:solidFill>
                  <a:schemeClr val="tx2"/>
                </a:solidFill>
                <a:latin typeface="Arial" panose="020B0604020202020204" pitchFamily="34" charset="0"/>
                <a:cs typeface="Arial" panose="020B0604020202020204" pitchFamily="34" charset="0"/>
              </a:defRPr>
            </a:lvl3pPr>
            <a:lvl4pPr>
              <a:defRPr sz="3900">
                <a:solidFill>
                  <a:schemeClr val="tx2"/>
                </a:solidFill>
                <a:latin typeface="Arial" panose="020B0604020202020204" pitchFamily="34" charset="0"/>
                <a:cs typeface="Arial" panose="020B0604020202020204" pitchFamily="34" charset="0"/>
              </a:defRPr>
            </a:lvl4pPr>
            <a:lvl5pPr>
              <a:defRPr sz="3900">
                <a:solidFill>
                  <a:schemeClr val="tx2"/>
                </a:solidFill>
                <a:latin typeface="Arial" panose="020B0604020202020204" pitchFamily="34" charset="0"/>
                <a:cs typeface="Arial" panose="020B0604020202020204" pitchFamily="34" charset="0"/>
              </a:defRPr>
            </a:lvl5pPr>
            <a:lvl6pPr marL="457200" fontAlgn="base">
              <a:spcBef>
                <a:spcPct val="0"/>
              </a:spcBef>
              <a:spcAft>
                <a:spcPct val="0"/>
              </a:spcAft>
              <a:defRPr sz="3900">
                <a:solidFill>
                  <a:schemeClr val="tx2"/>
                </a:solidFill>
                <a:latin typeface="Arial" panose="020B0604020202020204" pitchFamily="34" charset="0"/>
                <a:cs typeface="Arial" panose="020B0604020202020204" pitchFamily="34" charset="0"/>
              </a:defRPr>
            </a:lvl6pPr>
            <a:lvl7pPr marL="914400" fontAlgn="base">
              <a:spcBef>
                <a:spcPct val="0"/>
              </a:spcBef>
              <a:spcAft>
                <a:spcPct val="0"/>
              </a:spcAft>
              <a:defRPr sz="3900">
                <a:solidFill>
                  <a:schemeClr val="tx2"/>
                </a:solidFill>
                <a:latin typeface="Arial" panose="020B0604020202020204" pitchFamily="34" charset="0"/>
                <a:cs typeface="Arial" panose="020B0604020202020204" pitchFamily="34" charset="0"/>
              </a:defRPr>
            </a:lvl7pPr>
            <a:lvl8pPr marL="1371600" fontAlgn="base">
              <a:spcBef>
                <a:spcPct val="0"/>
              </a:spcBef>
              <a:spcAft>
                <a:spcPct val="0"/>
              </a:spcAft>
              <a:defRPr sz="3900">
                <a:solidFill>
                  <a:schemeClr val="tx2"/>
                </a:solidFill>
                <a:latin typeface="Arial" panose="020B0604020202020204" pitchFamily="34" charset="0"/>
                <a:cs typeface="Arial" panose="020B0604020202020204" pitchFamily="34" charset="0"/>
              </a:defRPr>
            </a:lvl8pPr>
            <a:lvl9pPr marL="1828800" fontAlgn="base">
              <a:spcBef>
                <a:spcPct val="0"/>
              </a:spcBef>
              <a:spcAft>
                <a:spcPct val="0"/>
              </a:spcAft>
              <a:defRPr sz="3900">
                <a:solidFill>
                  <a:schemeClr val="tx2"/>
                </a:solidFill>
                <a:latin typeface="Arial" panose="020B0604020202020204" pitchFamily="34" charset="0"/>
                <a:cs typeface="Arial" panose="020B0604020202020204" pitchFamily="34" charset="0"/>
              </a:defRPr>
            </a:lvl9pPr>
          </a:lstStyle>
          <a:p>
            <a:pPr>
              <a:lnSpc>
                <a:spcPct val="80000"/>
              </a:lnSpc>
            </a:pPr>
            <a:r>
              <a:rPr lang="tr-TR" altLang="tr-TR" sz="2700" b="1">
                <a:solidFill>
                  <a:srgbClr val="FFFF00"/>
                </a:solidFill>
              </a:rPr>
              <a:t>ENDOKRİN BEZLERİ VE HORMONLARI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xmlns="" id="{1BF1135A-762F-4B52-868B-358E3363F938}"/>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49507" name="Rectangle 3">
            <a:extLst>
              <a:ext uri="{FF2B5EF4-FFF2-40B4-BE49-F238E27FC236}">
                <a16:creationId xmlns:a16="http://schemas.microsoft.com/office/drawing/2014/main" xmlns="" id="{08C8FC42-4C99-4D9E-B8E6-F05716491597}"/>
              </a:ext>
            </a:extLst>
          </p:cNvPr>
          <p:cNvSpPr>
            <a:spLocks noGrp="1" noChangeArrowheads="1"/>
          </p:cNvSpPr>
          <p:nvPr>
            <p:ph type="body" sz="half" idx="1"/>
          </p:nvPr>
        </p:nvSpPr>
        <p:spPr>
          <a:xfrm>
            <a:off x="2738437" y="1916114"/>
            <a:ext cx="6711950" cy="942975"/>
          </a:xfrm>
        </p:spPr>
        <p:txBody>
          <a:bodyPr/>
          <a:lstStyle/>
          <a:p>
            <a:pPr algn="ctr">
              <a:lnSpc>
                <a:spcPct val="90000"/>
              </a:lnSpc>
              <a:buFont typeface="Wingdings" panose="05000000000000000000" pitchFamily="2" charset="2"/>
              <a:buNone/>
            </a:pPr>
            <a:r>
              <a:rPr lang="tr-TR" altLang="tr-TR" sz="2000" b="1"/>
              <a:t>Yumurtalık, yumurtanın gelişimi ve döllenme</a:t>
            </a:r>
            <a:endParaRPr lang="tr-TR" altLang="tr-TR" sz="2000"/>
          </a:p>
        </p:txBody>
      </p:sp>
      <p:pic>
        <p:nvPicPr>
          <p:cNvPr id="149508" name="Picture 4">
            <a:extLst>
              <a:ext uri="{FF2B5EF4-FFF2-40B4-BE49-F238E27FC236}">
                <a16:creationId xmlns:a16="http://schemas.microsoft.com/office/drawing/2014/main" xmlns="" id="{706A698C-6103-476B-9C67-4C9E88AA9605}"/>
              </a:ext>
            </a:extLst>
          </p:cNvPr>
          <p:cNvPicPr>
            <a:picLocks noChangeAspect="1" noChangeArrowheads="1"/>
          </p:cNvPicPr>
          <p:nvPr/>
        </p:nvPicPr>
        <p:blipFill>
          <a:blip r:embed="rId3">
            <a:lum bright="-12000" contrast="6000"/>
            <a:extLst>
              <a:ext uri="{28A0092B-C50C-407E-A947-70E740481C1C}">
                <a14:useLocalDpi xmlns:a14="http://schemas.microsoft.com/office/drawing/2010/main" val="0"/>
              </a:ext>
            </a:extLst>
          </a:blip>
          <a:srcRect/>
          <a:stretch>
            <a:fillRect/>
          </a:stretch>
        </p:blipFill>
        <p:spPr bwMode="auto">
          <a:xfrm>
            <a:off x="1917701" y="2565400"/>
            <a:ext cx="453707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515" name="V01.avi">
            <a:hlinkClick r:id="" action="ppaction://media"/>
            <a:extLst>
              <a:ext uri="{FF2B5EF4-FFF2-40B4-BE49-F238E27FC236}">
                <a16:creationId xmlns:a16="http://schemas.microsoft.com/office/drawing/2014/main" xmlns="" id="{03130ADC-00C0-440B-8A97-C37A402BF125}"/>
              </a:ext>
            </a:extLst>
          </p:cNvPr>
          <p:cNvPicPr>
            <a:picLocks noGrp="1" noRot="1" noChangeAspect="1" noChangeArrowheads="1"/>
          </p:cNvPicPr>
          <p:nvPr>
            <p:ph sz="half" idx="2"/>
            <a:videoFile r:link="rId1"/>
          </p:nvPr>
        </p:nvPicPr>
        <p:blipFill>
          <a:blip r:embed="rId4">
            <a:extLst>
              <a:ext uri="{28A0092B-C50C-407E-A947-70E740481C1C}">
                <a14:useLocalDpi xmlns:a14="http://schemas.microsoft.com/office/drawing/2010/main" val="0"/>
              </a:ext>
            </a:extLst>
          </a:blip>
          <a:srcRect/>
          <a:stretch>
            <a:fillRect/>
          </a:stretch>
        </p:blipFill>
        <p:spPr>
          <a:xfrm>
            <a:off x="6815138" y="2565401"/>
            <a:ext cx="3527425" cy="3527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4601" fill="hold"/>
                                        <p:tgtEl>
                                          <p:spTgt spid="1495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9515"/>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149515"/>
                                        </p:tgtEl>
                                      </p:cBhvr>
                                    </p:cmd>
                                  </p:childTnLst>
                                </p:cTn>
                              </p:par>
                            </p:childTnLst>
                          </p:cTn>
                        </p:par>
                      </p:childTnLst>
                    </p:cTn>
                  </p:par>
                </p:childTnLst>
              </p:cTn>
              <p:nextCondLst>
                <p:cond evt="onClick" delay="0">
                  <p:tgtEl>
                    <p:spTgt spid="149515"/>
                  </p:tgtEl>
                </p:cond>
              </p:nextCondLst>
            </p:seq>
            <p:video>
              <p:cMediaNode>
                <p:cTn id="12" fill="hold" display="0">
                  <p:stCondLst>
                    <p:cond delay="indefinite"/>
                  </p:stCondLst>
                  <p:endCondLst>
                    <p:cond evt="onNext" delay="0">
                      <p:tgtEl>
                        <p:sldTgt/>
                      </p:tgtEl>
                    </p:cond>
                    <p:cond evt="onPrev" delay="0">
                      <p:tgtEl>
                        <p:sldTgt/>
                      </p:tgtEl>
                    </p:cond>
                  </p:endCondLst>
                </p:cTn>
                <p:tgtEl>
                  <p:spTgt spid="149515"/>
                </p:tgtEl>
              </p:cMediaNode>
            </p:vide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538" name="Group 10">
            <a:extLst>
              <a:ext uri="{FF2B5EF4-FFF2-40B4-BE49-F238E27FC236}">
                <a16:creationId xmlns:a16="http://schemas.microsoft.com/office/drawing/2014/main" xmlns="" id="{C2F570CB-A176-4466-AF4C-49037978FA5B}"/>
              </a:ext>
            </a:extLst>
          </p:cNvPr>
          <p:cNvGrpSpPr>
            <a:grpSpLocks/>
          </p:cNvGrpSpPr>
          <p:nvPr/>
        </p:nvGrpSpPr>
        <p:grpSpPr bwMode="auto">
          <a:xfrm>
            <a:off x="1576387" y="1916113"/>
            <a:ext cx="9036050" cy="4392612"/>
            <a:chOff x="260" y="1207"/>
            <a:chExt cx="5500" cy="2858"/>
          </a:xfrm>
        </p:grpSpPr>
        <p:sp>
          <p:nvSpPr>
            <p:cNvPr id="150539" name="AutoShape 11">
              <a:extLst>
                <a:ext uri="{FF2B5EF4-FFF2-40B4-BE49-F238E27FC236}">
                  <a16:creationId xmlns:a16="http://schemas.microsoft.com/office/drawing/2014/main" xmlns="" id="{A70FCB17-5469-46B6-B4B2-81623FE71725}"/>
                </a:ext>
              </a:extLst>
            </p:cNvPr>
            <p:cNvSpPr>
              <a:spLocks noChangeAspect="1" noChangeArrowheads="1" noTextEdit="1"/>
            </p:cNvSpPr>
            <p:nvPr/>
          </p:nvSpPr>
          <p:spPr bwMode="auto">
            <a:xfrm>
              <a:off x="260" y="1490"/>
              <a:ext cx="5500"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150540" name="Freeform 12">
              <a:extLst>
                <a:ext uri="{FF2B5EF4-FFF2-40B4-BE49-F238E27FC236}">
                  <a16:creationId xmlns:a16="http://schemas.microsoft.com/office/drawing/2014/main" xmlns="" id="{698C3EC2-AB58-40EA-BD15-1894AD14127E}"/>
                </a:ext>
              </a:extLst>
            </p:cNvPr>
            <p:cNvSpPr>
              <a:spLocks/>
            </p:cNvSpPr>
            <p:nvPr/>
          </p:nvSpPr>
          <p:spPr bwMode="auto">
            <a:xfrm>
              <a:off x="1020" y="1302"/>
              <a:ext cx="4627" cy="2544"/>
            </a:xfrm>
            <a:custGeom>
              <a:avLst/>
              <a:gdLst>
                <a:gd name="T0" fmla="*/ 4761 w 4761"/>
                <a:gd name="T1" fmla="*/ 2405 h 2407"/>
                <a:gd name="T2" fmla="*/ 4689 w 4761"/>
                <a:gd name="T3" fmla="*/ 18 h 2407"/>
                <a:gd name="T4" fmla="*/ 0 w 4761"/>
                <a:gd name="T5" fmla="*/ 0 h 2407"/>
                <a:gd name="T6" fmla="*/ 15 w 4761"/>
                <a:gd name="T7" fmla="*/ 2407 h 2407"/>
                <a:gd name="T8" fmla="*/ 4761 w 4761"/>
                <a:gd name="T9" fmla="*/ 2407 h 2407"/>
                <a:gd name="T10" fmla="*/ 4761 w 4761"/>
                <a:gd name="T11" fmla="*/ 2407 h 2407"/>
                <a:gd name="T12" fmla="*/ 4761 w 4761"/>
                <a:gd name="T13" fmla="*/ 2405 h 2407"/>
              </a:gdLst>
              <a:ahLst/>
              <a:cxnLst>
                <a:cxn ang="0">
                  <a:pos x="T0" y="T1"/>
                </a:cxn>
                <a:cxn ang="0">
                  <a:pos x="T2" y="T3"/>
                </a:cxn>
                <a:cxn ang="0">
                  <a:pos x="T4" y="T5"/>
                </a:cxn>
                <a:cxn ang="0">
                  <a:pos x="T6" y="T7"/>
                </a:cxn>
                <a:cxn ang="0">
                  <a:pos x="T8" y="T9"/>
                </a:cxn>
                <a:cxn ang="0">
                  <a:pos x="T10" y="T11"/>
                </a:cxn>
                <a:cxn ang="0">
                  <a:pos x="T12" y="T13"/>
                </a:cxn>
              </a:cxnLst>
              <a:rect l="0" t="0" r="r" b="b"/>
              <a:pathLst>
                <a:path w="4761" h="2407">
                  <a:moveTo>
                    <a:pt x="4761" y="2405"/>
                  </a:moveTo>
                  <a:lnTo>
                    <a:pt x="4689" y="18"/>
                  </a:lnTo>
                  <a:lnTo>
                    <a:pt x="0" y="0"/>
                  </a:lnTo>
                  <a:lnTo>
                    <a:pt x="15" y="2407"/>
                  </a:lnTo>
                  <a:lnTo>
                    <a:pt x="4761" y="2407"/>
                  </a:lnTo>
                  <a:lnTo>
                    <a:pt x="4761" y="2407"/>
                  </a:lnTo>
                  <a:lnTo>
                    <a:pt x="4761" y="2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1" name="Freeform 13">
              <a:extLst>
                <a:ext uri="{FF2B5EF4-FFF2-40B4-BE49-F238E27FC236}">
                  <a16:creationId xmlns:a16="http://schemas.microsoft.com/office/drawing/2014/main" xmlns="" id="{E703339B-59BB-4B1F-96DA-208DC02ADE71}"/>
                </a:ext>
              </a:extLst>
            </p:cNvPr>
            <p:cNvSpPr>
              <a:spLocks/>
            </p:cNvSpPr>
            <p:nvPr/>
          </p:nvSpPr>
          <p:spPr bwMode="auto">
            <a:xfrm>
              <a:off x="1020" y="1913"/>
              <a:ext cx="123" cy="153"/>
            </a:xfrm>
            <a:custGeom>
              <a:avLst/>
              <a:gdLst>
                <a:gd name="T0" fmla="*/ 0 w 123"/>
                <a:gd name="T1" fmla="*/ 2 h 147"/>
                <a:gd name="T2" fmla="*/ 9 w 123"/>
                <a:gd name="T3" fmla="*/ 85 h 147"/>
                <a:gd name="T4" fmla="*/ 11 w 123"/>
                <a:gd name="T5" fmla="*/ 86 h 147"/>
                <a:gd name="T6" fmla="*/ 13 w 123"/>
                <a:gd name="T7" fmla="*/ 92 h 147"/>
                <a:gd name="T8" fmla="*/ 18 w 123"/>
                <a:gd name="T9" fmla="*/ 100 h 147"/>
                <a:gd name="T10" fmla="*/ 24 w 123"/>
                <a:gd name="T11" fmla="*/ 108 h 147"/>
                <a:gd name="T12" fmla="*/ 30 w 123"/>
                <a:gd name="T13" fmla="*/ 118 h 147"/>
                <a:gd name="T14" fmla="*/ 37 w 123"/>
                <a:gd name="T15" fmla="*/ 128 h 147"/>
                <a:gd name="T16" fmla="*/ 45 w 123"/>
                <a:gd name="T17" fmla="*/ 136 h 147"/>
                <a:gd name="T18" fmla="*/ 50 w 123"/>
                <a:gd name="T19" fmla="*/ 141 h 147"/>
                <a:gd name="T20" fmla="*/ 56 w 123"/>
                <a:gd name="T21" fmla="*/ 145 h 147"/>
                <a:gd name="T22" fmla="*/ 61 w 123"/>
                <a:gd name="T23" fmla="*/ 147 h 147"/>
                <a:gd name="T24" fmla="*/ 65 w 123"/>
                <a:gd name="T25" fmla="*/ 145 h 147"/>
                <a:gd name="T26" fmla="*/ 68 w 123"/>
                <a:gd name="T27" fmla="*/ 141 h 147"/>
                <a:gd name="T28" fmla="*/ 71 w 123"/>
                <a:gd name="T29" fmla="*/ 136 h 147"/>
                <a:gd name="T30" fmla="*/ 74 w 123"/>
                <a:gd name="T31" fmla="*/ 132 h 147"/>
                <a:gd name="T32" fmla="*/ 76 w 123"/>
                <a:gd name="T33" fmla="*/ 126 h 147"/>
                <a:gd name="T34" fmla="*/ 79 w 123"/>
                <a:gd name="T35" fmla="*/ 122 h 147"/>
                <a:gd name="T36" fmla="*/ 80 w 123"/>
                <a:gd name="T37" fmla="*/ 116 h 147"/>
                <a:gd name="T38" fmla="*/ 80 w 123"/>
                <a:gd name="T39" fmla="*/ 114 h 147"/>
                <a:gd name="T40" fmla="*/ 81 w 123"/>
                <a:gd name="T41" fmla="*/ 110 h 147"/>
                <a:gd name="T42" fmla="*/ 81 w 123"/>
                <a:gd name="T43" fmla="*/ 110 h 147"/>
                <a:gd name="T44" fmla="*/ 83 w 123"/>
                <a:gd name="T45" fmla="*/ 110 h 147"/>
                <a:gd name="T46" fmla="*/ 86 w 123"/>
                <a:gd name="T47" fmla="*/ 110 h 147"/>
                <a:gd name="T48" fmla="*/ 90 w 123"/>
                <a:gd name="T49" fmla="*/ 112 h 147"/>
                <a:gd name="T50" fmla="*/ 96 w 123"/>
                <a:gd name="T51" fmla="*/ 112 h 147"/>
                <a:gd name="T52" fmla="*/ 102 w 123"/>
                <a:gd name="T53" fmla="*/ 112 h 147"/>
                <a:gd name="T54" fmla="*/ 108 w 123"/>
                <a:gd name="T55" fmla="*/ 112 h 147"/>
                <a:gd name="T56" fmla="*/ 113 w 123"/>
                <a:gd name="T57" fmla="*/ 110 h 147"/>
                <a:gd name="T58" fmla="*/ 118 w 123"/>
                <a:gd name="T59" fmla="*/ 108 h 147"/>
                <a:gd name="T60" fmla="*/ 121 w 123"/>
                <a:gd name="T61" fmla="*/ 104 h 147"/>
                <a:gd name="T62" fmla="*/ 121 w 123"/>
                <a:gd name="T63" fmla="*/ 100 h 147"/>
                <a:gd name="T64" fmla="*/ 121 w 123"/>
                <a:gd name="T65" fmla="*/ 94 h 147"/>
                <a:gd name="T66" fmla="*/ 120 w 123"/>
                <a:gd name="T67" fmla="*/ 88 h 147"/>
                <a:gd name="T68" fmla="*/ 118 w 123"/>
                <a:gd name="T69" fmla="*/ 81 h 147"/>
                <a:gd name="T70" fmla="*/ 115 w 123"/>
                <a:gd name="T71" fmla="*/ 75 h 147"/>
                <a:gd name="T72" fmla="*/ 114 w 123"/>
                <a:gd name="T73" fmla="*/ 67 h 147"/>
                <a:gd name="T74" fmla="*/ 111 w 123"/>
                <a:gd name="T75" fmla="*/ 61 h 147"/>
                <a:gd name="T76" fmla="*/ 110 w 123"/>
                <a:gd name="T77" fmla="*/ 55 h 147"/>
                <a:gd name="T78" fmla="*/ 110 w 123"/>
                <a:gd name="T79" fmla="*/ 49 h 147"/>
                <a:gd name="T80" fmla="*/ 110 w 123"/>
                <a:gd name="T81" fmla="*/ 43 h 147"/>
                <a:gd name="T82" fmla="*/ 111 w 123"/>
                <a:gd name="T83" fmla="*/ 39 h 147"/>
                <a:gd name="T84" fmla="*/ 114 w 123"/>
                <a:gd name="T85" fmla="*/ 34 h 147"/>
                <a:gd name="T86" fmla="*/ 115 w 123"/>
                <a:gd name="T87" fmla="*/ 30 h 147"/>
                <a:gd name="T88" fmla="*/ 118 w 123"/>
                <a:gd name="T89" fmla="*/ 26 h 147"/>
                <a:gd name="T90" fmla="*/ 121 w 123"/>
                <a:gd name="T91" fmla="*/ 22 h 147"/>
                <a:gd name="T92" fmla="*/ 123 w 123"/>
                <a:gd name="T93" fmla="*/ 16 h 147"/>
                <a:gd name="T94" fmla="*/ 123 w 123"/>
                <a:gd name="T95" fmla="*/ 12 h 147"/>
                <a:gd name="T96" fmla="*/ 123 w 123"/>
                <a:gd name="T97" fmla="*/ 10 h 147"/>
                <a:gd name="T98" fmla="*/ 120 w 123"/>
                <a:gd name="T99" fmla="*/ 6 h 147"/>
                <a:gd name="T100" fmla="*/ 114 w 123"/>
                <a:gd name="T101" fmla="*/ 4 h 147"/>
                <a:gd name="T102" fmla="*/ 107 w 123"/>
                <a:gd name="T103" fmla="*/ 2 h 147"/>
                <a:gd name="T104" fmla="*/ 98 w 123"/>
                <a:gd name="T105" fmla="*/ 0 h 147"/>
                <a:gd name="T106" fmla="*/ 84 w 123"/>
                <a:gd name="T107" fmla="*/ 0 h 147"/>
                <a:gd name="T108" fmla="*/ 71 w 123"/>
                <a:gd name="T109" fmla="*/ 0 h 147"/>
                <a:gd name="T110" fmla="*/ 56 w 123"/>
                <a:gd name="T111" fmla="*/ 0 h 147"/>
                <a:gd name="T112" fmla="*/ 43 w 123"/>
                <a:gd name="T113" fmla="*/ 0 h 147"/>
                <a:gd name="T114" fmla="*/ 30 w 123"/>
                <a:gd name="T115" fmla="*/ 0 h 147"/>
                <a:gd name="T116" fmla="*/ 18 w 123"/>
                <a:gd name="T117" fmla="*/ 0 h 147"/>
                <a:gd name="T118" fmla="*/ 9 w 123"/>
                <a:gd name="T119" fmla="*/ 2 h 147"/>
                <a:gd name="T120" fmla="*/ 2 w 123"/>
                <a:gd name="T121" fmla="*/ 2 h 147"/>
                <a:gd name="T122" fmla="*/ 0 w 123"/>
                <a:gd name="T123" fmla="*/ 2 h 147"/>
                <a:gd name="T124" fmla="*/ 0 w 123"/>
                <a:gd name="T125"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47">
                  <a:moveTo>
                    <a:pt x="0" y="2"/>
                  </a:moveTo>
                  <a:lnTo>
                    <a:pt x="9" y="85"/>
                  </a:lnTo>
                  <a:lnTo>
                    <a:pt x="11" y="86"/>
                  </a:lnTo>
                  <a:lnTo>
                    <a:pt x="13" y="92"/>
                  </a:lnTo>
                  <a:lnTo>
                    <a:pt x="18" y="100"/>
                  </a:lnTo>
                  <a:lnTo>
                    <a:pt x="24" y="108"/>
                  </a:lnTo>
                  <a:lnTo>
                    <a:pt x="30" y="118"/>
                  </a:lnTo>
                  <a:lnTo>
                    <a:pt x="37" y="128"/>
                  </a:lnTo>
                  <a:lnTo>
                    <a:pt x="45" y="136"/>
                  </a:lnTo>
                  <a:lnTo>
                    <a:pt x="50" y="141"/>
                  </a:lnTo>
                  <a:lnTo>
                    <a:pt x="56" y="145"/>
                  </a:lnTo>
                  <a:lnTo>
                    <a:pt x="61" y="147"/>
                  </a:lnTo>
                  <a:lnTo>
                    <a:pt x="65" y="145"/>
                  </a:lnTo>
                  <a:lnTo>
                    <a:pt x="68" y="141"/>
                  </a:lnTo>
                  <a:lnTo>
                    <a:pt x="71" y="136"/>
                  </a:lnTo>
                  <a:lnTo>
                    <a:pt x="74" y="132"/>
                  </a:lnTo>
                  <a:lnTo>
                    <a:pt x="76" y="126"/>
                  </a:lnTo>
                  <a:lnTo>
                    <a:pt x="79" y="122"/>
                  </a:lnTo>
                  <a:lnTo>
                    <a:pt x="80" y="116"/>
                  </a:lnTo>
                  <a:lnTo>
                    <a:pt x="80" y="114"/>
                  </a:lnTo>
                  <a:lnTo>
                    <a:pt x="81" y="110"/>
                  </a:lnTo>
                  <a:lnTo>
                    <a:pt x="81" y="110"/>
                  </a:lnTo>
                  <a:lnTo>
                    <a:pt x="83" y="110"/>
                  </a:lnTo>
                  <a:lnTo>
                    <a:pt x="86" y="110"/>
                  </a:lnTo>
                  <a:lnTo>
                    <a:pt x="90" y="112"/>
                  </a:lnTo>
                  <a:lnTo>
                    <a:pt x="96" y="112"/>
                  </a:lnTo>
                  <a:lnTo>
                    <a:pt x="102" y="112"/>
                  </a:lnTo>
                  <a:lnTo>
                    <a:pt x="108" y="112"/>
                  </a:lnTo>
                  <a:lnTo>
                    <a:pt x="113" y="110"/>
                  </a:lnTo>
                  <a:lnTo>
                    <a:pt x="118" y="108"/>
                  </a:lnTo>
                  <a:lnTo>
                    <a:pt x="121" y="104"/>
                  </a:lnTo>
                  <a:lnTo>
                    <a:pt x="121" y="100"/>
                  </a:lnTo>
                  <a:lnTo>
                    <a:pt x="121" y="94"/>
                  </a:lnTo>
                  <a:lnTo>
                    <a:pt x="120" y="88"/>
                  </a:lnTo>
                  <a:lnTo>
                    <a:pt x="118" y="81"/>
                  </a:lnTo>
                  <a:lnTo>
                    <a:pt x="115" y="75"/>
                  </a:lnTo>
                  <a:lnTo>
                    <a:pt x="114" y="67"/>
                  </a:lnTo>
                  <a:lnTo>
                    <a:pt x="111" y="61"/>
                  </a:lnTo>
                  <a:lnTo>
                    <a:pt x="110" y="55"/>
                  </a:lnTo>
                  <a:lnTo>
                    <a:pt x="110" y="49"/>
                  </a:lnTo>
                  <a:lnTo>
                    <a:pt x="110" y="43"/>
                  </a:lnTo>
                  <a:lnTo>
                    <a:pt x="111" y="39"/>
                  </a:lnTo>
                  <a:lnTo>
                    <a:pt x="114" y="34"/>
                  </a:lnTo>
                  <a:lnTo>
                    <a:pt x="115" y="30"/>
                  </a:lnTo>
                  <a:lnTo>
                    <a:pt x="118" y="26"/>
                  </a:lnTo>
                  <a:lnTo>
                    <a:pt x="121" y="22"/>
                  </a:lnTo>
                  <a:lnTo>
                    <a:pt x="123" y="16"/>
                  </a:lnTo>
                  <a:lnTo>
                    <a:pt x="123" y="12"/>
                  </a:lnTo>
                  <a:lnTo>
                    <a:pt x="123" y="10"/>
                  </a:lnTo>
                  <a:lnTo>
                    <a:pt x="120" y="6"/>
                  </a:lnTo>
                  <a:lnTo>
                    <a:pt x="114" y="4"/>
                  </a:lnTo>
                  <a:lnTo>
                    <a:pt x="107" y="2"/>
                  </a:lnTo>
                  <a:lnTo>
                    <a:pt x="98" y="0"/>
                  </a:lnTo>
                  <a:lnTo>
                    <a:pt x="84" y="0"/>
                  </a:lnTo>
                  <a:lnTo>
                    <a:pt x="71" y="0"/>
                  </a:lnTo>
                  <a:lnTo>
                    <a:pt x="56" y="0"/>
                  </a:lnTo>
                  <a:lnTo>
                    <a:pt x="43" y="0"/>
                  </a:lnTo>
                  <a:lnTo>
                    <a:pt x="30" y="0"/>
                  </a:lnTo>
                  <a:lnTo>
                    <a:pt x="18" y="0"/>
                  </a:lnTo>
                  <a:lnTo>
                    <a:pt x="9" y="2"/>
                  </a:lnTo>
                  <a:lnTo>
                    <a:pt x="2" y="2"/>
                  </a:lnTo>
                  <a:lnTo>
                    <a:pt x="0" y="2"/>
                  </a:lnTo>
                  <a:lnTo>
                    <a:pt x="0" y="2"/>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2" name="Freeform 14">
              <a:extLst>
                <a:ext uri="{FF2B5EF4-FFF2-40B4-BE49-F238E27FC236}">
                  <a16:creationId xmlns:a16="http://schemas.microsoft.com/office/drawing/2014/main" xmlns="" id="{1C28942E-1CDD-4A9C-8F9A-A3B9F09D58EB}"/>
                </a:ext>
              </a:extLst>
            </p:cNvPr>
            <p:cNvSpPr>
              <a:spLocks/>
            </p:cNvSpPr>
            <p:nvPr/>
          </p:nvSpPr>
          <p:spPr bwMode="auto">
            <a:xfrm>
              <a:off x="297" y="1207"/>
              <a:ext cx="5463" cy="2858"/>
            </a:xfrm>
            <a:custGeom>
              <a:avLst/>
              <a:gdLst>
                <a:gd name="T0" fmla="*/ 495 w 5463"/>
                <a:gd name="T1" fmla="*/ 245 h 2751"/>
                <a:gd name="T2" fmla="*/ 520 w 5463"/>
                <a:gd name="T3" fmla="*/ 272 h 2751"/>
                <a:gd name="T4" fmla="*/ 523 w 5463"/>
                <a:gd name="T5" fmla="*/ 352 h 2751"/>
                <a:gd name="T6" fmla="*/ 499 w 5463"/>
                <a:gd name="T7" fmla="*/ 388 h 2751"/>
                <a:gd name="T8" fmla="*/ 460 w 5463"/>
                <a:gd name="T9" fmla="*/ 491 h 2751"/>
                <a:gd name="T10" fmla="*/ 375 w 5463"/>
                <a:gd name="T11" fmla="*/ 607 h 2751"/>
                <a:gd name="T12" fmla="*/ 326 w 5463"/>
                <a:gd name="T13" fmla="*/ 602 h 2751"/>
                <a:gd name="T14" fmla="*/ 343 w 5463"/>
                <a:gd name="T15" fmla="*/ 737 h 2751"/>
                <a:gd name="T16" fmla="*/ 369 w 5463"/>
                <a:gd name="T17" fmla="*/ 818 h 2751"/>
                <a:gd name="T18" fmla="*/ 386 w 5463"/>
                <a:gd name="T19" fmla="*/ 654 h 2751"/>
                <a:gd name="T20" fmla="*/ 606 w 5463"/>
                <a:gd name="T21" fmla="*/ 648 h 2751"/>
                <a:gd name="T22" fmla="*/ 5463 w 5463"/>
                <a:gd name="T23" fmla="*/ 2650 h 2751"/>
                <a:gd name="T24" fmla="*/ 671 w 5463"/>
                <a:gd name="T25" fmla="*/ 1719 h 2751"/>
                <a:gd name="T26" fmla="*/ 698 w 5463"/>
                <a:gd name="T27" fmla="*/ 841 h 2751"/>
                <a:gd name="T28" fmla="*/ 754 w 5463"/>
                <a:gd name="T29" fmla="*/ 858 h 2751"/>
                <a:gd name="T30" fmla="*/ 3755 w 5463"/>
                <a:gd name="T31" fmla="*/ 2540 h 2751"/>
                <a:gd name="T32" fmla="*/ 754 w 5463"/>
                <a:gd name="T33" fmla="*/ 595 h 2751"/>
                <a:gd name="T34" fmla="*/ 715 w 5463"/>
                <a:gd name="T35" fmla="*/ 607 h 2751"/>
                <a:gd name="T36" fmla="*/ 723 w 5463"/>
                <a:gd name="T37" fmla="*/ 804 h 2751"/>
                <a:gd name="T38" fmla="*/ 510 w 5463"/>
                <a:gd name="T39" fmla="*/ 777 h 2751"/>
                <a:gd name="T40" fmla="*/ 452 w 5463"/>
                <a:gd name="T41" fmla="*/ 966 h 2751"/>
                <a:gd name="T42" fmla="*/ 479 w 5463"/>
                <a:gd name="T43" fmla="*/ 1256 h 2751"/>
                <a:gd name="T44" fmla="*/ 511 w 5463"/>
                <a:gd name="T45" fmla="*/ 1606 h 2751"/>
                <a:gd name="T46" fmla="*/ 480 w 5463"/>
                <a:gd name="T47" fmla="*/ 1606 h 2751"/>
                <a:gd name="T48" fmla="*/ 426 w 5463"/>
                <a:gd name="T49" fmla="*/ 1596 h 2751"/>
                <a:gd name="T50" fmla="*/ 365 w 5463"/>
                <a:gd name="T51" fmla="*/ 1622 h 2751"/>
                <a:gd name="T52" fmla="*/ 377 w 5463"/>
                <a:gd name="T53" fmla="*/ 1681 h 2751"/>
                <a:gd name="T54" fmla="*/ 492 w 5463"/>
                <a:gd name="T55" fmla="*/ 1809 h 2751"/>
                <a:gd name="T56" fmla="*/ 362 w 5463"/>
                <a:gd name="T57" fmla="*/ 2178 h 2751"/>
                <a:gd name="T58" fmla="*/ 375 w 5463"/>
                <a:gd name="T59" fmla="*/ 2296 h 2751"/>
                <a:gd name="T60" fmla="*/ 362 w 5463"/>
                <a:gd name="T61" fmla="*/ 2365 h 2751"/>
                <a:gd name="T62" fmla="*/ 375 w 5463"/>
                <a:gd name="T63" fmla="*/ 2469 h 2751"/>
                <a:gd name="T64" fmla="*/ 426 w 5463"/>
                <a:gd name="T65" fmla="*/ 2623 h 2751"/>
                <a:gd name="T66" fmla="*/ 368 w 5463"/>
                <a:gd name="T67" fmla="*/ 2618 h 2751"/>
                <a:gd name="T68" fmla="*/ 295 w 5463"/>
                <a:gd name="T69" fmla="*/ 2500 h 2751"/>
                <a:gd name="T70" fmla="*/ 294 w 5463"/>
                <a:gd name="T71" fmla="*/ 2360 h 2751"/>
                <a:gd name="T72" fmla="*/ 232 w 5463"/>
                <a:gd name="T73" fmla="*/ 2427 h 2751"/>
                <a:gd name="T74" fmla="*/ 183 w 5463"/>
                <a:gd name="T75" fmla="*/ 2559 h 2751"/>
                <a:gd name="T76" fmla="*/ 179 w 5463"/>
                <a:gd name="T77" fmla="*/ 2751 h 2751"/>
                <a:gd name="T78" fmla="*/ 80 w 5463"/>
                <a:gd name="T79" fmla="*/ 2557 h 2751"/>
                <a:gd name="T80" fmla="*/ 96 w 5463"/>
                <a:gd name="T81" fmla="*/ 2399 h 2751"/>
                <a:gd name="T82" fmla="*/ 128 w 5463"/>
                <a:gd name="T83" fmla="*/ 2346 h 2751"/>
                <a:gd name="T84" fmla="*/ 137 w 5463"/>
                <a:gd name="T85" fmla="*/ 2266 h 2751"/>
                <a:gd name="T86" fmla="*/ 245 w 5463"/>
                <a:gd name="T87" fmla="*/ 2063 h 2751"/>
                <a:gd name="T88" fmla="*/ 374 w 5463"/>
                <a:gd name="T89" fmla="*/ 1788 h 2751"/>
                <a:gd name="T90" fmla="*/ 298 w 5463"/>
                <a:gd name="T91" fmla="*/ 1913 h 2751"/>
                <a:gd name="T92" fmla="*/ 278 w 5463"/>
                <a:gd name="T93" fmla="*/ 1826 h 2751"/>
                <a:gd name="T94" fmla="*/ 276 w 5463"/>
                <a:gd name="T95" fmla="*/ 1606 h 2751"/>
                <a:gd name="T96" fmla="*/ 202 w 5463"/>
                <a:gd name="T97" fmla="*/ 1608 h 2751"/>
                <a:gd name="T98" fmla="*/ 171 w 5463"/>
                <a:gd name="T99" fmla="*/ 1457 h 2751"/>
                <a:gd name="T100" fmla="*/ 223 w 5463"/>
                <a:gd name="T101" fmla="*/ 1222 h 2751"/>
                <a:gd name="T102" fmla="*/ 190 w 5463"/>
                <a:gd name="T103" fmla="*/ 1276 h 2751"/>
                <a:gd name="T104" fmla="*/ 96 w 5463"/>
                <a:gd name="T105" fmla="*/ 833 h 2751"/>
                <a:gd name="T106" fmla="*/ 315 w 5463"/>
                <a:gd name="T107" fmla="*/ 577 h 2751"/>
                <a:gd name="T108" fmla="*/ 248 w 5463"/>
                <a:gd name="T109" fmla="*/ 432 h 2751"/>
                <a:gd name="T110" fmla="*/ 210 w 5463"/>
                <a:gd name="T111" fmla="*/ 344 h 2751"/>
                <a:gd name="T112" fmla="*/ 256 w 5463"/>
                <a:gd name="T113" fmla="*/ 278 h 2751"/>
                <a:gd name="T114" fmla="*/ 350 w 5463"/>
                <a:gd name="T115" fmla="*/ 142 h 2751"/>
                <a:gd name="T116" fmla="*/ 485 w 5463"/>
                <a:gd name="T117" fmla="*/ 23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3" h="2751">
                  <a:moveTo>
                    <a:pt x="483" y="233"/>
                  </a:moveTo>
                  <a:lnTo>
                    <a:pt x="485" y="243"/>
                  </a:lnTo>
                  <a:lnTo>
                    <a:pt x="486" y="248"/>
                  </a:lnTo>
                  <a:lnTo>
                    <a:pt x="488" y="248"/>
                  </a:lnTo>
                  <a:lnTo>
                    <a:pt x="491" y="248"/>
                  </a:lnTo>
                  <a:lnTo>
                    <a:pt x="492" y="248"/>
                  </a:lnTo>
                  <a:lnTo>
                    <a:pt x="495" y="245"/>
                  </a:lnTo>
                  <a:lnTo>
                    <a:pt x="498" y="243"/>
                  </a:lnTo>
                  <a:lnTo>
                    <a:pt x="499" y="243"/>
                  </a:lnTo>
                  <a:lnTo>
                    <a:pt x="501" y="245"/>
                  </a:lnTo>
                  <a:lnTo>
                    <a:pt x="502" y="250"/>
                  </a:lnTo>
                  <a:lnTo>
                    <a:pt x="510" y="255"/>
                  </a:lnTo>
                  <a:lnTo>
                    <a:pt x="516" y="262"/>
                  </a:lnTo>
                  <a:lnTo>
                    <a:pt x="520" y="272"/>
                  </a:lnTo>
                  <a:lnTo>
                    <a:pt x="523" y="280"/>
                  </a:lnTo>
                  <a:lnTo>
                    <a:pt x="526" y="292"/>
                  </a:lnTo>
                  <a:lnTo>
                    <a:pt x="528" y="304"/>
                  </a:lnTo>
                  <a:lnTo>
                    <a:pt x="528" y="317"/>
                  </a:lnTo>
                  <a:lnTo>
                    <a:pt x="526" y="329"/>
                  </a:lnTo>
                  <a:lnTo>
                    <a:pt x="525" y="339"/>
                  </a:lnTo>
                  <a:lnTo>
                    <a:pt x="523" y="352"/>
                  </a:lnTo>
                  <a:lnTo>
                    <a:pt x="520" y="356"/>
                  </a:lnTo>
                  <a:lnTo>
                    <a:pt x="516" y="361"/>
                  </a:lnTo>
                  <a:lnTo>
                    <a:pt x="513" y="368"/>
                  </a:lnTo>
                  <a:lnTo>
                    <a:pt x="510" y="373"/>
                  </a:lnTo>
                  <a:lnTo>
                    <a:pt x="507" y="380"/>
                  </a:lnTo>
                  <a:lnTo>
                    <a:pt x="502" y="385"/>
                  </a:lnTo>
                  <a:lnTo>
                    <a:pt x="499" y="388"/>
                  </a:lnTo>
                  <a:lnTo>
                    <a:pt x="495" y="390"/>
                  </a:lnTo>
                  <a:lnTo>
                    <a:pt x="489" y="390"/>
                  </a:lnTo>
                  <a:lnTo>
                    <a:pt x="485" y="385"/>
                  </a:lnTo>
                  <a:lnTo>
                    <a:pt x="479" y="411"/>
                  </a:lnTo>
                  <a:lnTo>
                    <a:pt x="473" y="437"/>
                  </a:lnTo>
                  <a:lnTo>
                    <a:pt x="465" y="465"/>
                  </a:lnTo>
                  <a:lnTo>
                    <a:pt x="460" y="491"/>
                  </a:lnTo>
                  <a:lnTo>
                    <a:pt x="451" y="518"/>
                  </a:lnTo>
                  <a:lnTo>
                    <a:pt x="442" y="541"/>
                  </a:lnTo>
                  <a:lnTo>
                    <a:pt x="430" y="563"/>
                  </a:lnTo>
                  <a:lnTo>
                    <a:pt x="417" y="582"/>
                  </a:lnTo>
                  <a:lnTo>
                    <a:pt x="402" y="595"/>
                  </a:lnTo>
                  <a:lnTo>
                    <a:pt x="383" y="605"/>
                  </a:lnTo>
                  <a:lnTo>
                    <a:pt x="375" y="607"/>
                  </a:lnTo>
                  <a:lnTo>
                    <a:pt x="368" y="605"/>
                  </a:lnTo>
                  <a:lnTo>
                    <a:pt x="360" y="605"/>
                  </a:lnTo>
                  <a:lnTo>
                    <a:pt x="353" y="602"/>
                  </a:lnTo>
                  <a:lnTo>
                    <a:pt x="346" y="600"/>
                  </a:lnTo>
                  <a:lnTo>
                    <a:pt x="338" y="597"/>
                  </a:lnTo>
                  <a:lnTo>
                    <a:pt x="332" y="597"/>
                  </a:lnTo>
                  <a:lnTo>
                    <a:pt x="326" y="602"/>
                  </a:lnTo>
                  <a:lnTo>
                    <a:pt x="321" y="607"/>
                  </a:lnTo>
                  <a:lnTo>
                    <a:pt x="313" y="619"/>
                  </a:lnTo>
                  <a:lnTo>
                    <a:pt x="322" y="641"/>
                  </a:lnTo>
                  <a:lnTo>
                    <a:pt x="329" y="661"/>
                  </a:lnTo>
                  <a:lnTo>
                    <a:pt x="335" y="686"/>
                  </a:lnTo>
                  <a:lnTo>
                    <a:pt x="340" y="712"/>
                  </a:lnTo>
                  <a:lnTo>
                    <a:pt x="343" y="737"/>
                  </a:lnTo>
                  <a:lnTo>
                    <a:pt x="347" y="761"/>
                  </a:lnTo>
                  <a:lnTo>
                    <a:pt x="350" y="787"/>
                  </a:lnTo>
                  <a:lnTo>
                    <a:pt x="353" y="813"/>
                  </a:lnTo>
                  <a:lnTo>
                    <a:pt x="358" y="839"/>
                  </a:lnTo>
                  <a:lnTo>
                    <a:pt x="362" y="863"/>
                  </a:lnTo>
                  <a:lnTo>
                    <a:pt x="366" y="841"/>
                  </a:lnTo>
                  <a:lnTo>
                    <a:pt x="369" y="818"/>
                  </a:lnTo>
                  <a:lnTo>
                    <a:pt x="374" y="794"/>
                  </a:lnTo>
                  <a:lnTo>
                    <a:pt x="377" y="774"/>
                  </a:lnTo>
                  <a:lnTo>
                    <a:pt x="378" y="749"/>
                  </a:lnTo>
                  <a:lnTo>
                    <a:pt x="381" y="725"/>
                  </a:lnTo>
                  <a:lnTo>
                    <a:pt x="383" y="702"/>
                  </a:lnTo>
                  <a:lnTo>
                    <a:pt x="384" y="678"/>
                  </a:lnTo>
                  <a:lnTo>
                    <a:pt x="386" y="654"/>
                  </a:lnTo>
                  <a:lnTo>
                    <a:pt x="387" y="631"/>
                  </a:lnTo>
                  <a:lnTo>
                    <a:pt x="418" y="641"/>
                  </a:lnTo>
                  <a:lnTo>
                    <a:pt x="455" y="648"/>
                  </a:lnTo>
                  <a:lnTo>
                    <a:pt x="494" y="649"/>
                  </a:lnTo>
                  <a:lnTo>
                    <a:pt x="532" y="652"/>
                  </a:lnTo>
                  <a:lnTo>
                    <a:pt x="570" y="649"/>
                  </a:lnTo>
                  <a:lnTo>
                    <a:pt x="606" y="648"/>
                  </a:lnTo>
                  <a:lnTo>
                    <a:pt x="635" y="646"/>
                  </a:lnTo>
                  <a:lnTo>
                    <a:pt x="661" y="641"/>
                  </a:lnTo>
                  <a:lnTo>
                    <a:pt x="675" y="638"/>
                  </a:lnTo>
                  <a:lnTo>
                    <a:pt x="681" y="638"/>
                  </a:lnTo>
                  <a:lnTo>
                    <a:pt x="732" y="0"/>
                  </a:lnTo>
                  <a:lnTo>
                    <a:pt x="5394" y="18"/>
                  </a:lnTo>
                  <a:lnTo>
                    <a:pt x="5463" y="2650"/>
                  </a:lnTo>
                  <a:lnTo>
                    <a:pt x="675" y="2651"/>
                  </a:lnTo>
                  <a:lnTo>
                    <a:pt x="675" y="2616"/>
                  </a:lnTo>
                  <a:lnTo>
                    <a:pt x="675" y="2517"/>
                  </a:lnTo>
                  <a:lnTo>
                    <a:pt x="674" y="2365"/>
                  </a:lnTo>
                  <a:lnTo>
                    <a:pt x="672" y="2173"/>
                  </a:lnTo>
                  <a:lnTo>
                    <a:pt x="672" y="1954"/>
                  </a:lnTo>
                  <a:lnTo>
                    <a:pt x="671" y="1719"/>
                  </a:lnTo>
                  <a:lnTo>
                    <a:pt x="671" y="1478"/>
                  </a:lnTo>
                  <a:lnTo>
                    <a:pt x="672" y="1246"/>
                  </a:lnTo>
                  <a:lnTo>
                    <a:pt x="674" y="1030"/>
                  </a:lnTo>
                  <a:lnTo>
                    <a:pt x="675" y="848"/>
                  </a:lnTo>
                  <a:lnTo>
                    <a:pt x="683" y="843"/>
                  </a:lnTo>
                  <a:lnTo>
                    <a:pt x="690" y="841"/>
                  </a:lnTo>
                  <a:lnTo>
                    <a:pt x="698" y="841"/>
                  </a:lnTo>
                  <a:lnTo>
                    <a:pt x="705" y="843"/>
                  </a:lnTo>
                  <a:lnTo>
                    <a:pt x="712" y="846"/>
                  </a:lnTo>
                  <a:lnTo>
                    <a:pt x="721" y="848"/>
                  </a:lnTo>
                  <a:lnTo>
                    <a:pt x="729" y="851"/>
                  </a:lnTo>
                  <a:lnTo>
                    <a:pt x="738" y="853"/>
                  </a:lnTo>
                  <a:lnTo>
                    <a:pt x="746" y="856"/>
                  </a:lnTo>
                  <a:lnTo>
                    <a:pt x="754" y="858"/>
                  </a:lnTo>
                  <a:lnTo>
                    <a:pt x="749" y="2519"/>
                  </a:lnTo>
                  <a:lnTo>
                    <a:pt x="876" y="2528"/>
                  </a:lnTo>
                  <a:lnTo>
                    <a:pt x="1227" y="2535"/>
                  </a:lnTo>
                  <a:lnTo>
                    <a:pt x="1747" y="2540"/>
                  </a:lnTo>
                  <a:lnTo>
                    <a:pt x="2379" y="2542"/>
                  </a:lnTo>
                  <a:lnTo>
                    <a:pt x="3081" y="2538"/>
                  </a:lnTo>
                  <a:lnTo>
                    <a:pt x="3755" y="2540"/>
                  </a:lnTo>
                  <a:lnTo>
                    <a:pt x="4388" y="2538"/>
                  </a:lnTo>
                  <a:lnTo>
                    <a:pt x="4908" y="2535"/>
                  </a:lnTo>
                  <a:lnTo>
                    <a:pt x="5262" y="2533"/>
                  </a:lnTo>
                  <a:lnTo>
                    <a:pt x="5392" y="2533"/>
                  </a:lnTo>
                  <a:lnTo>
                    <a:pt x="5412" y="90"/>
                  </a:lnTo>
                  <a:lnTo>
                    <a:pt x="750" y="108"/>
                  </a:lnTo>
                  <a:lnTo>
                    <a:pt x="754" y="595"/>
                  </a:lnTo>
                  <a:lnTo>
                    <a:pt x="748" y="600"/>
                  </a:lnTo>
                  <a:lnTo>
                    <a:pt x="742" y="602"/>
                  </a:lnTo>
                  <a:lnTo>
                    <a:pt x="735" y="602"/>
                  </a:lnTo>
                  <a:lnTo>
                    <a:pt x="711" y="511"/>
                  </a:lnTo>
                  <a:lnTo>
                    <a:pt x="724" y="605"/>
                  </a:lnTo>
                  <a:lnTo>
                    <a:pt x="720" y="605"/>
                  </a:lnTo>
                  <a:lnTo>
                    <a:pt x="715" y="607"/>
                  </a:lnTo>
                  <a:lnTo>
                    <a:pt x="711" y="612"/>
                  </a:lnTo>
                  <a:lnTo>
                    <a:pt x="708" y="619"/>
                  </a:lnTo>
                  <a:lnTo>
                    <a:pt x="706" y="631"/>
                  </a:lnTo>
                  <a:lnTo>
                    <a:pt x="779" y="638"/>
                  </a:lnTo>
                  <a:lnTo>
                    <a:pt x="782" y="801"/>
                  </a:lnTo>
                  <a:lnTo>
                    <a:pt x="754" y="804"/>
                  </a:lnTo>
                  <a:lnTo>
                    <a:pt x="723" y="804"/>
                  </a:lnTo>
                  <a:lnTo>
                    <a:pt x="693" y="801"/>
                  </a:lnTo>
                  <a:lnTo>
                    <a:pt x="662" y="799"/>
                  </a:lnTo>
                  <a:lnTo>
                    <a:pt x="631" y="796"/>
                  </a:lnTo>
                  <a:lnTo>
                    <a:pt x="600" y="792"/>
                  </a:lnTo>
                  <a:lnTo>
                    <a:pt x="570" y="787"/>
                  </a:lnTo>
                  <a:lnTo>
                    <a:pt x="539" y="782"/>
                  </a:lnTo>
                  <a:lnTo>
                    <a:pt x="510" y="777"/>
                  </a:lnTo>
                  <a:lnTo>
                    <a:pt x="480" y="775"/>
                  </a:lnTo>
                  <a:lnTo>
                    <a:pt x="467" y="801"/>
                  </a:lnTo>
                  <a:lnTo>
                    <a:pt x="457" y="830"/>
                  </a:lnTo>
                  <a:lnTo>
                    <a:pt x="452" y="860"/>
                  </a:lnTo>
                  <a:lnTo>
                    <a:pt x="449" y="897"/>
                  </a:lnTo>
                  <a:lnTo>
                    <a:pt x="451" y="931"/>
                  </a:lnTo>
                  <a:lnTo>
                    <a:pt x="452" y="966"/>
                  </a:lnTo>
                  <a:lnTo>
                    <a:pt x="457" y="1005"/>
                  </a:lnTo>
                  <a:lnTo>
                    <a:pt x="460" y="1040"/>
                  </a:lnTo>
                  <a:lnTo>
                    <a:pt x="463" y="1074"/>
                  </a:lnTo>
                  <a:lnTo>
                    <a:pt x="463" y="1106"/>
                  </a:lnTo>
                  <a:lnTo>
                    <a:pt x="468" y="1156"/>
                  </a:lnTo>
                  <a:lnTo>
                    <a:pt x="474" y="1206"/>
                  </a:lnTo>
                  <a:lnTo>
                    <a:pt x="479" y="1256"/>
                  </a:lnTo>
                  <a:lnTo>
                    <a:pt x="485" y="1305"/>
                  </a:lnTo>
                  <a:lnTo>
                    <a:pt x="489" y="1355"/>
                  </a:lnTo>
                  <a:lnTo>
                    <a:pt x="495" y="1404"/>
                  </a:lnTo>
                  <a:lnTo>
                    <a:pt x="499" y="1455"/>
                  </a:lnTo>
                  <a:lnTo>
                    <a:pt x="504" y="1504"/>
                  </a:lnTo>
                  <a:lnTo>
                    <a:pt x="507" y="1556"/>
                  </a:lnTo>
                  <a:lnTo>
                    <a:pt x="511" y="1606"/>
                  </a:lnTo>
                  <a:lnTo>
                    <a:pt x="508" y="1606"/>
                  </a:lnTo>
                  <a:lnTo>
                    <a:pt x="504" y="1606"/>
                  </a:lnTo>
                  <a:lnTo>
                    <a:pt x="499" y="1606"/>
                  </a:lnTo>
                  <a:lnTo>
                    <a:pt x="495" y="1606"/>
                  </a:lnTo>
                  <a:lnTo>
                    <a:pt x="489" y="1606"/>
                  </a:lnTo>
                  <a:lnTo>
                    <a:pt x="485" y="1606"/>
                  </a:lnTo>
                  <a:lnTo>
                    <a:pt x="480" y="1606"/>
                  </a:lnTo>
                  <a:lnTo>
                    <a:pt x="476" y="1603"/>
                  </a:lnTo>
                  <a:lnTo>
                    <a:pt x="471" y="1598"/>
                  </a:lnTo>
                  <a:lnTo>
                    <a:pt x="468" y="1591"/>
                  </a:lnTo>
                  <a:lnTo>
                    <a:pt x="458" y="1598"/>
                  </a:lnTo>
                  <a:lnTo>
                    <a:pt x="448" y="1598"/>
                  </a:lnTo>
                  <a:lnTo>
                    <a:pt x="436" y="1598"/>
                  </a:lnTo>
                  <a:lnTo>
                    <a:pt x="426" y="1596"/>
                  </a:lnTo>
                  <a:lnTo>
                    <a:pt x="415" y="1593"/>
                  </a:lnTo>
                  <a:lnTo>
                    <a:pt x="405" y="1591"/>
                  </a:lnTo>
                  <a:lnTo>
                    <a:pt x="393" y="1591"/>
                  </a:lnTo>
                  <a:lnTo>
                    <a:pt x="384" y="1593"/>
                  </a:lnTo>
                  <a:lnTo>
                    <a:pt x="374" y="1601"/>
                  </a:lnTo>
                  <a:lnTo>
                    <a:pt x="365" y="1613"/>
                  </a:lnTo>
                  <a:lnTo>
                    <a:pt x="365" y="1622"/>
                  </a:lnTo>
                  <a:lnTo>
                    <a:pt x="366" y="1632"/>
                  </a:lnTo>
                  <a:lnTo>
                    <a:pt x="368" y="1642"/>
                  </a:lnTo>
                  <a:lnTo>
                    <a:pt x="369" y="1649"/>
                  </a:lnTo>
                  <a:lnTo>
                    <a:pt x="371" y="1657"/>
                  </a:lnTo>
                  <a:lnTo>
                    <a:pt x="372" y="1665"/>
                  </a:lnTo>
                  <a:lnTo>
                    <a:pt x="375" y="1674"/>
                  </a:lnTo>
                  <a:lnTo>
                    <a:pt x="377" y="1681"/>
                  </a:lnTo>
                  <a:lnTo>
                    <a:pt x="377" y="1691"/>
                  </a:lnTo>
                  <a:lnTo>
                    <a:pt x="378" y="1701"/>
                  </a:lnTo>
                  <a:lnTo>
                    <a:pt x="383" y="1627"/>
                  </a:lnTo>
                  <a:lnTo>
                    <a:pt x="477" y="1632"/>
                  </a:lnTo>
                  <a:lnTo>
                    <a:pt x="492" y="1694"/>
                  </a:lnTo>
                  <a:lnTo>
                    <a:pt x="497" y="1753"/>
                  </a:lnTo>
                  <a:lnTo>
                    <a:pt x="492" y="1809"/>
                  </a:lnTo>
                  <a:lnTo>
                    <a:pt x="482" y="1866"/>
                  </a:lnTo>
                  <a:lnTo>
                    <a:pt x="467" y="1920"/>
                  </a:lnTo>
                  <a:lnTo>
                    <a:pt x="448" y="1972"/>
                  </a:lnTo>
                  <a:lnTo>
                    <a:pt x="426" y="2025"/>
                  </a:lnTo>
                  <a:lnTo>
                    <a:pt x="403" y="2077"/>
                  </a:lnTo>
                  <a:lnTo>
                    <a:pt x="381" y="2126"/>
                  </a:lnTo>
                  <a:lnTo>
                    <a:pt x="362" y="2178"/>
                  </a:lnTo>
                  <a:lnTo>
                    <a:pt x="363" y="2195"/>
                  </a:lnTo>
                  <a:lnTo>
                    <a:pt x="363" y="2213"/>
                  </a:lnTo>
                  <a:lnTo>
                    <a:pt x="365" y="2230"/>
                  </a:lnTo>
                  <a:lnTo>
                    <a:pt x="368" y="2247"/>
                  </a:lnTo>
                  <a:lnTo>
                    <a:pt x="369" y="2266"/>
                  </a:lnTo>
                  <a:lnTo>
                    <a:pt x="372" y="2282"/>
                  </a:lnTo>
                  <a:lnTo>
                    <a:pt x="375" y="2296"/>
                  </a:lnTo>
                  <a:lnTo>
                    <a:pt x="380" y="2313"/>
                  </a:lnTo>
                  <a:lnTo>
                    <a:pt x="386" y="2328"/>
                  </a:lnTo>
                  <a:lnTo>
                    <a:pt x="392" y="2341"/>
                  </a:lnTo>
                  <a:lnTo>
                    <a:pt x="380" y="2341"/>
                  </a:lnTo>
                  <a:lnTo>
                    <a:pt x="371" y="2346"/>
                  </a:lnTo>
                  <a:lnTo>
                    <a:pt x="365" y="2353"/>
                  </a:lnTo>
                  <a:lnTo>
                    <a:pt x="362" y="2365"/>
                  </a:lnTo>
                  <a:lnTo>
                    <a:pt x="360" y="2377"/>
                  </a:lnTo>
                  <a:lnTo>
                    <a:pt x="360" y="2392"/>
                  </a:lnTo>
                  <a:lnTo>
                    <a:pt x="362" y="2405"/>
                  </a:lnTo>
                  <a:lnTo>
                    <a:pt x="363" y="2422"/>
                  </a:lnTo>
                  <a:lnTo>
                    <a:pt x="365" y="2436"/>
                  </a:lnTo>
                  <a:lnTo>
                    <a:pt x="365" y="2451"/>
                  </a:lnTo>
                  <a:lnTo>
                    <a:pt x="375" y="2469"/>
                  </a:lnTo>
                  <a:lnTo>
                    <a:pt x="386" y="2491"/>
                  </a:lnTo>
                  <a:lnTo>
                    <a:pt x="393" y="2512"/>
                  </a:lnTo>
                  <a:lnTo>
                    <a:pt x="400" y="2533"/>
                  </a:lnTo>
                  <a:lnTo>
                    <a:pt x="408" y="2557"/>
                  </a:lnTo>
                  <a:lnTo>
                    <a:pt x="414" y="2579"/>
                  </a:lnTo>
                  <a:lnTo>
                    <a:pt x="420" y="2601"/>
                  </a:lnTo>
                  <a:lnTo>
                    <a:pt x="426" y="2623"/>
                  </a:lnTo>
                  <a:lnTo>
                    <a:pt x="431" y="2647"/>
                  </a:lnTo>
                  <a:lnTo>
                    <a:pt x="439" y="2668"/>
                  </a:lnTo>
                  <a:lnTo>
                    <a:pt x="424" y="2663"/>
                  </a:lnTo>
                  <a:lnTo>
                    <a:pt x="411" y="2656"/>
                  </a:lnTo>
                  <a:lnTo>
                    <a:pt x="396" y="2645"/>
                  </a:lnTo>
                  <a:lnTo>
                    <a:pt x="381" y="2633"/>
                  </a:lnTo>
                  <a:lnTo>
                    <a:pt x="368" y="2618"/>
                  </a:lnTo>
                  <a:lnTo>
                    <a:pt x="353" y="2601"/>
                  </a:lnTo>
                  <a:lnTo>
                    <a:pt x="340" y="2586"/>
                  </a:lnTo>
                  <a:lnTo>
                    <a:pt x="325" y="2569"/>
                  </a:lnTo>
                  <a:lnTo>
                    <a:pt x="312" y="2554"/>
                  </a:lnTo>
                  <a:lnTo>
                    <a:pt x="298" y="2538"/>
                  </a:lnTo>
                  <a:lnTo>
                    <a:pt x="295" y="2519"/>
                  </a:lnTo>
                  <a:lnTo>
                    <a:pt x="295" y="2500"/>
                  </a:lnTo>
                  <a:lnTo>
                    <a:pt x="295" y="2481"/>
                  </a:lnTo>
                  <a:lnTo>
                    <a:pt x="295" y="2460"/>
                  </a:lnTo>
                  <a:lnTo>
                    <a:pt x="297" y="2439"/>
                  </a:lnTo>
                  <a:lnTo>
                    <a:pt x="297" y="2419"/>
                  </a:lnTo>
                  <a:lnTo>
                    <a:pt x="297" y="2399"/>
                  </a:lnTo>
                  <a:lnTo>
                    <a:pt x="295" y="2380"/>
                  </a:lnTo>
                  <a:lnTo>
                    <a:pt x="294" y="2360"/>
                  </a:lnTo>
                  <a:lnTo>
                    <a:pt x="290" y="2341"/>
                  </a:lnTo>
                  <a:lnTo>
                    <a:pt x="276" y="2351"/>
                  </a:lnTo>
                  <a:lnTo>
                    <a:pt x="266" y="2363"/>
                  </a:lnTo>
                  <a:lnTo>
                    <a:pt x="257" y="2377"/>
                  </a:lnTo>
                  <a:lnTo>
                    <a:pt x="248" y="2394"/>
                  </a:lnTo>
                  <a:lnTo>
                    <a:pt x="241" y="2410"/>
                  </a:lnTo>
                  <a:lnTo>
                    <a:pt x="232" y="2427"/>
                  </a:lnTo>
                  <a:lnTo>
                    <a:pt x="224" y="2444"/>
                  </a:lnTo>
                  <a:lnTo>
                    <a:pt x="216" y="2460"/>
                  </a:lnTo>
                  <a:lnTo>
                    <a:pt x="205" y="2474"/>
                  </a:lnTo>
                  <a:lnTo>
                    <a:pt x="195" y="2483"/>
                  </a:lnTo>
                  <a:lnTo>
                    <a:pt x="190" y="2507"/>
                  </a:lnTo>
                  <a:lnTo>
                    <a:pt x="186" y="2533"/>
                  </a:lnTo>
                  <a:lnTo>
                    <a:pt x="183" y="2559"/>
                  </a:lnTo>
                  <a:lnTo>
                    <a:pt x="182" y="2587"/>
                  </a:lnTo>
                  <a:lnTo>
                    <a:pt x="180" y="2616"/>
                  </a:lnTo>
                  <a:lnTo>
                    <a:pt x="179" y="2642"/>
                  </a:lnTo>
                  <a:lnTo>
                    <a:pt x="179" y="2670"/>
                  </a:lnTo>
                  <a:lnTo>
                    <a:pt x="179" y="2699"/>
                  </a:lnTo>
                  <a:lnTo>
                    <a:pt x="179" y="2724"/>
                  </a:lnTo>
                  <a:lnTo>
                    <a:pt x="179" y="2751"/>
                  </a:lnTo>
                  <a:lnTo>
                    <a:pt x="165" y="2741"/>
                  </a:lnTo>
                  <a:lnTo>
                    <a:pt x="156" y="2709"/>
                  </a:lnTo>
                  <a:lnTo>
                    <a:pt x="143" y="2677"/>
                  </a:lnTo>
                  <a:lnTo>
                    <a:pt x="127" y="2647"/>
                  </a:lnTo>
                  <a:lnTo>
                    <a:pt x="109" y="2618"/>
                  </a:lnTo>
                  <a:lnTo>
                    <a:pt x="93" y="2587"/>
                  </a:lnTo>
                  <a:lnTo>
                    <a:pt x="80" y="2557"/>
                  </a:lnTo>
                  <a:lnTo>
                    <a:pt x="69" y="2524"/>
                  </a:lnTo>
                  <a:lnTo>
                    <a:pt x="63" y="2491"/>
                  </a:lnTo>
                  <a:lnTo>
                    <a:pt x="66" y="2456"/>
                  </a:lnTo>
                  <a:lnTo>
                    <a:pt x="77" y="2415"/>
                  </a:lnTo>
                  <a:lnTo>
                    <a:pt x="81" y="2407"/>
                  </a:lnTo>
                  <a:lnTo>
                    <a:pt x="88" y="2400"/>
                  </a:lnTo>
                  <a:lnTo>
                    <a:pt x="96" y="2399"/>
                  </a:lnTo>
                  <a:lnTo>
                    <a:pt x="103" y="2394"/>
                  </a:lnTo>
                  <a:lnTo>
                    <a:pt x="111" y="2389"/>
                  </a:lnTo>
                  <a:lnTo>
                    <a:pt x="118" y="2387"/>
                  </a:lnTo>
                  <a:lnTo>
                    <a:pt x="124" y="2380"/>
                  </a:lnTo>
                  <a:lnTo>
                    <a:pt x="128" y="2372"/>
                  </a:lnTo>
                  <a:lnTo>
                    <a:pt x="130" y="2360"/>
                  </a:lnTo>
                  <a:lnTo>
                    <a:pt x="128" y="2346"/>
                  </a:lnTo>
                  <a:lnTo>
                    <a:pt x="120" y="2335"/>
                  </a:lnTo>
                  <a:lnTo>
                    <a:pt x="117" y="2325"/>
                  </a:lnTo>
                  <a:lnTo>
                    <a:pt x="117" y="2313"/>
                  </a:lnTo>
                  <a:lnTo>
                    <a:pt x="120" y="2301"/>
                  </a:lnTo>
                  <a:lnTo>
                    <a:pt x="125" y="2289"/>
                  </a:lnTo>
                  <a:lnTo>
                    <a:pt x="131" y="2277"/>
                  </a:lnTo>
                  <a:lnTo>
                    <a:pt x="137" y="2266"/>
                  </a:lnTo>
                  <a:lnTo>
                    <a:pt x="145" y="2254"/>
                  </a:lnTo>
                  <a:lnTo>
                    <a:pt x="149" y="2242"/>
                  </a:lnTo>
                  <a:lnTo>
                    <a:pt x="152" y="2230"/>
                  </a:lnTo>
                  <a:lnTo>
                    <a:pt x="176" y="2190"/>
                  </a:lnTo>
                  <a:lnTo>
                    <a:pt x="198" y="2148"/>
                  </a:lnTo>
                  <a:lnTo>
                    <a:pt x="222" y="2105"/>
                  </a:lnTo>
                  <a:lnTo>
                    <a:pt x="245" y="2063"/>
                  </a:lnTo>
                  <a:lnTo>
                    <a:pt x="269" y="2018"/>
                  </a:lnTo>
                  <a:lnTo>
                    <a:pt x="292" y="1974"/>
                  </a:lnTo>
                  <a:lnTo>
                    <a:pt x="315" y="1930"/>
                  </a:lnTo>
                  <a:lnTo>
                    <a:pt x="337" y="1885"/>
                  </a:lnTo>
                  <a:lnTo>
                    <a:pt x="358" y="1839"/>
                  </a:lnTo>
                  <a:lnTo>
                    <a:pt x="378" y="1797"/>
                  </a:lnTo>
                  <a:lnTo>
                    <a:pt x="374" y="1788"/>
                  </a:lnTo>
                  <a:lnTo>
                    <a:pt x="360" y="1802"/>
                  </a:lnTo>
                  <a:lnTo>
                    <a:pt x="349" y="1817"/>
                  </a:lnTo>
                  <a:lnTo>
                    <a:pt x="337" y="1836"/>
                  </a:lnTo>
                  <a:lnTo>
                    <a:pt x="326" y="1854"/>
                  </a:lnTo>
                  <a:lnTo>
                    <a:pt x="318" y="1873"/>
                  </a:lnTo>
                  <a:lnTo>
                    <a:pt x="307" y="1895"/>
                  </a:lnTo>
                  <a:lnTo>
                    <a:pt x="298" y="1913"/>
                  </a:lnTo>
                  <a:lnTo>
                    <a:pt x="288" y="1932"/>
                  </a:lnTo>
                  <a:lnTo>
                    <a:pt x="279" y="1952"/>
                  </a:lnTo>
                  <a:lnTo>
                    <a:pt x="267" y="1967"/>
                  </a:lnTo>
                  <a:lnTo>
                    <a:pt x="270" y="1932"/>
                  </a:lnTo>
                  <a:lnTo>
                    <a:pt x="273" y="1897"/>
                  </a:lnTo>
                  <a:lnTo>
                    <a:pt x="276" y="1861"/>
                  </a:lnTo>
                  <a:lnTo>
                    <a:pt x="278" y="1826"/>
                  </a:lnTo>
                  <a:lnTo>
                    <a:pt x="279" y="1790"/>
                  </a:lnTo>
                  <a:lnTo>
                    <a:pt x="281" y="1755"/>
                  </a:lnTo>
                  <a:lnTo>
                    <a:pt x="282" y="1721"/>
                  </a:lnTo>
                  <a:lnTo>
                    <a:pt x="284" y="1686"/>
                  </a:lnTo>
                  <a:lnTo>
                    <a:pt x="285" y="1650"/>
                  </a:lnTo>
                  <a:lnTo>
                    <a:pt x="285" y="1618"/>
                  </a:lnTo>
                  <a:lnTo>
                    <a:pt x="276" y="1606"/>
                  </a:lnTo>
                  <a:lnTo>
                    <a:pt x="266" y="1601"/>
                  </a:lnTo>
                  <a:lnTo>
                    <a:pt x="257" y="1598"/>
                  </a:lnTo>
                  <a:lnTo>
                    <a:pt x="245" y="1598"/>
                  </a:lnTo>
                  <a:lnTo>
                    <a:pt x="235" y="1601"/>
                  </a:lnTo>
                  <a:lnTo>
                    <a:pt x="224" y="1603"/>
                  </a:lnTo>
                  <a:lnTo>
                    <a:pt x="213" y="1606"/>
                  </a:lnTo>
                  <a:lnTo>
                    <a:pt x="202" y="1608"/>
                  </a:lnTo>
                  <a:lnTo>
                    <a:pt x="190" y="1608"/>
                  </a:lnTo>
                  <a:lnTo>
                    <a:pt x="179" y="1606"/>
                  </a:lnTo>
                  <a:lnTo>
                    <a:pt x="149" y="1618"/>
                  </a:lnTo>
                  <a:lnTo>
                    <a:pt x="152" y="1578"/>
                  </a:lnTo>
                  <a:lnTo>
                    <a:pt x="156" y="1537"/>
                  </a:lnTo>
                  <a:lnTo>
                    <a:pt x="164" y="1497"/>
                  </a:lnTo>
                  <a:lnTo>
                    <a:pt x="171" y="1457"/>
                  </a:lnTo>
                  <a:lnTo>
                    <a:pt x="180" y="1419"/>
                  </a:lnTo>
                  <a:lnTo>
                    <a:pt x="189" y="1379"/>
                  </a:lnTo>
                  <a:lnTo>
                    <a:pt x="199" y="1340"/>
                  </a:lnTo>
                  <a:lnTo>
                    <a:pt x="208" y="1303"/>
                  </a:lnTo>
                  <a:lnTo>
                    <a:pt x="219" y="1263"/>
                  </a:lnTo>
                  <a:lnTo>
                    <a:pt x="229" y="1222"/>
                  </a:lnTo>
                  <a:lnTo>
                    <a:pt x="223" y="1222"/>
                  </a:lnTo>
                  <a:lnTo>
                    <a:pt x="217" y="1224"/>
                  </a:lnTo>
                  <a:lnTo>
                    <a:pt x="211" y="1229"/>
                  </a:lnTo>
                  <a:lnTo>
                    <a:pt x="207" y="1237"/>
                  </a:lnTo>
                  <a:lnTo>
                    <a:pt x="204" y="1246"/>
                  </a:lnTo>
                  <a:lnTo>
                    <a:pt x="199" y="1256"/>
                  </a:lnTo>
                  <a:lnTo>
                    <a:pt x="195" y="1265"/>
                  </a:lnTo>
                  <a:lnTo>
                    <a:pt x="190" y="1276"/>
                  </a:lnTo>
                  <a:lnTo>
                    <a:pt x="185" y="1284"/>
                  </a:lnTo>
                  <a:lnTo>
                    <a:pt x="179" y="1291"/>
                  </a:lnTo>
                  <a:lnTo>
                    <a:pt x="0" y="979"/>
                  </a:lnTo>
                  <a:lnTo>
                    <a:pt x="4" y="946"/>
                  </a:lnTo>
                  <a:lnTo>
                    <a:pt x="34" y="907"/>
                  </a:lnTo>
                  <a:lnTo>
                    <a:pt x="65" y="870"/>
                  </a:lnTo>
                  <a:lnTo>
                    <a:pt x="96" y="833"/>
                  </a:lnTo>
                  <a:lnTo>
                    <a:pt x="127" y="794"/>
                  </a:lnTo>
                  <a:lnTo>
                    <a:pt x="159" y="757"/>
                  </a:lnTo>
                  <a:lnTo>
                    <a:pt x="190" y="718"/>
                  </a:lnTo>
                  <a:lnTo>
                    <a:pt x="222" y="681"/>
                  </a:lnTo>
                  <a:lnTo>
                    <a:pt x="253" y="646"/>
                  </a:lnTo>
                  <a:lnTo>
                    <a:pt x="284" y="610"/>
                  </a:lnTo>
                  <a:lnTo>
                    <a:pt x="315" y="577"/>
                  </a:lnTo>
                  <a:lnTo>
                    <a:pt x="297" y="563"/>
                  </a:lnTo>
                  <a:lnTo>
                    <a:pt x="285" y="546"/>
                  </a:lnTo>
                  <a:lnTo>
                    <a:pt x="276" y="524"/>
                  </a:lnTo>
                  <a:lnTo>
                    <a:pt x="269" y="501"/>
                  </a:lnTo>
                  <a:lnTo>
                    <a:pt x="261" y="477"/>
                  </a:lnTo>
                  <a:lnTo>
                    <a:pt x="256" y="454"/>
                  </a:lnTo>
                  <a:lnTo>
                    <a:pt x="248" y="432"/>
                  </a:lnTo>
                  <a:lnTo>
                    <a:pt x="238" y="413"/>
                  </a:lnTo>
                  <a:lnTo>
                    <a:pt x="224" y="399"/>
                  </a:lnTo>
                  <a:lnTo>
                    <a:pt x="208" y="393"/>
                  </a:lnTo>
                  <a:lnTo>
                    <a:pt x="207" y="380"/>
                  </a:lnTo>
                  <a:lnTo>
                    <a:pt x="207" y="368"/>
                  </a:lnTo>
                  <a:lnTo>
                    <a:pt x="208" y="356"/>
                  </a:lnTo>
                  <a:lnTo>
                    <a:pt x="210" y="344"/>
                  </a:lnTo>
                  <a:lnTo>
                    <a:pt x="211" y="331"/>
                  </a:lnTo>
                  <a:lnTo>
                    <a:pt x="214" y="319"/>
                  </a:lnTo>
                  <a:lnTo>
                    <a:pt x="219" y="307"/>
                  </a:lnTo>
                  <a:lnTo>
                    <a:pt x="223" y="297"/>
                  </a:lnTo>
                  <a:lnTo>
                    <a:pt x="227" y="288"/>
                  </a:lnTo>
                  <a:lnTo>
                    <a:pt x="235" y="278"/>
                  </a:lnTo>
                  <a:lnTo>
                    <a:pt x="256" y="278"/>
                  </a:lnTo>
                  <a:lnTo>
                    <a:pt x="258" y="214"/>
                  </a:lnTo>
                  <a:lnTo>
                    <a:pt x="267" y="229"/>
                  </a:lnTo>
                  <a:lnTo>
                    <a:pt x="284" y="214"/>
                  </a:lnTo>
                  <a:lnTo>
                    <a:pt x="301" y="196"/>
                  </a:lnTo>
                  <a:lnTo>
                    <a:pt x="318" y="177"/>
                  </a:lnTo>
                  <a:lnTo>
                    <a:pt x="334" y="157"/>
                  </a:lnTo>
                  <a:lnTo>
                    <a:pt x="350" y="142"/>
                  </a:lnTo>
                  <a:lnTo>
                    <a:pt x="368" y="127"/>
                  </a:lnTo>
                  <a:lnTo>
                    <a:pt x="386" y="120"/>
                  </a:lnTo>
                  <a:lnTo>
                    <a:pt x="403" y="120"/>
                  </a:lnTo>
                  <a:lnTo>
                    <a:pt x="423" y="130"/>
                  </a:lnTo>
                  <a:lnTo>
                    <a:pt x="442" y="149"/>
                  </a:lnTo>
                  <a:lnTo>
                    <a:pt x="485" y="236"/>
                  </a:lnTo>
                  <a:lnTo>
                    <a:pt x="485" y="236"/>
                  </a:lnTo>
                  <a:lnTo>
                    <a:pt x="483" y="23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3" name="Freeform 15">
              <a:extLst>
                <a:ext uri="{FF2B5EF4-FFF2-40B4-BE49-F238E27FC236}">
                  <a16:creationId xmlns:a16="http://schemas.microsoft.com/office/drawing/2014/main" xmlns="" id="{FAF5FA4D-F7B9-4D39-AA33-2BB8E67E1F08}"/>
                </a:ext>
              </a:extLst>
            </p:cNvPr>
            <p:cNvSpPr>
              <a:spLocks/>
            </p:cNvSpPr>
            <p:nvPr/>
          </p:nvSpPr>
          <p:spPr bwMode="auto">
            <a:xfrm>
              <a:off x="677" y="1575"/>
              <a:ext cx="72" cy="110"/>
            </a:xfrm>
            <a:custGeom>
              <a:avLst/>
              <a:gdLst>
                <a:gd name="T0" fmla="*/ 69 w 72"/>
                <a:gd name="T1" fmla="*/ 71 h 106"/>
                <a:gd name="T2" fmla="*/ 69 w 72"/>
                <a:gd name="T3" fmla="*/ 75 h 106"/>
                <a:gd name="T4" fmla="*/ 69 w 72"/>
                <a:gd name="T5" fmla="*/ 77 h 106"/>
                <a:gd name="T6" fmla="*/ 69 w 72"/>
                <a:gd name="T7" fmla="*/ 79 h 106"/>
                <a:gd name="T8" fmla="*/ 68 w 72"/>
                <a:gd name="T9" fmla="*/ 83 h 106"/>
                <a:gd name="T10" fmla="*/ 68 w 72"/>
                <a:gd name="T11" fmla="*/ 85 h 106"/>
                <a:gd name="T12" fmla="*/ 68 w 72"/>
                <a:gd name="T13" fmla="*/ 87 h 106"/>
                <a:gd name="T14" fmla="*/ 69 w 72"/>
                <a:gd name="T15" fmla="*/ 91 h 106"/>
                <a:gd name="T16" fmla="*/ 69 w 72"/>
                <a:gd name="T17" fmla="*/ 93 h 106"/>
                <a:gd name="T18" fmla="*/ 71 w 72"/>
                <a:gd name="T19" fmla="*/ 94 h 106"/>
                <a:gd name="T20" fmla="*/ 72 w 72"/>
                <a:gd name="T21" fmla="*/ 96 h 106"/>
                <a:gd name="T22" fmla="*/ 71 w 72"/>
                <a:gd name="T23" fmla="*/ 100 h 106"/>
                <a:gd name="T24" fmla="*/ 68 w 72"/>
                <a:gd name="T25" fmla="*/ 104 h 106"/>
                <a:gd name="T26" fmla="*/ 65 w 72"/>
                <a:gd name="T27" fmla="*/ 106 h 106"/>
                <a:gd name="T28" fmla="*/ 62 w 72"/>
                <a:gd name="T29" fmla="*/ 106 h 106"/>
                <a:gd name="T30" fmla="*/ 59 w 72"/>
                <a:gd name="T31" fmla="*/ 106 h 106"/>
                <a:gd name="T32" fmla="*/ 56 w 72"/>
                <a:gd name="T33" fmla="*/ 106 h 106"/>
                <a:gd name="T34" fmla="*/ 52 w 72"/>
                <a:gd name="T35" fmla="*/ 106 h 106"/>
                <a:gd name="T36" fmla="*/ 49 w 72"/>
                <a:gd name="T37" fmla="*/ 104 h 106"/>
                <a:gd name="T38" fmla="*/ 46 w 72"/>
                <a:gd name="T39" fmla="*/ 102 h 106"/>
                <a:gd name="T40" fmla="*/ 43 w 72"/>
                <a:gd name="T41" fmla="*/ 100 h 106"/>
                <a:gd name="T42" fmla="*/ 38 w 72"/>
                <a:gd name="T43" fmla="*/ 91 h 106"/>
                <a:gd name="T44" fmla="*/ 34 w 72"/>
                <a:gd name="T45" fmla="*/ 81 h 106"/>
                <a:gd name="T46" fmla="*/ 31 w 72"/>
                <a:gd name="T47" fmla="*/ 69 h 106"/>
                <a:gd name="T48" fmla="*/ 27 w 72"/>
                <a:gd name="T49" fmla="*/ 59 h 106"/>
                <a:gd name="T50" fmla="*/ 24 w 72"/>
                <a:gd name="T51" fmla="*/ 47 h 106"/>
                <a:gd name="T52" fmla="*/ 19 w 72"/>
                <a:gd name="T53" fmla="*/ 38 h 106"/>
                <a:gd name="T54" fmla="*/ 16 w 72"/>
                <a:gd name="T55" fmla="*/ 28 h 106"/>
                <a:gd name="T56" fmla="*/ 12 w 72"/>
                <a:gd name="T57" fmla="*/ 18 h 106"/>
                <a:gd name="T58" fmla="*/ 6 w 72"/>
                <a:gd name="T59" fmla="*/ 8 h 106"/>
                <a:gd name="T60" fmla="*/ 0 w 72"/>
                <a:gd name="T61" fmla="*/ 0 h 106"/>
                <a:gd name="T62" fmla="*/ 9 w 72"/>
                <a:gd name="T63" fmla="*/ 0 h 106"/>
                <a:gd name="T64" fmla="*/ 18 w 72"/>
                <a:gd name="T65" fmla="*/ 4 h 106"/>
                <a:gd name="T66" fmla="*/ 27 w 72"/>
                <a:gd name="T67" fmla="*/ 8 h 106"/>
                <a:gd name="T68" fmla="*/ 35 w 72"/>
                <a:gd name="T69" fmla="*/ 14 h 106"/>
                <a:gd name="T70" fmla="*/ 43 w 72"/>
                <a:gd name="T71" fmla="*/ 22 h 106"/>
                <a:gd name="T72" fmla="*/ 50 w 72"/>
                <a:gd name="T73" fmla="*/ 30 h 106"/>
                <a:gd name="T74" fmla="*/ 58 w 72"/>
                <a:gd name="T75" fmla="*/ 40 h 106"/>
                <a:gd name="T76" fmla="*/ 62 w 72"/>
                <a:gd name="T77" fmla="*/ 49 h 106"/>
                <a:gd name="T78" fmla="*/ 66 w 72"/>
                <a:gd name="T79" fmla="*/ 61 h 106"/>
                <a:gd name="T80" fmla="*/ 69 w 72"/>
                <a:gd name="T81" fmla="*/ 73 h 106"/>
                <a:gd name="T82" fmla="*/ 69 w 72"/>
                <a:gd name="T83" fmla="*/ 73 h 106"/>
                <a:gd name="T84" fmla="*/ 69 w 72"/>
                <a:gd name="T85"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106">
                  <a:moveTo>
                    <a:pt x="69" y="71"/>
                  </a:moveTo>
                  <a:lnTo>
                    <a:pt x="69" y="75"/>
                  </a:lnTo>
                  <a:lnTo>
                    <a:pt x="69" y="77"/>
                  </a:lnTo>
                  <a:lnTo>
                    <a:pt x="69" y="79"/>
                  </a:lnTo>
                  <a:lnTo>
                    <a:pt x="68" y="83"/>
                  </a:lnTo>
                  <a:lnTo>
                    <a:pt x="68" y="85"/>
                  </a:lnTo>
                  <a:lnTo>
                    <a:pt x="68" y="87"/>
                  </a:lnTo>
                  <a:lnTo>
                    <a:pt x="69" y="91"/>
                  </a:lnTo>
                  <a:lnTo>
                    <a:pt x="69" y="93"/>
                  </a:lnTo>
                  <a:lnTo>
                    <a:pt x="71" y="94"/>
                  </a:lnTo>
                  <a:lnTo>
                    <a:pt x="72" y="96"/>
                  </a:lnTo>
                  <a:lnTo>
                    <a:pt x="71" y="100"/>
                  </a:lnTo>
                  <a:lnTo>
                    <a:pt x="68" y="104"/>
                  </a:lnTo>
                  <a:lnTo>
                    <a:pt x="65" y="106"/>
                  </a:lnTo>
                  <a:lnTo>
                    <a:pt x="62" y="106"/>
                  </a:lnTo>
                  <a:lnTo>
                    <a:pt x="59" y="106"/>
                  </a:lnTo>
                  <a:lnTo>
                    <a:pt x="56" y="106"/>
                  </a:lnTo>
                  <a:lnTo>
                    <a:pt x="52" y="106"/>
                  </a:lnTo>
                  <a:lnTo>
                    <a:pt x="49" y="104"/>
                  </a:lnTo>
                  <a:lnTo>
                    <a:pt x="46" y="102"/>
                  </a:lnTo>
                  <a:lnTo>
                    <a:pt x="43" y="100"/>
                  </a:lnTo>
                  <a:lnTo>
                    <a:pt x="38" y="91"/>
                  </a:lnTo>
                  <a:lnTo>
                    <a:pt x="34" y="81"/>
                  </a:lnTo>
                  <a:lnTo>
                    <a:pt x="31" y="69"/>
                  </a:lnTo>
                  <a:lnTo>
                    <a:pt x="27" y="59"/>
                  </a:lnTo>
                  <a:lnTo>
                    <a:pt x="24" y="47"/>
                  </a:lnTo>
                  <a:lnTo>
                    <a:pt x="19" y="38"/>
                  </a:lnTo>
                  <a:lnTo>
                    <a:pt x="16" y="28"/>
                  </a:lnTo>
                  <a:lnTo>
                    <a:pt x="12" y="18"/>
                  </a:lnTo>
                  <a:lnTo>
                    <a:pt x="6" y="8"/>
                  </a:lnTo>
                  <a:lnTo>
                    <a:pt x="0" y="0"/>
                  </a:lnTo>
                  <a:lnTo>
                    <a:pt x="9" y="0"/>
                  </a:lnTo>
                  <a:lnTo>
                    <a:pt x="18" y="4"/>
                  </a:lnTo>
                  <a:lnTo>
                    <a:pt x="27" y="8"/>
                  </a:lnTo>
                  <a:lnTo>
                    <a:pt x="35" y="14"/>
                  </a:lnTo>
                  <a:lnTo>
                    <a:pt x="43" y="22"/>
                  </a:lnTo>
                  <a:lnTo>
                    <a:pt x="50" y="30"/>
                  </a:lnTo>
                  <a:lnTo>
                    <a:pt x="58" y="40"/>
                  </a:lnTo>
                  <a:lnTo>
                    <a:pt x="62" y="49"/>
                  </a:lnTo>
                  <a:lnTo>
                    <a:pt x="66" y="61"/>
                  </a:lnTo>
                  <a:lnTo>
                    <a:pt x="69" y="73"/>
                  </a:lnTo>
                  <a:lnTo>
                    <a:pt x="69" y="73"/>
                  </a:lnTo>
                  <a:lnTo>
                    <a:pt x="69" y="71"/>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4" name="Freeform 16">
              <a:extLst>
                <a:ext uri="{FF2B5EF4-FFF2-40B4-BE49-F238E27FC236}">
                  <a16:creationId xmlns:a16="http://schemas.microsoft.com/office/drawing/2014/main" xmlns="" id="{580EF81C-096E-4B67-BE01-D0C7E4785B21}"/>
                </a:ext>
              </a:extLst>
            </p:cNvPr>
            <p:cNvSpPr>
              <a:spLocks/>
            </p:cNvSpPr>
            <p:nvPr/>
          </p:nvSpPr>
          <p:spPr bwMode="auto">
            <a:xfrm>
              <a:off x="563" y="1587"/>
              <a:ext cx="96" cy="82"/>
            </a:xfrm>
            <a:custGeom>
              <a:avLst/>
              <a:gdLst>
                <a:gd name="T0" fmla="*/ 92 w 96"/>
                <a:gd name="T1" fmla="*/ 28 h 79"/>
                <a:gd name="T2" fmla="*/ 84 w 96"/>
                <a:gd name="T3" fmla="*/ 33 h 79"/>
                <a:gd name="T4" fmla="*/ 75 w 96"/>
                <a:gd name="T5" fmla="*/ 39 h 79"/>
                <a:gd name="T6" fmla="*/ 67 w 96"/>
                <a:gd name="T7" fmla="*/ 47 h 79"/>
                <a:gd name="T8" fmla="*/ 56 w 96"/>
                <a:gd name="T9" fmla="*/ 55 h 79"/>
                <a:gd name="T10" fmla="*/ 47 w 96"/>
                <a:gd name="T11" fmla="*/ 61 h 79"/>
                <a:gd name="T12" fmla="*/ 39 w 96"/>
                <a:gd name="T13" fmla="*/ 69 h 79"/>
                <a:gd name="T14" fmla="*/ 30 w 96"/>
                <a:gd name="T15" fmla="*/ 73 h 79"/>
                <a:gd name="T16" fmla="*/ 21 w 96"/>
                <a:gd name="T17" fmla="*/ 77 h 79"/>
                <a:gd name="T18" fmla="*/ 10 w 96"/>
                <a:gd name="T19" fmla="*/ 79 h 79"/>
                <a:gd name="T20" fmla="*/ 0 w 96"/>
                <a:gd name="T21" fmla="*/ 77 h 79"/>
                <a:gd name="T22" fmla="*/ 5 w 96"/>
                <a:gd name="T23" fmla="*/ 65 h 79"/>
                <a:gd name="T24" fmla="*/ 10 w 96"/>
                <a:gd name="T25" fmla="*/ 55 h 79"/>
                <a:gd name="T26" fmla="*/ 16 w 96"/>
                <a:gd name="T27" fmla="*/ 45 h 79"/>
                <a:gd name="T28" fmla="*/ 24 w 96"/>
                <a:gd name="T29" fmla="*/ 37 h 79"/>
                <a:gd name="T30" fmla="*/ 31 w 96"/>
                <a:gd name="T31" fmla="*/ 29 h 79"/>
                <a:gd name="T32" fmla="*/ 39 w 96"/>
                <a:gd name="T33" fmla="*/ 22 h 79"/>
                <a:gd name="T34" fmla="*/ 47 w 96"/>
                <a:gd name="T35" fmla="*/ 16 h 79"/>
                <a:gd name="T36" fmla="*/ 55 w 96"/>
                <a:gd name="T37" fmla="*/ 10 h 79"/>
                <a:gd name="T38" fmla="*/ 64 w 96"/>
                <a:gd name="T39" fmla="*/ 4 h 79"/>
                <a:gd name="T40" fmla="*/ 71 w 96"/>
                <a:gd name="T41" fmla="*/ 0 h 79"/>
                <a:gd name="T42" fmla="*/ 74 w 96"/>
                <a:gd name="T43" fmla="*/ 0 h 79"/>
                <a:gd name="T44" fmla="*/ 77 w 96"/>
                <a:gd name="T45" fmla="*/ 0 h 79"/>
                <a:gd name="T46" fmla="*/ 80 w 96"/>
                <a:gd name="T47" fmla="*/ 2 h 79"/>
                <a:gd name="T48" fmla="*/ 83 w 96"/>
                <a:gd name="T49" fmla="*/ 2 h 79"/>
                <a:gd name="T50" fmla="*/ 84 w 96"/>
                <a:gd name="T51" fmla="*/ 4 h 79"/>
                <a:gd name="T52" fmla="*/ 87 w 96"/>
                <a:gd name="T53" fmla="*/ 6 h 79"/>
                <a:gd name="T54" fmla="*/ 90 w 96"/>
                <a:gd name="T55" fmla="*/ 8 h 79"/>
                <a:gd name="T56" fmla="*/ 92 w 96"/>
                <a:gd name="T57" fmla="*/ 10 h 79"/>
                <a:gd name="T58" fmla="*/ 95 w 96"/>
                <a:gd name="T59" fmla="*/ 12 h 79"/>
                <a:gd name="T60" fmla="*/ 96 w 96"/>
                <a:gd name="T61" fmla="*/ 14 h 79"/>
                <a:gd name="T62" fmla="*/ 93 w 96"/>
                <a:gd name="T63" fmla="*/ 28 h 79"/>
                <a:gd name="T64" fmla="*/ 93 w 96"/>
                <a:gd name="T65" fmla="*/ 28 h 79"/>
                <a:gd name="T66" fmla="*/ 92 w 96"/>
                <a:gd name="T67"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79">
                  <a:moveTo>
                    <a:pt x="92" y="28"/>
                  </a:moveTo>
                  <a:lnTo>
                    <a:pt x="84" y="33"/>
                  </a:lnTo>
                  <a:lnTo>
                    <a:pt x="75" y="39"/>
                  </a:lnTo>
                  <a:lnTo>
                    <a:pt x="67" y="47"/>
                  </a:lnTo>
                  <a:lnTo>
                    <a:pt x="56" y="55"/>
                  </a:lnTo>
                  <a:lnTo>
                    <a:pt x="47" y="61"/>
                  </a:lnTo>
                  <a:lnTo>
                    <a:pt x="39" y="69"/>
                  </a:lnTo>
                  <a:lnTo>
                    <a:pt x="30" y="73"/>
                  </a:lnTo>
                  <a:lnTo>
                    <a:pt x="21" y="77"/>
                  </a:lnTo>
                  <a:lnTo>
                    <a:pt x="10" y="79"/>
                  </a:lnTo>
                  <a:lnTo>
                    <a:pt x="0" y="77"/>
                  </a:lnTo>
                  <a:lnTo>
                    <a:pt x="5" y="65"/>
                  </a:lnTo>
                  <a:lnTo>
                    <a:pt x="10" y="55"/>
                  </a:lnTo>
                  <a:lnTo>
                    <a:pt x="16" y="45"/>
                  </a:lnTo>
                  <a:lnTo>
                    <a:pt x="24" y="37"/>
                  </a:lnTo>
                  <a:lnTo>
                    <a:pt x="31" y="29"/>
                  </a:lnTo>
                  <a:lnTo>
                    <a:pt x="39" y="22"/>
                  </a:lnTo>
                  <a:lnTo>
                    <a:pt x="47" y="16"/>
                  </a:lnTo>
                  <a:lnTo>
                    <a:pt x="55" y="10"/>
                  </a:lnTo>
                  <a:lnTo>
                    <a:pt x="64" y="4"/>
                  </a:lnTo>
                  <a:lnTo>
                    <a:pt x="71" y="0"/>
                  </a:lnTo>
                  <a:lnTo>
                    <a:pt x="74" y="0"/>
                  </a:lnTo>
                  <a:lnTo>
                    <a:pt x="77" y="0"/>
                  </a:lnTo>
                  <a:lnTo>
                    <a:pt x="80" y="2"/>
                  </a:lnTo>
                  <a:lnTo>
                    <a:pt x="83" y="2"/>
                  </a:lnTo>
                  <a:lnTo>
                    <a:pt x="84" y="4"/>
                  </a:lnTo>
                  <a:lnTo>
                    <a:pt x="87" y="6"/>
                  </a:lnTo>
                  <a:lnTo>
                    <a:pt x="90" y="8"/>
                  </a:lnTo>
                  <a:lnTo>
                    <a:pt x="92" y="10"/>
                  </a:lnTo>
                  <a:lnTo>
                    <a:pt x="95" y="12"/>
                  </a:lnTo>
                  <a:lnTo>
                    <a:pt x="96" y="14"/>
                  </a:lnTo>
                  <a:lnTo>
                    <a:pt x="93" y="28"/>
                  </a:lnTo>
                  <a:lnTo>
                    <a:pt x="93" y="28"/>
                  </a:lnTo>
                  <a:lnTo>
                    <a:pt x="92" y="28"/>
                  </a:lnTo>
                  <a:close/>
                </a:path>
              </a:pathLst>
            </a:custGeom>
            <a:solidFill>
              <a:srgbClr val="612A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5" name="Freeform 17">
              <a:extLst>
                <a:ext uri="{FF2B5EF4-FFF2-40B4-BE49-F238E27FC236}">
                  <a16:creationId xmlns:a16="http://schemas.microsoft.com/office/drawing/2014/main" xmlns="" id="{C7F2364C-5C4E-4A55-837F-A6309B775146}"/>
                </a:ext>
              </a:extLst>
            </p:cNvPr>
            <p:cNvSpPr>
              <a:spLocks/>
            </p:cNvSpPr>
            <p:nvPr/>
          </p:nvSpPr>
          <p:spPr bwMode="auto">
            <a:xfrm>
              <a:off x="500" y="1616"/>
              <a:ext cx="286" cy="316"/>
            </a:xfrm>
            <a:custGeom>
              <a:avLst/>
              <a:gdLst>
                <a:gd name="T0" fmla="*/ 178 w 286"/>
                <a:gd name="T1" fmla="*/ 13 h 304"/>
                <a:gd name="T2" fmla="*/ 193 w 286"/>
                <a:gd name="T3" fmla="*/ 43 h 304"/>
                <a:gd name="T4" fmla="*/ 209 w 286"/>
                <a:gd name="T5" fmla="*/ 68 h 304"/>
                <a:gd name="T6" fmla="*/ 227 w 286"/>
                <a:gd name="T7" fmla="*/ 88 h 304"/>
                <a:gd name="T8" fmla="*/ 252 w 286"/>
                <a:gd name="T9" fmla="*/ 96 h 304"/>
                <a:gd name="T10" fmla="*/ 269 w 286"/>
                <a:gd name="T11" fmla="*/ 92 h 304"/>
                <a:gd name="T12" fmla="*/ 272 w 286"/>
                <a:gd name="T13" fmla="*/ 88 h 304"/>
                <a:gd name="T14" fmla="*/ 273 w 286"/>
                <a:gd name="T15" fmla="*/ 84 h 304"/>
                <a:gd name="T16" fmla="*/ 275 w 286"/>
                <a:gd name="T17" fmla="*/ 80 h 304"/>
                <a:gd name="T18" fmla="*/ 276 w 286"/>
                <a:gd name="T19" fmla="*/ 74 h 304"/>
                <a:gd name="T20" fmla="*/ 283 w 286"/>
                <a:gd name="T21" fmla="*/ 72 h 304"/>
                <a:gd name="T22" fmla="*/ 283 w 286"/>
                <a:gd name="T23" fmla="*/ 105 h 304"/>
                <a:gd name="T24" fmla="*/ 267 w 286"/>
                <a:gd name="T25" fmla="*/ 121 h 304"/>
                <a:gd name="T26" fmla="*/ 245 w 286"/>
                <a:gd name="T27" fmla="*/ 133 h 304"/>
                <a:gd name="T28" fmla="*/ 229 w 286"/>
                <a:gd name="T29" fmla="*/ 151 h 304"/>
                <a:gd name="T30" fmla="*/ 229 w 286"/>
                <a:gd name="T31" fmla="*/ 186 h 304"/>
                <a:gd name="T32" fmla="*/ 224 w 286"/>
                <a:gd name="T33" fmla="*/ 211 h 304"/>
                <a:gd name="T34" fmla="*/ 217 w 286"/>
                <a:gd name="T35" fmla="*/ 237 h 304"/>
                <a:gd name="T36" fmla="*/ 207 w 286"/>
                <a:gd name="T37" fmla="*/ 259 h 304"/>
                <a:gd name="T38" fmla="*/ 192 w 286"/>
                <a:gd name="T39" fmla="*/ 278 h 304"/>
                <a:gd name="T40" fmla="*/ 174 w 286"/>
                <a:gd name="T41" fmla="*/ 292 h 304"/>
                <a:gd name="T42" fmla="*/ 152 w 286"/>
                <a:gd name="T43" fmla="*/ 304 h 304"/>
                <a:gd name="T44" fmla="*/ 134 w 286"/>
                <a:gd name="T45" fmla="*/ 300 h 304"/>
                <a:gd name="T46" fmla="*/ 116 w 286"/>
                <a:gd name="T47" fmla="*/ 286 h 304"/>
                <a:gd name="T48" fmla="*/ 99 w 286"/>
                <a:gd name="T49" fmla="*/ 270 h 304"/>
                <a:gd name="T50" fmla="*/ 79 w 286"/>
                <a:gd name="T51" fmla="*/ 259 h 304"/>
                <a:gd name="T52" fmla="*/ 62 w 286"/>
                <a:gd name="T53" fmla="*/ 231 h 304"/>
                <a:gd name="T54" fmla="*/ 51 w 286"/>
                <a:gd name="T55" fmla="*/ 198 h 304"/>
                <a:gd name="T56" fmla="*/ 42 w 286"/>
                <a:gd name="T57" fmla="*/ 162 h 304"/>
                <a:gd name="T58" fmla="*/ 29 w 286"/>
                <a:gd name="T59" fmla="*/ 139 h 304"/>
                <a:gd name="T60" fmla="*/ 0 w 286"/>
                <a:gd name="T61" fmla="*/ 129 h 304"/>
                <a:gd name="T62" fmla="*/ 5 w 286"/>
                <a:gd name="T63" fmla="*/ 115 h 304"/>
                <a:gd name="T64" fmla="*/ 11 w 286"/>
                <a:gd name="T65" fmla="*/ 100 h 304"/>
                <a:gd name="T66" fmla="*/ 19 w 286"/>
                <a:gd name="T67" fmla="*/ 88 h 304"/>
                <a:gd name="T68" fmla="*/ 29 w 286"/>
                <a:gd name="T69" fmla="*/ 82 h 304"/>
                <a:gd name="T70" fmla="*/ 42 w 286"/>
                <a:gd name="T71" fmla="*/ 90 h 304"/>
                <a:gd name="T72" fmla="*/ 59 w 286"/>
                <a:gd name="T73" fmla="*/ 86 h 304"/>
                <a:gd name="T74" fmla="*/ 75 w 286"/>
                <a:gd name="T75" fmla="*/ 82 h 304"/>
                <a:gd name="T76" fmla="*/ 93 w 286"/>
                <a:gd name="T77" fmla="*/ 74 h 304"/>
                <a:gd name="T78" fmla="*/ 110 w 286"/>
                <a:gd name="T79" fmla="*/ 66 h 304"/>
                <a:gd name="T80" fmla="*/ 127 w 286"/>
                <a:gd name="T81" fmla="*/ 56 h 304"/>
                <a:gd name="T82" fmla="*/ 136 w 286"/>
                <a:gd name="T83" fmla="*/ 47 h 304"/>
                <a:gd name="T84" fmla="*/ 144 w 286"/>
                <a:gd name="T85" fmla="*/ 39 h 304"/>
                <a:gd name="T86" fmla="*/ 153 w 286"/>
                <a:gd name="T87" fmla="*/ 31 h 304"/>
                <a:gd name="T88" fmla="*/ 161 w 286"/>
                <a:gd name="T89" fmla="*/ 21 h 304"/>
                <a:gd name="T90" fmla="*/ 165 w 286"/>
                <a:gd name="T91" fmla="*/ 9 h 304"/>
                <a:gd name="T92" fmla="*/ 171 w 286"/>
                <a:gd name="T93"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304">
                  <a:moveTo>
                    <a:pt x="171" y="0"/>
                  </a:moveTo>
                  <a:lnTo>
                    <a:pt x="178" y="13"/>
                  </a:lnTo>
                  <a:lnTo>
                    <a:pt x="186" y="29"/>
                  </a:lnTo>
                  <a:lnTo>
                    <a:pt x="193" y="43"/>
                  </a:lnTo>
                  <a:lnTo>
                    <a:pt x="201" y="56"/>
                  </a:lnTo>
                  <a:lnTo>
                    <a:pt x="209" y="68"/>
                  </a:lnTo>
                  <a:lnTo>
                    <a:pt x="218" y="80"/>
                  </a:lnTo>
                  <a:lnTo>
                    <a:pt x="227" y="88"/>
                  </a:lnTo>
                  <a:lnTo>
                    <a:pt x="239" y="94"/>
                  </a:lnTo>
                  <a:lnTo>
                    <a:pt x="252" y="96"/>
                  </a:lnTo>
                  <a:lnTo>
                    <a:pt x="267" y="94"/>
                  </a:lnTo>
                  <a:lnTo>
                    <a:pt x="269" y="92"/>
                  </a:lnTo>
                  <a:lnTo>
                    <a:pt x="270" y="90"/>
                  </a:lnTo>
                  <a:lnTo>
                    <a:pt x="272" y="88"/>
                  </a:lnTo>
                  <a:lnTo>
                    <a:pt x="272" y="86"/>
                  </a:lnTo>
                  <a:lnTo>
                    <a:pt x="273" y="84"/>
                  </a:lnTo>
                  <a:lnTo>
                    <a:pt x="273" y="82"/>
                  </a:lnTo>
                  <a:lnTo>
                    <a:pt x="275" y="80"/>
                  </a:lnTo>
                  <a:lnTo>
                    <a:pt x="275" y="76"/>
                  </a:lnTo>
                  <a:lnTo>
                    <a:pt x="276" y="74"/>
                  </a:lnTo>
                  <a:lnTo>
                    <a:pt x="276" y="72"/>
                  </a:lnTo>
                  <a:lnTo>
                    <a:pt x="283" y="72"/>
                  </a:lnTo>
                  <a:lnTo>
                    <a:pt x="286" y="92"/>
                  </a:lnTo>
                  <a:lnTo>
                    <a:pt x="283" y="105"/>
                  </a:lnTo>
                  <a:lnTo>
                    <a:pt x="276" y="115"/>
                  </a:lnTo>
                  <a:lnTo>
                    <a:pt x="267" y="121"/>
                  </a:lnTo>
                  <a:lnTo>
                    <a:pt x="255" y="127"/>
                  </a:lnTo>
                  <a:lnTo>
                    <a:pt x="245" y="133"/>
                  </a:lnTo>
                  <a:lnTo>
                    <a:pt x="235" y="141"/>
                  </a:lnTo>
                  <a:lnTo>
                    <a:pt x="229" y="151"/>
                  </a:lnTo>
                  <a:lnTo>
                    <a:pt x="226" y="164"/>
                  </a:lnTo>
                  <a:lnTo>
                    <a:pt x="229" y="186"/>
                  </a:lnTo>
                  <a:lnTo>
                    <a:pt x="227" y="198"/>
                  </a:lnTo>
                  <a:lnTo>
                    <a:pt x="224" y="211"/>
                  </a:lnTo>
                  <a:lnTo>
                    <a:pt x="221" y="223"/>
                  </a:lnTo>
                  <a:lnTo>
                    <a:pt x="217" y="237"/>
                  </a:lnTo>
                  <a:lnTo>
                    <a:pt x="212" y="249"/>
                  </a:lnTo>
                  <a:lnTo>
                    <a:pt x="207" y="259"/>
                  </a:lnTo>
                  <a:lnTo>
                    <a:pt x="199" y="268"/>
                  </a:lnTo>
                  <a:lnTo>
                    <a:pt x="192" y="278"/>
                  </a:lnTo>
                  <a:lnTo>
                    <a:pt x="183" y="286"/>
                  </a:lnTo>
                  <a:lnTo>
                    <a:pt x="174" y="292"/>
                  </a:lnTo>
                  <a:lnTo>
                    <a:pt x="162" y="300"/>
                  </a:lnTo>
                  <a:lnTo>
                    <a:pt x="152" y="304"/>
                  </a:lnTo>
                  <a:lnTo>
                    <a:pt x="143" y="304"/>
                  </a:lnTo>
                  <a:lnTo>
                    <a:pt x="134" y="300"/>
                  </a:lnTo>
                  <a:lnTo>
                    <a:pt x="125" y="294"/>
                  </a:lnTo>
                  <a:lnTo>
                    <a:pt x="116" y="286"/>
                  </a:lnTo>
                  <a:lnTo>
                    <a:pt x="107" y="278"/>
                  </a:lnTo>
                  <a:lnTo>
                    <a:pt x="99" y="270"/>
                  </a:lnTo>
                  <a:lnTo>
                    <a:pt x="88" y="262"/>
                  </a:lnTo>
                  <a:lnTo>
                    <a:pt x="79" y="259"/>
                  </a:lnTo>
                  <a:lnTo>
                    <a:pt x="69" y="247"/>
                  </a:lnTo>
                  <a:lnTo>
                    <a:pt x="62" y="231"/>
                  </a:lnTo>
                  <a:lnTo>
                    <a:pt x="56" y="213"/>
                  </a:lnTo>
                  <a:lnTo>
                    <a:pt x="51" y="198"/>
                  </a:lnTo>
                  <a:lnTo>
                    <a:pt x="48" y="180"/>
                  </a:lnTo>
                  <a:lnTo>
                    <a:pt x="42" y="162"/>
                  </a:lnTo>
                  <a:lnTo>
                    <a:pt x="36" y="149"/>
                  </a:lnTo>
                  <a:lnTo>
                    <a:pt x="29" y="139"/>
                  </a:lnTo>
                  <a:lnTo>
                    <a:pt x="16" y="131"/>
                  </a:lnTo>
                  <a:lnTo>
                    <a:pt x="0" y="129"/>
                  </a:lnTo>
                  <a:lnTo>
                    <a:pt x="2" y="123"/>
                  </a:lnTo>
                  <a:lnTo>
                    <a:pt x="5" y="115"/>
                  </a:lnTo>
                  <a:lnTo>
                    <a:pt x="8" y="107"/>
                  </a:lnTo>
                  <a:lnTo>
                    <a:pt x="11" y="100"/>
                  </a:lnTo>
                  <a:lnTo>
                    <a:pt x="14" y="94"/>
                  </a:lnTo>
                  <a:lnTo>
                    <a:pt x="19" y="88"/>
                  </a:lnTo>
                  <a:lnTo>
                    <a:pt x="23" y="82"/>
                  </a:lnTo>
                  <a:lnTo>
                    <a:pt x="29" y="82"/>
                  </a:lnTo>
                  <a:lnTo>
                    <a:pt x="35" y="84"/>
                  </a:lnTo>
                  <a:lnTo>
                    <a:pt x="42" y="90"/>
                  </a:lnTo>
                  <a:lnTo>
                    <a:pt x="50" y="88"/>
                  </a:lnTo>
                  <a:lnTo>
                    <a:pt x="59" y="86"/>
                  </a:lnTo>
                  <a:lnTo>
                    <a:pt x="66" y="84"/>
                  </a:lnTo>
                  <a:lnTo>
                    <a:pt x="75" y="82"/>
                  </a:lnTo>
                  <a:lnTo>
                    <a:pt x="84" y="78"/>
                  </a:lnTo>
                  <a:lnTo>
                    <a:pt x="93" y="74"/>
                  </a:lnTo>
                  <a:lnTo>
                    <a:pt x="102" y="70"/>
                  </a:lnTo>
                  <a:lnTo>
                    <a:pt x="110" y="66"/>
                  </a:lnTo>
                  <a:lnTo>
                    <a:pt x="119" y="60"/>
                  </a:lnTo>
                  <a:lnTo>
                    <a:pt x="127" y="56"/>
                  </a:lnTo>
                  <a:lnTo>
                    <a:pt x="131" y="51"/>
                  </a:lnTo>
                  <a:lnTo>
                    <a:pt x="136" y="47"/>
                  </a:lnTo>
                  <a:lnTo>
                    <a:pt x="140" y="43"/>
                  </a:lnTo>
                  <a:lnTo>
                    <a:pt x="144" y="39"/>
                  </a:lnTo>
                  <a:lnTo>
                    <a:pt x="149" y="37"/>
                  </a:lnTo>
                  <a:lnTo>
                    <a:pt x="153" y="31"/>
                  </a:lnTo>
                  <a:lnTo>
                    <a:pt x="156" y="27"/>
                  </a:lnTo>
                  <a:lnTo>
                    <a:pt x="161" y="21"/>
                  </a:lnTo>
                  <a:lnTo>
                    <a:pt x="162" y="15"/>
                  </a:lnTo>
                  <a:lnTo>
                    <a:pt x="165" y="9"/>
                  </a:lnTo>
                  <a:lnTo>
                    <a:pt x="171" y="1"/>
                  </a:lnTo>
                  <a:lnTo>
                    <a:pt x="171" y="1"/>
                  </a:lnTo>
                  <a:lnTo>
                    <a:pt x="171"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6" name="Freeform 18">
              <a:extLst>
                <a:ext uri="{FF2B5EF4-FFF2-40B4-BE49-F238E27FC236}">
                  <a16:creationId xmlns:a16="http://schemas.microsoft.com/office/drawing/2014/main" xmlns="" id="{70D5E152-C241-4381-AD76-FC2CCCD0E77E}"/>
                </a:ext>
              </a:extLst>
            </p:cNvPr>
            <p:cNvSpPr>
              <a:spLocks/>
            </p:cNvSpPr>
            <p:nvPr/>
          </p:nvSpPr>
          <p:spPr bwMode="auto">
            <a:xfrm>
              <a:off x="643" y="1667"/>
              <a:ext cx="9" cy="83"/>
            </a:xfrm>
            <a:custGeom>
              <a:avLst/>
              <a:gdLst>
                <a:gd name="T0" fmla="*/ 9 w 9"/>
                <a:gd name="T1" fmla="*/ 68 h 80"/>
                <a:gd name="T2" fmla="*/ 0 w 9"/>
                <a:gd name="T3" fmla="*/ 80 h 80"/>
                <a:gd name="T4" fmla="*/ 0 w 9"/>
                <a:gd name="T5" fmla="*/ 0 h 80"/>
                <a:gd name="T6" fmla="*/ 4 w 9"/>
                <a:gd name="T7" fmla="*/ 5 h 80"/>
                <a:gd name="T8" fmla="*/ 7 w 9"/>
                <a:gd name="T9" fmla="*/ 11 h 80"/>
                <a:gd name="T10" fmla="*/ 9 w 9"/>
                <a:gd name="T11" fmla="*/ 17 h 80"/>
                <a:gd name="T12" fmla="*/ 9 w 9"/>
                <a:gd name="T13" fmla="*/ 25 h 80"/>
                <a:gd name="T14" fmla="*/ 9 w 9"/>
                <a:gd name="T15" fmla="*/ 31 h 80"/>
                <a:gd name="T16" fmla="*/ 9 w 9"/>
                <a:gd name="T17" fmla="*/ 39 h 80"/>
                <a:gd name="T18" fmla="*/ 9 w 9"/>
                <a:gd name="T19" fmla="*/ 47 h 80"/>
                <a:gd name="T20" fmla="*/ 9 w 9"/>
                <a:gd name="T21" fmla="*/ 53 h 80"/>
                <a:gd name="T22" fmla="*/ 9 w 9"/>
                <a:gd name="T23" fmla="*/ 60 h 80"/>
                <a:gd name="T24" fmla="*/ 9 w 9"/>
                <a:gd name="T25" fmla="*/ 68 h 80"/>
                <a:gd name="T26" fmla="*/ 9 w 9"/>
                <a:gd name="T27"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80">
                  <a:moveTo>
                    <a:pt x="9" y="68"/>
                  </a:moveTo>
                  <a:lnTo>
                    <a:pt x="0" y="80"/>
                  </a:lnTo>
                  <a:lnTo>
                    <a:pt x="0" y="0"/>
                  </a:lnTo>
                  <a:lnTo>
                    <a:pt x="4" y="5"/>
                  </a:lnTo>
                  <a:lnTo>
                    <a:pt x="7" y="11"/>
                  </a:lnTo>
                  <a:lnTo>
                    <a:pt x="9" y="17"/>
                  </a:lnTo>
                  <a:lnTo>
                    <a:pt x="9" y="25"/>
                  </a:lnTo>
                  <a:lnTo>
                    <a:pt x="9" y="31"/>
                  </a:lnTo>
                  <a:lnTo>
                    <a:pt x="9" y="39"/>
                  </a:lnTo>
                  <a:lnTo>
                    <a:pt x="9" y="47"/>
                  </a:lnTo>
                  <a:lnTo>
                    <a:pt x="9" y="53"/>
                  </a:lnTo>
                  <a:lnTo>
                    <a:pt x="9" y="60"/>
                  </a:lnTo>
                  <a:lnTo>
                    <a:pt x="9" y="68"/>
                  </a:lnTo>
                  <a:lnTo>
                    <a:pt x="9" y="68"/>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7" name="Freeform 19">
              <a:extLst>
                <a:ext uri="{FF2B5EF4-FFF2-40B4-BE49-F238E27FC236}">
                  <a16:creationId xmlns:a16="http://schemas.microsoft.com/office/drawing/2014/main" xmlns="" id="{393C9B08-CCC8-4CEE-AE2B-DE4833A619ED}"/>
                </a:ext>
              </a:extLst>
            </p:cNvPr>
            <p:cNvSpPr>
              <a:spLocks/>
            </p:cNvSpPr>
            <p:nvPr/>
          </p:nvSpPr>
          <p:spPr bwMode="auto">
            <a:xfrm>
              <a:off x="606" y="1689"/>
              <a:ext cx="25" cy="25"/>
            </a:xfrm>
            <a:custGeom>
              <a:avLst/>
              <a:gdLst>
                <a:gd name="T0" fmla="*/ 25 w 25"/>
                <a:gd name="T1" fmla="*/ 6 h 24"/>
                <a:gd name="T2" fmla="*/ 25 w 25"/>
                <a:gd name="T3" fmla="*/ 10 h 24"/>
                <a:gd name="T4" fmla="*/ 25 w 25"/>
                <a:gd name="T5" fmla="*/ 12 h 24"/>
                <a:gd name="T6" fmla="*/ 25 w 25"/>
                <a:gd name="T7" fmla="*/ 14 h 24"/>
                <a:gd name="T8" fmla="*/ 25 w 25"/>
                <a:gd name="T9" fmla="*/ 16 h 24"/>
                <a:gd name="T10" fmla="*/ 25 w 25"/>
                <a:gd name="T11" fmla="*/ 18 h 24"/>
                <a:gd name="T12" fmla="*/ 25 w 25"/>
                <a:gd name="T13" fmla="*/ 18 h 24"/>
                <a:gd name="T14" fmla="*/ 25 w 25"/>
                <a:gd name="T15" fmla="*/ 20 h 24"/>
                <a:gd name="T16" fmla="*/ 24 w 25"/>
                <a:gd name="T17" fmla="*/ 22 h 24"/>
                <a:gd name="T18" fmla="*/ 22 w 25"/>
                <a:gd name="T19" fmla="*/ 22 h 24"/>
                <a:gd name="T20" fmla="*/ 21 w 25"/>
                <a:gd name="T21" fmla="*/ 24 h 24"/>
                <a:gd name="T22" fmla="*/ 19 w 25"/>
                <a:gd name="T23" fmla="*/ 24 h 24"/>
                <a:gd name="T24" fmla="*/ 16 w 25"/>
                <a:gd name="T25" fmla="*/ 24 h 24"/>
                <a:gd name="T26" fmla="*/ 13 w 25"/>
                <a:gd name="T27" fmla="*/ 24 h 24"/>
                <a:gd name="T28" fmla="*/ 12 w 25"/>
                <a:gd name="T29" fmla="*/ 24 h 24"/>
                <a:gd name="T30" fmla="*/ 9 w 25"/>
                <a:gd name="T31" fmla="*/ 24 h 24"/>
                <a:gd name="T32" fmla="*/ 7 w 25"/>
                <a:gd name="T33" fmla="*/ 22 h 24"/>
                <a:gd name="T34" fmla="*/ 6 w 25"/>
                <a:gd name="T35" fmla="*/ 20 h 24"/>
                <a:gd name="T36" fmla="*/ 3 w 25"/>
                <a:gd name="T37" fmla="*/ 20 h 24"/>
                <a:gd name="T38" fmla="*/ 1 w 25"/>
                <a:gd name="T39" fmla="*/ 16 h 24"/>
                <a:gd name="T40" fmla="*/ 0 w 25"/>
                <a:gd name="T41" fmla="*/ 14 h 24"/>
                <a:gd name="T42" fmla="*/ 0 w 25"/>
                <a:gd name="T43" fmla="*/ 10 h 24"/>
                <a:gd name="T44" fmla="*/ 1 w 25"/>
                <a:gd name="T45" fmla="*/ 6 h 24"/>
                <a:gd name="T46" fmla="*/ 4 w 25"/>
                <a:gd name="T47" fmla="*/ 2 h 24"/>
                <a:gd name="T48" fmla="*/ 7 w 25"/>
                <a:gd name="T49" fmla="*/ 2 h 24"/>
                <a:gd name="T50" fmla="*/ 10 w 25"/>
                <a:gd name="T51" fmla="*/ 0 h 24"/>
                <a:gd name="T52" fmla="*/ 13 w 25"/>
                <a:gd name="T53" fmla="*/ 0 h 24"/>
                <a:gd name="T54" fmla="*/ 16 w 25"/>
                <a:gd name="T55" fmla="*/ 2 h 24"/>
                <a:gd name="T56" fmla="*/ 19 w 25"/>
                <a:gd name="T57" fmla="*/ 4 h 24"/>
                <a:gd name="T58" fmla="*/ 22 w 25"/>
                <a:gd name="T59" fmla="*/ 4 h 24"/>
                <a:gd name="T60" fmla="*/ 25 w 25"/>
                <a:gd name="T61" fmla="*/ 8 h 24"/>
                <a:gd name="T62" fmla="*/ 25 w 25"/>
                <a:gd name="T63" fmla="*/ 8 h 24"/>
                <a:gd name="T64" fmla="*/ 25 w 25"/>
                <a:gd name="T65"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4">
                  <a:moveTo>
                    <a:pt x="25" y="6"/>
                  </a:moveTo>
                  <a:lnTo>
                    <a:pt x="25" y="10"/>
                  </a:lnTo>
                  <a:lnTo>
                    <a:pt x="25" y="12"/>
                  </a:lnTo>
                  <a:lnTo>
                    <a:pt x="25" y="14"/>
                  </a:lnTo>
                  <a:lnTo>
                    <a:pt x="25" y="16"/>
                  </a:lnTo>
                  <a:lnTo>
                    <a:pt x="25" y="18"/>
                  </a:lnTo>
                  <a:lnTo>
                    <a:pt x="25" y="18"/>
                  </a:lnTo>
                  <a:lnTo>
                    <a:pt x="25" y="20"/>
                  </a:lnTo>
                  <a:lnTo>
                    <a:pt x="24" y="22"/>
                  </a:lnTo>
                  <a:lnTo>
                    <a:pt x="22" y="22"/>
                  </a:lnTo>
                  <a:lnTo>
                    <a:pt x="21" y="24"/>
                  </a:lnTo>
                  <a:lnTo>
                    <a:pt x="19" y="24"/>
                  </a:lnTo>
                  <a:lnTo>
                    <a:pt x="16" y="24"/>
                  </a:lnTo>
                  <a:lnTo>
                    <a:pt x="13" y="24"/>
                  </a:lnTo>
                  <a:lnTo>
                    <a:pt x="12" y="24"/>
                  </a:lnTo>
                  <a:lnTo>
                    <a:pt x="9" y="24"/>
                  </a:lnTo>
                  <a:lnTo>
                    <a:pt x="7" y="22"/>
                  </a:lnTo>
                  <a:lnTo>
                    <a:pt x="6" y="20"/>
                  </a:lnTo>
                  <a:lnTo>
                    <a:pt x="3" y="20"/>
                  </a:lnTo>
                  <a:lnTo>
                    <a:pt x="1" y="16"/>
                  </a:lnTo>
                  <a:lnTo>
                    <a:pt x="0" y="14"/>
                  </a:lnTo>
                  <a:lnTo>
                    <a:pt x="0" y="10"/>
                  </a:lnTo>
                  <a:lnTo>
                    <a:pt x="1" y="6"/>
                  </a:lnTo>
                  <a:lnTo>
                    <a:pt x="4" y="2"/>
                  </a:lnTo>
                  <a:lnTo>
                    <a:pt x="7" y="2"/>
                  </a:lnTo>
                  <a:lnTo>
                    <a:pt x="10" y="0"/>
                  </a:lnTo>
                  <a:lnTo>
                    <a:pt x="13" y="0"/>
                  </a:lnTo>
                  <a:lnTo>
                    <a:pt x="16" y="2"/>
                  </a:lnTo>
                  <a:lnTo>
                    <a:pt x="19" y="4"/>
                  </a:lnTo>
                  <a:lnTo>
                    <a:pt x="22" y="4"/>
                  </a:lnTo>
                  <a:lnTo>
                    <a:pt x="25" y="8"/>
                  </a:lnTo>
                  <a:lnTo>
                    <a:pt x="25" y="8"/>
                  </a:lnTo>
                  <a:lnTo>
                    <a:pt x="25" y="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8" name="Freeform 20">
              <a:extLst>
                <a:ext uri="{FF2B5EF4-FFF2-40B4-BE49-F238E27FC236}">
                  <a16:creationId xmlns:a16="http://schemas.microsoft.com/office/drawing/2014/main" xmlns="" id="{CD5E485D-B54D-42B0-B1E5-C42EE5E494B4}"/>
                </a:ext>
              </a:extLst>
            </p:cNvPr>
            <p:cNvSpPr>
              <a:spLocks/>
            </p:cNvSpPr>
            <p:nvPr/>
          </p:nvSpPr>
          <p:spPr bwMode="auto">
            <a:xfrm>
              <a:off x="670" y="1704"/>
              <a:ext cx="25" cy="30"/>
            </a:xfrm>
            <a:custGeom>
              <a:avLst/>
              <a:gdLst>
                <a:gd name="T0" fmla="*/ 25 w 25"/>
                <a:gd name="T1" fmla="*/ 16 h 29"/>
                <a:gd name="T2" fmla="*/ 25 w 25"/>
                <a:gd name="T3" fmla="*/ 29 h 29"/>
                <a:gd name="T4" fmla="*/ 0 w 25"/>
                <a:gd name="T5" fmla="*/ 21 h 29"/>
                <a:gd name="T6" fmla="*/ 0 w 25"/>
                <a:gd name="T7" fmla="*/ 14 h 29"/>
                <a:gd name="T8" fmla="*/ 1 w 25"/>
                <a:gd name="T9" fmla="*/ 8 h 29"/>
                <a:gd name="T10" fmla="*/ 3 w 25"/>
                <a:gd name="T11" fmla="*/ 4 h 29"/>
                <a:gd name="T12" fmla="*/ 5 w 25"/>
                <a:gd name="T13" fmla="*/ 2 h 29"/>
                <a:gd name="T14" fmla="*/ 8 w 25"/>
                <a:gd name="T15" fmla="*/ 0 h 29"/>
                <a:gd name="T16" fmla="*/ 11 w 25"/>
                <a:gd name="T17" fmla="*/ 0 h 29"/>
                <a:gd name="T18" fmla="*/ 16 w 25"/>
                <a:gd name="T19" fmla="*/ 2 h 29"/>
                <a:gd name="T20" fmla="*/ 19 w 25"/>
                <a:gd name="T21" fmla="*/ 6 h 29"/>
                <a:gd name="T22" fmla="*/ 22 w 25"/>
                <a:gd name="T23" fmla="*/ 10 h 29"/>
                <a:gd name="T24" fmla="*/ 25 w 25"/>
                <a:gd name="T25" fmla="*/ 18 h 29"/>
                <a:gd name="T26" fmla="*/ 25 w 25"/>
                <a:gd name="T27" fmla="*/ 18 h 29"/>
                <a:gd name="T28" fmla="*/ 25 w 25"/>
                <a:gd name="T29"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9">
                  <a:moveTo>
                    <a:pt x="25" y="16"/>
                  </a:moveTo>
                  <a:lnTo>
                    <a:pt x="25" y="29"/>
                  </a:lnTo>
                  <a:lnTo>
                    <a:pt x="0" y="21"/>
                  </a:lnTo>
                  <a:lnTo>
                    <a:pt x="0" y="14"/>
                  </a:lnTo>
                  <a:lnTo>
                    <a:pt x="1" y="8"/>
                  </a:lnTo>
                  <a:lnTo>
                    <a:pt x="3" y="4"/>
                  </a:lnTo>
                  <a:lnTo>
                    <a:pt x="5" y="2"/>
                  </a:lnTo>
                  <a:lnTo>
                    <a:pt x="8" y="0"/>
                  </a:lnTo>
                  <a:lnTo>
                    <a:pt x="11" y="0"/>
                  </a:lnTo>
                  <a:lnTo>
                    <a:pt x="16" y="2"/>
                  </a:lnTo>
                  <a:lnTo>
                    <a:pt x="19" y="6"/>
                  </a:lnTo>
                  <a:lnTo>
                    <a:pt x="22" y="10"/>
                  </a:lnTo>
                  <a:lnTo>
                    <a:pt x="25" y="18"/>
                  </a:lnTo>
                  <a:lnTo>
                    <a:pt x="25" y="18"/>
                  </a:lnTo>
                  <a:lnTo>
                    <a:pt x="25" y="16"/>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49" name="Freeform 21">
              <a:extLst>
                <a:ext uri="{FF2B5EF4-FFF2-40B4-BE49-F238E27FC236}">
                  <a16:creationId xmlns:a16="http://schemas.microsoft.com/office/drawing/2014/main" xmlns="" id="{E570A67B-C73A-4079-9D8C-FDC983286A06}"/>
                </a:ext>
              </a:extLst>
            </p:cNvPr>
            <p:cNvSpPr>
              <a:spLocks/>
            </p:cNvSpPr>
            <p:nvPr/>
          </p:nvSpPr>
          <p:spPr bwMode="auto">
            <a:xfrm>
              <a:off x="602" y="1765"/>
              <a:ext cx="84" cy="116"/>
            </a:xfrm>
            <a:custGeom>
              <a:avLst/>
              <a:gdLst>
                <a:gd name="T0" fmla="*/ 29 w 84"/>
                <a:gd name="T1" fmla="*/ 25 h 112"/>
                <a:gd name="T2" fmla="*/ 35 w 84"/>
                <a:gd name="T3" fmla="*/ 25 h 112"/>
                <a:gd name="T4" fmla="*/ 41 w 84"/>
                <a:gd name="T5" fmla="*/ 25 h 112"/>
                <a:gd name="T6" fmla="*/ 48 w 84"/>
                <a:gd name="T7" fmla="*/ 25 h 112"/>
                <a:gd name="T8" fmla="*/ 54 w 84"/>
                <a:gd name="T9" fmla="*/ 23 h 112"/>
                <a:gd name="T10" fmla="*/ 60 w 84"/>
                <a:gd name="T11" fmla="*/ 23 h 112"/>
                <a:gd name="T12" fmla="*/ 66 w 84"/>
                <a:gd name="T13" fmla="*/ 21 h 112"/>
                <a:gd name="T14" fmla="*/ 71 w 84"/>
                <a:gd name="T15" fmla="*/ 19 h 112"/>
                <a:gd name="T16" fmla="*/ 75 w 84"/>
                <a:gd name="T17" fmla="*/ 17 h 112"/>
                <a:gd name="T18" fmla="*/ 79 w 84"/>
                <a:gd name="T19" fmla="*/ 15 h 112"/>
                <a:gd name="T20" fmla="*/ 84 w 84"/>
                <a:gd name="T21" fmla="*/ 13 h 112"/>
                <a:gd name="T22" fmla="*/ 82 w 84"/>
                <a:gd name="T23" fmla="*/ 25 h 112"/>
                <a:gd name="T24" fmla="*/ 81 w 84"/>
                <a:gd name="T25" fmla="*/ 35 h 112"/>
                <a:gd name="T26" fmla="*/ 79 w 84"/>
                <a:gd name="T27" fmla="*/ 45 h 112"/>
                <a:gd name="T28" fmla="*/ 78 w 84"/>
                <a:gd name="T29" fmla="*/ 55 h 112"/>
                <a:gd name="T30" fmla="*/ 76 w 84"/>
                <a:gd name="T31" fmla="*/ 65 h 112"/>
                <a:gd name="T32" fmla="*/ 73 w 84"/>
                <a:gd name="T33" fmla="*/ 74 h 112"/>
                <a:gd name="T34" fmla="*/ 71 w 84"/>
                <a:gd name="T35" fmla="*/ 84 h 112"/>
                <a:gd name="T36" fmla="*/ 68 w 84"/>
                <a:gd name="T37" fmla="*/ 94 h 112"/>
                <a:gd name="T38" fmla="*/ 63 w 84"/>
                <a:gd name="T39" fmla="*/ 102 h 112"/>
                <a:gd name="T40" fmla="*/ 59 w 84"/>
                <a:gd name="T41" fmla="*/ 112 h 112"/>
                <a:gd name="T42" fmla="*/ 53 w 84"/>
                <a:gd name="T43" fmla="*/ 108 h 112"/>
                <a:gd name="T44" fmla="*/ 47 w 84"/>
                <a:gd name="T45" fmla="*/ 106 h 112"/>
                <a:gd name="T46" fmla="*/ 39 w 84"/>
                <a:gd name="T47" fmla="*/ 100 h 112"/>
                <a:gd name="T48" fmla="*/ 34 w 84"/>
                <a:gd name="T49" fmla="*/ 96 h 112"/>
                <a:gd name="T50" fmla="*/ 28 w 84"/>
                <a:gd name="T51" fmla="*/ 90 h 112"/>
                <a:gd name="T52" fmla="*/ 23 w 84"/>
                <a:gd name="T53" fmla="*/ 84 h 112"/>
                <a:gd name="T54" fmla="*/ 17 w 84"/>
                <a:gd name="T55" fmla="*/ 78 h 112"/>
                <a:gd name="T56" fmla="*/ 14 w 84"/>
                <a:gd name="T57" fmla="*/ 70 h 112"/>
                <a:gd name="T58" fmla="*/ 10 w 84"/>
                <a:gd name="T59" fmla="*/ 63 h 112"/>
                <a:gd name="T60" fmla="*/ 7 w 84"/>
                <a:gd name="T61" fmla="*/ 55 h 112"/>
                <a:gd name="T62" fmla="*/ 0 w 84"/>
                <a:gd name="T63" fmla="*/ 2 h 112"/>
                <a:gd name="T64" fmla="*/ 4 w 84"/>
                <a:gd name="T65" fmla="*/ 0 h 112"/>
                <a:gd name="T66" fmla="*/ 7 w 84"/>
                <a:gd name="T67" fmla="*/ 0 h 112"/>
                <a:gd name="T68" fmla="*/ 11 w 84"/>
                <a:gd name="T69" fmla="*/ 2 h 112"/>
                <a:gd name="T70" fmla="*/ 14 w 84"/>
                <a:gd name="T71" fmla="*/ 4 h 112"/>
                <a:gd name="T72" fmla="*/ 17 w 84"/>
                <a:gd name="T73" fmla="*/ 8 h 112"/>
                <a:gd name="T74" fmla="*/ 19 w 84"/>
                <a:gd name="T75" fmla="*/ 12 h 112"/>
                <a:gd name="T76" fmla="*/ 22 w 84"/>
                <a:gd name="T77" fmla="*/ 15 h 112"/>
                <a:gd name="T78" fmla="*/ 25 w 84"/>
                <a:gd name="T79" fmla="*/ 19 h 112"/>
                <a:gd name="T80" fmla="*/ 26 w 84"/>
                <a:gd name="T81" fmla="*/ 23 h 112"/>
                <a:gd name="T82" fmla="*/ 29 w 84"/>
                <a:gd name="T83" fmla="*/ 25 h 112"/>
                <a:gd name="T84" fmla="*/ 29 w 84"/>
                <a:gd name="T85" fmla="*/ 2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12">
                  <a:moveTo>
                    <a:pt x="29" y="25"/>
                  </a:moveTo>
                  <a:lnTo>
                    <a:pt x="35" y="25"/>
                  </a:lnTo>
                  <a:lnTo>
                    <a:pt x="41" y="25"/>
                  </a:lnTo>
                  <a:lnTo>
                    <a:pt x="48" y="25"/>
                  </a:lnTo>
                  <a:lnTo>
                    <a:pt x="54" y="23"/>
                  </a:lnTo>
                  <a:lnTo>
                    <a:pt x="60" y="23"/>
                  </a:lnTo>
                  <a:lnTo>
                    <a:pt x="66" y="21"/>
                  </a:lnTo>
                  <a:lnTo>
                    <a:pt x="71" y="19"/>
                  </a:lnTo>
                  <a:lnTo>
                    <a:pt x="75" y="17"/>
                  </a:lnTo>
                  <a:lnTo>
                    <a:pt x="79" y="15"/>
                  </a:lnTo>
                  <a:lnTo>
                    <a:pt x="84" y="13"/>
                  </a:lnTo>
                  <a:lnTo>
                    <a:pt x="82" y="25"/>
                  </a:lnTo>
                  <a:lnTo>
                    <a:pt x="81" y="35"/>
                  </a:lnTo>
                  <a:lnTo>
                    <a:pt x="79" y="45"/>
                  </a:lnTo>
                  <a:lnTo>
                    <a:pt x="78" y="55"/>
                  </a:lnTo>
                  <a:lnTo>
                    <a:pt x="76" y="65"/>
                  </a:lnTo>
                  <a:lnTo>
                    <a:pt x="73" y="74"/>
                  </a:lnTo>
                  <a:lnTo>
                    <a:pt x="71" y="84"/>
                  </a:lnTo>
                  <a:lnTo>
                    <a:pt x="68" y="94"/>
                  </a:lnTo>
                  <a:lnTo>
                    <a:pt x="63" y="102"/>
                  </a:lnTo>
                  <a:lnTo>
                    <a:pt x="59" y="112"/>
                  </a:lnTo>
                  <a:lnTo>
                    <a:pt x="53" y="108"/>
                  </a:lnTo>
                  <a:lnTo>
                    <a:pt x="47" y="106"/>
                  </a:lnTo>
                  <a:lnTo>
                    <a:pt x="39" y="100"/>
                  </a:lnTo>
                  <a:lnTo>
                    <a:pt x="34" y="96"/>
                  </a:lnTo>
                  <a:lnTo>
                    <a:pt x="28" y="90"/>
                  </a:lnTo>
                  <a:lnTo>
                    <a:pt x="23" y="84"/>
                  </a:lnTo>
                  <a:lnTo>
                    <a:pt x="17" y="78"/>
                  </a:lnTo>
                  <a:lnTo>
                    <a:pt x="14" y="70"/>
                  </a:lnTo>
                  <a:lnTo>
                    <a:pt x="10" y="63"/>
                  </a:lnTo>
                  <a:lnTo>
                    <a:pt x="7" y="55"/>
                  </a:lnTo>
                  <a:lnTo>
                    <a:pt x="0" y="2"/>
                  </a:lnTo>
                  <a:lnTo>
                    <a:pt x="4" y="0"/>
                  </a:lnTo>
                  <a:lnTo>
                    <a:pt x="7" y="0"/>
                  </a:lnTo>
                  <a:lnTo>
                    <a:pt x="11" y="2"/>
                  </a:lnTo>
                  <a:lnTo>
                    <a:pt x="14" y="4"/>
                  </a:lnTo>
                  <a:lnTo>
                    <a:pt x="17" y="8"/>
                  </a:lnTo>
                  <a:lnTo>
                    <a:pt x="19" y="12"/>
                  </a:lnTo>
                  <a:lnTo>
                    <a:pt x="22" y="15"/>
                  </a:lnTo>
                  <a:lnTo>
                    <a:pt x="25" y="19"/>
                  </a:lnTo>
                  <a:lnTo>
                    <a:pt x="26" y="23"/>
                  </a:lnTo>
                  <a:lnTo>
                    <a:pt x="29" y="25"/>
                  </a:lnTo>
                  <a:lnTo>
                    <a:pt x="29" y="25"/>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0" name="Freeform 22">
              <a:extLst>
                <a:ext uri="{FF2B5EF4-FFF2-40B4-BE49-F238E27FC236}">
                  <a16:creationId xmlns:a16="http://schemas.microsoft.com/office/drawing/2014/main" xmlns="" id="{B0637F49-1C61-4B6E-B7E1-CDA3B5599E47}"/>
                </a:ext>
              </a:extLst>
            </p:cNvPr>
            <p:cNvSpPr>
              <a:spLocks/>
            </p:cNvSpPr>
            <p:nvPr/>
          </p:nvSpPr>
          <p:spPr bwMode="auto">
            <a:xfrm>
              <a:off x="622" y="1814"/>
              <a:ext cx="48" cy="46"/>
            </a:xfrm>
            <a:custGeom>
              <a:avLst/>
              <a:gdLst>
                <a:gd name="T0" fmla="*/ 48 w 48"/>
                <a:gd name="T1" fmla="*/ 6 h 45"/>
                <a:gd name="T2" fmla="*/ 48 w 48"/>
                <a:gd name="T3" fmla="*/ 12 h 45"/>
                <a:gd name="T4" fmla="*/ 48 w 48"/>
                <a:gd name="T5" fmla="*/ 18 h 45"/>
                <a:gd name="T6" fmla="*/ 48 w 48"/>
                <a:gd name="T7" fmla="*/ 21 h 45"/>
                <a:gd name="T8" fmla="*/ 46 w 48"/>
                <a:gd name="T9" fmla="*/ 27 h 45"/>
                <a:gd name="T10" fmla="*/ 45 w 48"/>
                <a:gd name="T11" fmla="*/ 31 h 45"/>
                <a:gd name="T12" fmla="*/ 42 w 48"/>
                <a:gd name="T13" fmla="*/ 35 h 45"/>
                <a:gd name="T14" fmla="*/ 40 w 48"/>
                <a:gd name="T15" fmla="*/ 39 h 45"/>
                <a:gd name="T16" fmla="*/ 37 w 48"/>
                <a:gd name="T17" fmla="*/ 41 h 45"/>
                <a:gd name="T18" fmla="*/ 34 w 48"/>
                <a:gd name="T19" fmla="*/ 43 h 45"/>
                <a:gd name="T20" fmla="*/ 30 w 48"/>
                <a:gd name="T21" fmla="*/ 45 h 45"/>
                <a:gd name="T22" fmla="*/ 25 w 48"/>
                <a:gd name="T23" fmla="*/ 43 h 45"/>
                <a:gd name="T24" fmla="*/ 21 w 48"/>
                <a:gd name="T25" fmla="*/ 41 h 45"/>
                <a:gd name="T26" fmla="*/ 16 w 48"/>
                <a:gd name="T27" fmla="*/ 39 h 45"/>
                <a:gd name="T28" fmla="*/ 14 w 48"/>
                <a:gd name="T29" fmla="*/ 33 h 45"/>
                <a:gd name="T30" fmla="*/ 11 w 48"/>
                <a:gd name="T31" fmla="*/ 29 h 45"/>
                <a:gd name="T32" fmla="*/ 8 w 48"/>
                <a:gd name="T33" fmla="*/ 23 h 45"/>
                <a:gd name="T34" fmla="*/ 6 w 48"/>
                <a:gd name="T35" fmla="*/ 18 h 45"/>
                <a:gd name="T36" fmla="*/ 3 w 48"/>
                <a:gd name="T37" fmla="*/ 12 h 45"/>
                <a:gd name="T38" fmla="*/ 2 w 48"/>
                <a:gd name="T39" fmla="*/ 6 h 45"/>
                <a:gd name="T40" fmla="*/ 0 w 48"/>
                <a:gd name="T41" fmla="*/ 0 h 45"/>
                <a:gd name="T42" fmla="*/ 48 w 48"/>
                <a:gd name="T43" fmla="*/ 8 h 45"/>
                <a:gd name="T44" fmla="*/ 48 w 48"/>
                <a:gd name="T45" fmla="*/ 8 h 45"/>
                <a:gd name="T46" fmla="*/ 48 w 48"/>
                <a:gd name="T4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5">
                  <a:moveTo>
                    <a:pt x="48" y="6"/>
                  </a:moveTo>
                  <a:lnTo>
                    <a:pt x="48" y="12"/>
                  </a:lnTo>
                  <a:lnTo>
                    <a:pt x="48" y="18"/>
                  </a:lnTo>
                  <a:lnTo>
                    <a:pt x="48" y="21"/>
                  </a:lnTo>
                  <a:lnTo>
                    <a:pt x="46" y="27"/>
                  </a:lnTo>
                  <a:lnTo>
                    <a:pt x="45" y="31"/>
                  </a:lnTo>
                  <a:lnTo>
                    <a:pt x="42" y="35"/>
                  </a:lnTo>
                  <a:lnTo>
                    <a:pt x="40" y="39"/>
                  </a:lnTo>
                  <a:lnTo>
                    <a:pt x="37" y="41"/>
                  </a:lnTo>
                  <a:lnTo>
                    <a:pt x="34" y="43"/>
                  </a:lnTo>
                  <a:lnTo>
                    <a:pt x="30" y="45"/>
                  </a:lnTo>
                  <a:lnTo>
                    <a:pt x="25" y="43"/>
                  </a:lnTo>
                  <a:lnTo>
                    <a:pt x="21" y="41"/>
                  </a:lnTo>
                  <a:lnTo>
                    <a:pt x="16" y="39"/>
                  </a:lnTo>
                  <a:lnTo>
                    <a:pt x="14" y="33"/>
                  </a:lnTo>
                  <a:lnTo>
                    <a:pt x="11" y="29"/>
                  </a:lnTo>
                  <a:lnTo>
                    <a:pt x="8" y="23"/>
                  </a:lnTo>
                  <a:lnTo>
                    <a:pt x="6" y="18"/>
                  </a:lnTo>
                  <a:lnTo>
                    <a:pt x="3" y="12"/>
                  </a:lnTo>
                  <a:lnTo>
                    <a:pt x="2" y="6"/>
                  </a:lnTo>
                  <a:lnTo>
                    <a:pt x="0" y="0"/>
                  </a:lnTo>
                  <a:lnTo>
                    <a:pt x="48" y="8"/>
                  </a:lnTo>
                  <a:lnTo>
                    <a:pt x="48" y="8"/>
                  </a:lnTo>
                  <a:lnTo>
                    <a:pt x="4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1" name="Freeform 23">
              <a:extLst>
                <a:ext uri="{FF2B5EF4-FFF2-40B4-BE49-F238E27FC236}">
                  <a16:creationId xmlns:a16="http://schemas.microsoft.com/office/drawing/2014/main" xmlns="" id="{9C300848-297F-443E-A395-367E9341A278}"/>
                </a:ext>
              </a:extLst>
            </p:cNvPr>
            <p:cNvSpPr>
              <a:spLocks/>
            </p:cNvSpPr>
            <p:nvPr/>
          </p:nvSpPr>
          <p:spPr bwMode="auto">
            <a:xfrm>
              <a:off x="1012" y="1913"/>
              <a:ext cx="190" cy="178"/>
            </a:xfrm>
            <a:custGeom>
              <a:avLst/>
              <a:gdLst>
                <a:gd name="T0" fmla="*/ 190 w 190"/>
                <a:gd name="T1" fmla="*/ 22 h 171"/>
                <a:gd name="T2" fmla="*/ 184 w 190"/>
                <a:gd name="T3" fmla="*/ 36 h 171"/>
                <a:gd name="T4" fmla="*/ 176 w 190"/>
                <a:gd name="T5" fmla="*/ 46 h 171"/>
                <a:gd name="T6" fmla="*/ 164 w 190"/>
                <a:gd name="T7" fmla="*/ 51 h 171"/>
                <a:gd name="T8" fmla="*/ 153 w 190"/>
                <a:gd name="T9" fmla="*/ 57 h 171"/>
                <a:gd name="T10" fmla="*/ 146 w 190"/>
                <a:gd name="T11" fmla="*/ 55 h 171"/>
                <a:gd name="T12" fmla="*/ 139 w 190"/>
                <a:gd name="T13" fmla="*/ 53 h 171"/>
                <a:gd name="T14" fmla="*/ 133 w 190"/>
                <a:gd name="T15" fmla="*/ 53 h 171"/>
                <a:gd name="T16" fmla="*/ 127 w 190"/>
                <a:gd name="T17" fmla="*/ 57 h 171"/>
                <a:gd name="T18" fmla="*/ 121 w 190"/>
                <a:gd name="T19" fmla="*/ 61 h 171"/>
                <a:gd name="T20" fmla="*/ 122 w 190"/>
                <a:gd name="T21" fmla="*/ 67 h 171"/>
                <a:gd name="T22" fmla="*/ 127 w 190"/>
                <a:gd name="T23" fmla="*/ 79 h 171"/>
                <a:gd name="T24" fmla="*/ 127 w 190"/>
                <a:gd name="T25" fmla="*/ 93 h 171"/>
                <a:gd name="T26" fmla="*/ 127 w 190"/>
                <a:gd name="T27" fmla="*/ 108 h 171"/>
                <a:gd name="T28" fmla="*/ 124 w 190"/>
                <a:gd name="T29" fmla="*/ 120 h 171"/>
                <a:gd name="T30" fmla="*/ 115 w 190"/>
                <a:gd name="T31" fmla="*/ 126 h 171"/>
                <a:gd name="T32" fmla="*/ 105 w 190"/>
                <a:gd name="T33" fmla="*/ 136 h 171"/>
                <a:gd name="T34" fmla="*/ 96 w 190"/>
                <a:gd name="T35" fmla="*/ 149 h 171"/>
                <a:gd name="T36" fmla="*/ 87 w 190"/>
                <a:gd name="T37" fmla="*/ 161 h 171"/>
                <a:gd name="T38" fmla="*/ 77 w 190"/>
                <a:gd name="T39" fmla="*/ 171 h 171"/>
                <a:gd name="T40" fmla="*/ 60 w 190"/>
                <a:gd name="T41" fmla="*/ 169 h 171"/>
                <a:gd name="T42" fmla="*/ 41 w 190"/>
                <a:gd name="T43" fmla="*/ 155 h 171"/>
                <a:gd name="T44" fmla="*/ 26 w 190"/>
                <a:gd name="T45" fmla="*/ 138 h 171"/>
                <a:gd name="T46" fmla="*/ 14 w 190"/>
                <a:gd name="T47" fmla="*/ 116 h 171"/>
                <a:gd name="T48" fmla="*/ 6 w 190"/>
                <a:gd name="T49" fmla="*/ 97 h 171"/>
                <a:gd name="T50" fmla="*/ 13 w 190"/>
                <a:gd name="T51" fmla="*/ 89 h 171"/>
                <a:gd name="T52" fmla="*/ 26 w 190"/>
                <a:gd name="T53" fmla="*/ 100 h 171"/>
                <a:gd name="T54" fmla="*/ 38 w 190"/>
                <a:gd name="T55" fmla="*/ 118 h 171"/>
                <a:gd name="T56" fmla="*/ 48 w 190"/>
                <a:gd name="T57" fmla="*/ 134 h 171"/>
                <a:gd name="T58" fmla="*/ 62 w 190"/>
                <a:gd name="T59" fmla="*/ 146 h 171"/>
                <a:gd name="T60" fmla="*/ 75 w 190"/>
                <a:gd name="T61" fmla="*/ 142 h 171"/>
                <a:gd name="T62" fmla="*/ 75 w 190"/>
                <a:gd name="T63" fmla="*/ 132 h 171"/>
                <a:gd name="T64" fmla="*/ 71 w 190"/>
                <a:gd name="T65" fmla="*/ 122 h 171"/>
                <a:gd name="T66" fmla="*/ 66 w 190"/>
                <a:gd name="T67" fmla="*/ 114 h 171"/>
                <a:gd name="T68" fmla="*/ 68 w 190"/>
                <a:gd name="T69" fmla="*/ 102 h 171"/>
                <a:gd name="T70" fmla="*/ 75 w 190"/>
                <a:gd name="T71" fmla="*/ 98 h 171"/>
                <a:gd name="T72" fmla="*/ 82 w 190"/>
                <a:gd name="T73" fmla="*/ 100 h 171"/>
                <a:gd name="T74" fmla="*/ 88 w 190"/>
                <a:gd name="T75" fmla="*/ 104 h 171"/>
                <a:gd name="T76" fmla="*/ 96 w 190"/>
                <a:gd name="T77" fmla="*/ 108 h 171"/>
                <a:gd name="T78" fmla="*/ 102 w 190"/>
                <a:gd name="T79" fmla="*/ 112 h 171"/>
                <a:gd name="T80" fmla="*/ 113 w 190"/>
                <a:gd name="T81" fmla="*/ 102 h 171"/>
                <a:gd name="T82" fmla="*/ 108 w 190"/>
                <a:gd name="T83" fmla="*/ 85 h 171"/>
                <a:gd name="T84" fmla="*/ 97 w 190"/>
                <a:gd name="T85" fmla="*/ 71 h 171"/>
                <a:gd name="T86" fmla="*/ 90 w 190"/>
                <a:gd name="T87" fmla="*/ 57 h 171"/>
                <a:gd name="T88" fmla="*/ 90 w 190"/>
                <a:gd name="T89" fmla="*/ 44 h 171"/>
                <a:gd name="T90" fmla="*/ 106 w 190"/>
                <a:gd name="T91" fmla="*/ 30 h 171"/>
                <a:gd name="T92" fmla="*/ 82 w 190"/>
                <a:gd name="T93" fmla="*/ 26 h 171"/>
                <a:gd name="T94" fmla="*/ 62 w 190"/>
                <a:gd name="T95" fmla="*/ 24 h 171"/>
                <a:gd name="T96" fmla="*/ 40 w 190"/>
                <a:gd name="T97" fmla="*/ 24 h 171"/>
                <a:gd name="T98" fmla="*/ 20 w 190"/>
                <a:gd name="T99" fmla="*/ 24 h 171"/>
                <a:gd name="T100" fmla="*/ 0 w 190"/>
                <a:gd name="T101" fmla="*/ 26 h 171"/>
                <a:gd name="T102" fmla="*/ 19 w 190"/>
                <a:gd name="T103" fmla="*/ 8 h 171"/>
                <a:gd name="T104" fmla="*/ 57 w 190"/>
                <a:gd name="T105" fmla="*/ 2 h 171"/>
                <a:gd name="T106" fmla="*/ 97 w 190"/>
                <a:gd name="T107" fmla="*/ 0 h 171"/>
                <a:gd name="T108" fmla="*/ 136 w 190"/>
                <a:gd name="T109" fmla="*/ 2 h 171"/>
                <a:gd name="T110" fmla="*/ 173 w 190"/>
                <a:gd name="T111" fmla="*/ 8 h 171"/>
                <a:gd name="T112" fmla="*/ 190 w 190"/>
                <a:gd name="T113" fmla="*/ 1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171">
                  <a:moveTo>
                    <a:pt x="190" y="12"/>
                  </a:moveTo>
                  <a:lnTo>
                    <a:pt x="190" y="22"/>
                  </a:lnTo>
                  <a:lnTo>
                    <a:pt x="189" y="30"/>
                  </a:lnTo>
                  <a:lnTo>
                    <a:pt x="184" y="36"/>
                  </a:lnTo>
                  <a:lnTo>
                    <a:pt x="180" y="42"/>
                  </a:lnTo>
                  <a:lnTo>
                    <a:pt x="176" y="46"/>
                  </a:lnTo>
                  <a:lnTo>
                    <a:pt x="170" y="49"/>
                  </a:lnTo>
                  <a:lnTo>
                    <a:pt x="164" y="51"/>
                  </a:lnTo>
                  <a:lnTo>
                    <a:pt x="158" y="55"/>
                  </a:lnTo>
                  <a:lnTo>
                    <a:pt x="153" y="57"/>
                  </a:lnTo>
                  <a:lnTo>
                    <a:pt x="149" y="57"/>
                  </a:lnTo>
                  <a:lnTo>
                    <a:pt x="146" y="55"/>
                  </a:lnTo>
                  <a:lnTo>
                    <a:pt x="142" y="53"/>
                  </a:lnTo>
                  <a:lnTo>
                    <a:pt x="139" y="53"/>
                  </a:lnTo>
                  <a:lnTo>
                    <a:pt x="136" y="53"/>
                  </a:lnTo>
                  <a:lnTo>
                    <a:pt x="133" y="53"/>
                  </a:lnTo>
                  <a:lnTo>
                    <a:pt x="130" y="55"/>
                  </a:lnTo>
                  <a:lnTo>
                    <a:pt x="127" y="57"/>
                  </a:lnTo>
                  <a:lnTo>
                    <a:pt x="124" y="59"/>
                  </a:lnTo>
                  <a:lnTo>
                    <a:pt x="121" y="61"/>
                  </a:lnTo>
                  <a:lnTo>
                    <a:pt x="118" y="63"/>
                  </a:lnTo>
                  <a:lnTo>
                    <a:pt x="122" y="67"/>
                  </a:lnTo>
                  <a:lnTo>
                    <a:pt x="125" y="73"/>
                  </a:lnTo>
                  <a:lnTo>
                    <a:pt x="127" y="79"/>
                  </a:lnTo>
                  <a:lnTo>
                    <a:pt x="127" y="87"/>
                  </a:lnTo>
                  <a:lnTo>
                    <a:pt x="127" y="93"/>
                  </a:lnTo>
                  <a:lnTo>
                    <a:pt x="127" y="100"/>
                  </a:lnTo>
                  <a:lnTo>
                    <a:pt x="127" y="108"/>
                  </a:lnTo>
                  <a:lnTo>
                    <a:pt x="125" y="114"/>
                  </a:lnTo>
                  <a:lnTo>
                    <a:pt x="124" y="120"/>
                  </a:lnTo>
                  <a:lnTo>
                    <a:pt x="122" y="126"/>
                  </a:lnTo>
                  <a:lnTo>
                    <a:pt x="115" y="126"/>
                  </a:lnTo>
                  <a:lnTo>
                    <a:pt x="109" y="130"/>
                  </a:lnTo>
                  <a:lnTo>
                    <a:pt x="105" y="136"/>
                  </a:lnTo>
                  <a:lnTo>
                    <a:pt x="100" y="142"/>
                  </a:lnTo>
                  <a:lnTo>
                    <a:pt x="96" y="149"/>
                  </a:lnTo>
                  <a:lnTo>
                    <a:pt x="91" y="155"/>
                  </a:lnTo>
                  <a:lnTo>
                    <a:pt x="87" y="161"/>
                  </a:lnTo>
                  <a:lnTo>
                    <a:pt x="82" y="167"/>
                  </a:lnTo>
                  <a:lnTo>
                    <a:pt x="77" y="171"/>
                  </a:lnTo>
                  <a:lnTo>
                    <a:pt x="71" y="171"/>
                  </a:lnTo>
                  <a:lnTo>
                    <a:pt x="60" y="169"/>
                  </a:lnTo>
                  <a:lnTo>
                    <a:pt x="50" y="163"/>
                  </a:lnTo>
                  <a:lnTo>
                    <a:pt x="41" y="155"/>
                  </a:lnTo>
                  <a:lnTo>
                    <a:pt x="34" y="148"/>
                  </a:lnTo>
                  <a:lnTo>
                    <a:pt x="26" y="138"/>
                  </a:lnTo>
                  <a:lnTo>
                    <a:pt x="20" y="128"/>
                  </a:lnTo>
                  <a:lnTo>
                    <a:pt x="14" y="116"/>
                  </a:lnTo>
                  <a:lnTo>
                    <a:pt x="10" y="106"/>
                  </a:lnTo>
                  <a:lnTo>
                    <a:pt x="6" y="97"/>
                  </a:lnTo>
                  <a:lnTo>
                    <a:pt x="3" y="87"/>
                  </a:lnTo>
                  <a:lnTo>
                    <a:pt x="13" y="89"/>
                  </a:lnTo>
                  <a:lnTo>
                    <a:pt x="20" y="95"/>
                  </a:lnTo>
                  <a:lnTo>
                    <a:pt x="26" y="100"/>
                  </a:lnTo>
                  <a:lnTo>
                    <a:pt x="32" y="108"/>
                  </a:lnTo>
                  <a:lnTo>
                    <a:pt x="38" y="118"/>
                  </a:lnTo>
                  <a:lnTo>
                    <a:pt x="43" y="126"/>
                  </a:lnTo>
                  <a:lnTo>
                    <a:pt x="48" y="134"/>
                  </a:lnTo>
                  <a:lnTo>
                    <a:pt x="54" y="140"/>
                  </a:lnTo>
                  <a:lnTo>
                    <a:pt x="62" y="146"/>
                  </a:lnTo>
                  <a:lnTo>
                    <a:pt x="71" y="148"/>
                  </a:lnTo>
                  <a:lnTo>
                    <a:pt x="75" y="142"/>
                  </a:lnTo>
                  <a:lnTo>
                    <a:pt x="75" y="138"/>
                  </a:lnTo>
                  <a:lnTo>
                    <a:pt x="75" y="132"/>
                  </a:lnTo>
                  <a:lnTo>
                    <a:pt x="74" y="128"/>
                  </a:lnTo>
                  <a:lnTo>
                    <a:pt x="71" y="122"/>
                  </a:lnTo>
                  <a:lnTo>
                    <a:pt x="69" y="118"/>
                  </a:lnTo>
                  <a:lnTo>
                    <a:pt x="66" y="114"/>
                  </a:lnTo>
                  <a:lnTo>
                    <a:pt x="66" y="108"/>
                  </a:lnTo>
                  <a:lnTo>
                    <a:pt x="68" y="102"/>
                  </a:lnTo>
                  <a:lnTo>
                    <a:pt x="71" y="98"/>
                  </a:lnTo>
                  <a:lnTo>
                    <a:pt x="75" y="98"/>
                  </a:lnTo>
                  <a:lnTo>
                    <a:pt x="78" y="98"/>
                  </a:lnTo>
                  <a:lnTo>
                    <a:pt x="82" y="100"/>
                  </a:lnTo>
                  <a:lnTo>
                    <a:pt x="85" y="102"/>
                  </a:lnTo>
                  <a:lnTo>
                    <a:pt x="88" y="104"/>
                  </a:lnTo>
                  <a:lnTo>
                    <a:pt x="93" y="106"/>
                  </a:lnTo>
                  <a:lnTo>
                    <a:pt x="96" y="108"/>
                  </a:lnTo>
                  <a:lnTo>
                    <a:pt x="99" y="110"/>
                  </a:lnTo>
                  <a:lnTo>
                    <a:pt x="102" y="112"/>
                  </a:lnTo>
                  <a:lnTo>
                    <a:pt x="106" y="114"/>
                  </a:lnTo>
                  <a:lnTo>
                    <a:pt x="113" y="102"/>
                  </a:lnTo>
                  <a:lnTo>
                    <a:pt x="111" y="95"/>
                  </a:lnTo>
                  <a:lnTo>
                    <a:pt x="108" y="85"/>
                  </a:lnTo>
                  <a:lnTo>
                    <a:pt x="103" y="77"/>
                  </a:lnTo>
                  <a:lnTo>
                    <a:pt x="97" y="71"/>
                  </a:lnTo>
                  <a:lnTo>
                    <a:pt x="93" y="63"/>
                  </a:lnTo>
                  <a:lnTo>
                    <a:pt x="90" y="57"/>
                  </a:lnTo>
                  <a:lnTo>
                    <a:pt x="88" y="49"/>
                  </a:lnTo>
                  <a:lnTo>
                    <a:pt x="90" y="44"/>
                  </a:lnTo>
                  <a:lnTo>
                    <a:pt x="96" y="36"/>
                  </a:lnTo>
                  <a:lnTo>
                    <a:pt x="106" y="30"/>
                  </a:lnTo>
                  <a:lnTo>
                    <a:pt x="94" y="28"/>
                  </a:lnTo>
                  <a:lnTo>
                    <a:pt x="82" y="26"/>
                  </a:lnTo>
                  <a:lnTo>
                    <a:pt x="72" y="24"/>
                  </a:lnTo>
                  <a:lnTo>
                    <a:pt x="62" y="24"/>
                  </a:lnTo>
                  <a:lnTo>
                    <a:pt x="51" y="24"/>
                  </a:lnTo>
                  <a:lnTo>
                    <a:pt x="40" y="24"/>
                  </a:lnTo>
                  <a:lnTo>
                    <a:pt x="31" y="24"/>
                  </a:lnTo>
                  <a:lnTo>
                    <a:pt x="20" y="24"/>
                  </a:lnTo>
                  <a:lnTo>
                    <a:pt x="10" y="24"/>
                  </a:lnTo>
                  <a:lnTo>
                    <a:pt x="0" y="26"/>
                  </a:lnTo>
                  <a:lnTo>
                    <a:pt x="0" y="14"/>
                  </a:lnTo>
                  <a:lnTo>
                    <a:pt x="19" y="8"/>
                  </a:lnTo>
                  <a:lnTo>
                    <a:pt x="38" y="4"/>
                  </a:lnTo>
                  <a:lnTo>
                    <a:pt x="57" y="2"/>
                  </a:lnTo>
                  <a:lnTo>
                    <a:pt x="78" y="0"/>
                  </a:lnTo>
                  <a:lnTo>
                    <a:pt x="97" y="0"/>
                  </a:lnTo>
                  <a:lnTo>
                    <a:pt x="116" y="0"/>
                  </a:lnTo>
                  <a:lnTo>
                    <a:pt x="136" y="2"/>
                  </a:lnTo>
                  <a:lnTo>
                    <a:pt x="155" y="4"/>
                  </a:lnTo>
                  <a:lnTo>
                    <a:pt x="173" y="8"/>
                  </a:lnTo>
                  <a:lnTo>
                    <a:pt x="190" y="14"/>
                  </a:lnTo>
                  <a:lnTo>
                    <a:pt x="190" y="14"/>
                  </a:lnTo>
                  <a:lnTo>
                    <a:pt x="190" y="12"/>
                  </a:lnTo>
                  <a:close/>
                </a:path>
              </a:pathLst>
            </a:custGeom>
            <a:solidFill>
              <a:srgbClr val="3705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2" name="Freeform 24">
              <a:extLst>
                <a:ext uri="{FF2B5EF4-FFF2-40B4-BE49-F238E27FC236}">
                  <a16:creationId xmlns:a16="http://schemas.microsoft.com/office/drawing/2014/main" xmlns="" id="{705B713B-839B-47BC-8DC4-A8E196B146CE}"/>
                </a:ext>
              </a:extLst>
            </p:cNvPr>
            <p:cNvSpPr>
              <a:spLocks/>
            </p:cNvSpPr>
            <p:nvPr/>
          </p:nvSpPr>
          <p:spPr bwMode="auto">
            <a:xfrm>
              <a:off x="1202" y="2026"/>
              <a:ext cx="28" cy="6"/>
            </a:xfrm>
            <a:custGeom>
              <a:avLst/>
              <a:gdLst>
                <a:gd name="T0" fmla="*/ 28 w 28"/>
                <a:gd name="T1" fmla="*/ 0 h 6"/>
                <a:gd name="T2" fmla="*/ 25 w 28"/>
                <a:gd name="T3" fmla="*/ 0 h 6"/>
                <a:gd name="T4" fmla="*/ 22 w 28"/>
                <a:gd name="T5" fmla="*/ 2 h 6"/>
                <a:gd name="T6" fmla="*/ 21 w 28"/>
                <a:gd name="T7" fmla="*/ 2 h 6"/>
                <a:gd name="T8" fmla="*/ 18 w 28"/>
                <a:gd name="T9" fmla="*/ 4 h 6"/>
                <a:gd name="T10" fmla="*/ 15 w 28"/>
                <a:gd name="T11" fmla="*/ 4 h 6"/>
                <a:gd name="T12" fmla="*/ 12 w 28"/>
                <a:gd name="T13" fmla="*/ 6 h 6"/>
                <a:gd name="T14" fmla="*/ 9 w 28"/>
                <a:gd name="T15" fmla="*/ 6 h 6"/>
                <a:gd name="T16" fmla="*/ 6 w 28"/>
                <a:gd name="T17" fmla="*/ 6 h 6"/>
                <a:gd name="T18" fmla="*/ 3 w 28"/>
                <a:gd name="T19" fmla="*/ 6 h 6"/>
                <a:gd name="T20" fmla="*/ 0 w 28"/>
                <a:gd name="T21" fmla="*/ 6 h 6"/>
                <a:gd name="T22" fmla="*/ 3 w 28"/>
                <a:gd name="T23" fmla="*/ 4 h 6"/>
                <a:gd name="T24" fmla="*/ 6 w 28"/>
                <a:gd name="T25" fmla="*/ 2 h 6"/>
                <a:gd name="T26" fmla="*/ 7 w 28"/>
                <a:gd name="T27" fmla="*/ 0 h 6"/>
                <a:gd name="T28" fmla="*/ 10 w 28"/>
                <a:gd name="T29" fmla="*/ 0 h 6"/>
                <a:gd name="T30" fmla="*/ 13 w 28"/>
                <a:gd name="T31" fmla="*/ 0 h 6"/>
                <a:gd name="T32" fmla="*/ 18 w 28"/>
                <a:gd name="T33" fmla="*/ 0 h 6"/>
                <a:gd name="T34" fmla="*/ 21 w 28"/>
                <a:gd name="T35" fmla="*/ 0 h 6"/>
                <a:gd name="T36" fmla="*/ 23 w 28"/>
                <a:gd name="T37" fmla="*/ 0 h 6"/>
                <a:gd name="T38" fmla="*/ 26 w 28"/>
                <a:gd name="T39" fmla="*/ 0 h 6"/>
                <a:gd name="T40" fmla="*/ 28 w 28"/>
                <a:gd name="T41" fmla="*/ 2 h 6"/>
                <a:gd name="T42" fmla="*/ 28 w 28"/>
                <a:gd name="T43" fmla="*/ 2 h 6"/>
                <a:gd name="T44" fmla="*/ 28 w 28"/>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
                  <a:moveTo>
                    <a:pt x="28" y="0"/>
                  </a:moveTo>
                  <a:lnTo>
                    <a:pt x="25" y="0"/>
                  </a:lnTo>
                  <a:lnTo>
                    <a:pt x="22" y="2"/>
                  </a:lnTo>
                  <a:lnTo>
                    <a:pt x="21" y="2"/>
                  </a:lnTo>
                  <a:lnTo>
                    <a:pt x="18" y="4"/>
                  </a:lnTo>
                  <a:lnTo>
                    <a:pt x="15" y="4"/>
                  </a:lnTo>
                  <a:lnTo>
                    <a:pt x="12" y="6"/>
                  </a:lnTo>
                  <a:lnTo>
                    <a:pt x="9" y="6"/>
                  </a:lnTo>
                  <a:lnTo>
                    <a:pt x="6" y="6"/>
                  </a:lnTo>
                  <a:lnTo>
                    <a:pt x="3" y="6"/>
                  </a:lnTo>
                  <a:lnTo>
                    <a:pt x="0" y="6"/>
                  </a:lnTo>
                  <a:lnTo>
                    <a:pt x="3" y="4"/>
                  </a:lnTo>
                  <a:lnTo>
                    <a:pt x="6" y="2"/>
                  </a:lnTo>
                  <a:lnTo>
                    <a:pt x="7" y="0"/>
                  </a:lnTo>
                  <a:lnTo>
                    <a:pt x="10" y="0"/>
                  </a:lnTo>
                  <a:lnTo>
                    <a:pt x="13" y="0"/>
                  </a:lnTo>
                  <a:lnTo>
                    <a:pt x="18" y="0"/>
                  </a:lnTo>
                  <a:lnTo>
                    <a:pt x="21" y="0"/>
                  </a:lnTo>
                  <a:lnTo>
                    <a:pt x="23" y="0"/>
                  </a:lnTo>
                  <a:lnTo>
                    <a:pt x="26" y="0"/>
                  </a:lnTo>
                  <a:lnTo>
                    <a:pt x="28" y="2"/>
                  </a:lnTo>
                  <a:lnTo>
                    <a:pt x="28" y="2"/>
                  </a:lnTo>
                  <a:lnTo>
                    <a:pt x="28" y="0"/>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3" name="Freeform 25">
              <a:extLst>
                <a:ext uri="{FF2B5EF4-FFF2-40B4-BE49-F238E27FC236}">
                  <a16:creationId xmlns:a16="http://schemas.microsoft.com/office/drawing/2014/main" xmlns="" id="{20B409E7-531F-412A-9499-208D5C45706B}"/>
                </a:ext>
              </a:extLst>
            </p:cNvPr>
            <p:cNvSpPr>
              <a:spLocks/>
            </p:cNvSpPr>
            <p:nvPr/>
          </p:nvSpPr>
          <p:spPr bwMode="auto">
            <a:xfrm>
              <a:off x="516" y="2431"/>
              <a:ext cx="9" cy="29"/>
            </a:xfrm>
            <a:custGeom>
              <a:avLst/>
              <a:gdLst>
                <a:gd name="T0" fmla="*/ 0 w 9"/>
                <a:gd name="T1" fmla="*/ 28 h 28"/>
                <a:gd name="T2" fmla="*/ 9 w 9"/>
                <a:gd name="T3" fmla="*/ 0 h 28"/>
                <a:gd name="T4" fmla="*/ 4 w 9"/>
                <a:gd name="T5" fmla="*/ 24 h 28"/>
                <a:gd name="T6" fmla="*/ 0 w 9"/>
                <a:gd name="T7" fmla="*/ 28 h 28"/>
                <a:gd name="T8" fmla="*/ 0 w 9"/>
                <a:gd name="T9" fmla="*/ 28 h 28"/>
              </a:gdLst>
              <a:ahLst/>
              <a:cxnLst>
                <a:cxn ang="0">
                  <a:pos x="T0" y="T1"/>
                </a:cxn>
                <a:cxn ang="0">
                  <a:pos x="T2" y="T3"/>
                </a:cxn>
                <a:cxn ang="0">
                  <a:pos x="T4" y="T5"/>
                </a:cxn>
                <a:cxn ang="0">
                  <a:pos x="T6" y="T7"/>
                </a:cxn>
                <a:cxn ang="0">
                  <a:pos x="T8" y="T9"/>
                </a:cxn>
              </a:cxnLst>
              <a:rect l="0" t="0" r="r" b="b"/>
              <a:pathLst>
                <a:path w="9" h="28">
                  <a:moveTo>
                    <a:pt x="0" y="28"/>
                  </a:moveTo>
                  <a:lnTo>
                    <a:pt x="9" y="0"/>
                  </a:lnTo>
                  <a:lnTo>
                    <a:pt x="4" y="24"/>
                  </a:lnTo>
                  <a:lnTo>
                    <a:pt x="0" y="28"/>
                  </a:lnTo>
                  <a:lnTo>
                    <a:pt x="0" y="28"/>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4" name="Freeform 26">
              <a:extLst>
                <a:ext uri="{FF2B5EF4-FFF2-40B4-BE49-F238E27FC236}">
                  <a16:creationId xmlns:a16="http://schemas.microsoft.com/office/drawing/2014/main" xmlns="" id="{61EF1556-9D85-4DC0-8F74-15FE9F5DB40C}"/>
                </a:ext>
              </a:extLst>
            </p:cNvPr>
            <p:cNvSpPr>
              <a:spLocks/>
            </p:cNvSpPr>
            <p:nvPr/>
          </p:nvSpPr>
          <p:spPr bwMode="auto">
            <a:xfrm>
              <a:off x="520" y="2472"/>
              <a:ext cx="34" cy="60"/>
            </a:xfrm>
            <a:custGeom>
              <a:avLst/>
              <a:gdLst>
                <a:gd name="T0" fmla="*/ 28 w 34"/>
                <a:gd name="T1" fmla="*/ 55 h 57"/>
                <a:gd name="T2" fmla="*/ 27 w 34"/>
                <a:gd name="T3" fmla="*/ 57 h 57"/>
                <a:gd name="T4" fmla="*/ 24 w 34"/>
                <a:gd name="T5" fmla="*/ 57 h 57"/>
                <a:gd name="T6" fmla="*/ 21 w 34"/>
                <a:gd name="T7" fmla="*/ 57 h 57"/>
                <a:gd name="T8" fmla="*/ 18 w 34"/>
                <a:gd name="T9" fmla="*/ 55 h 57"/>
                <a:gd name="T10" fmla="*/ 15 w 34"/>
                <a:gd name="T11" fmla="*/ 51 h 57"/>
                <a:gd name="T12" fmla="*/ 12 w 34"/>
                <a:gd name="T13" fmla="*/ 49 h 57"/>
                <a:gd name="T14" fmla="*/ 9 w 34"/>
                <a:gd name="T15" fmla="*/ 45 h 57"/>
                <a:gd name="T16" fmla="*/ 6 w 34"/>
                <a:gd name="T17" fmla="*/ 41 h 57"/>
                <a:gd name="T18" fmla="*/ 3 w 34"/>
                <a:gd name="T19" fmla="*/ 37 h 57"/>
                <a:gd name="T20" fmla="*/ 0 w 34"/>
                <a:gd name="T21" fmla="*/ 33 h 57"/>
                <a:gd name="T22" fmla="*/ 3 w 34"/>
                <a:gd name="T23" fmla="*/ 27 h 57"/>
                <a:gd name="T24" fmla="*/ 5 w 34"/>
                <a:gd name="T25" fmla="*/ 21 h 57"/>
                <a:gd name="T26" fmla="*/ 8 w 34"/>
                <a:gd name="T27" fmla="*/ 17 h 57"/>
                <a:gd name="T28" fmla="*/ 12 w 34"/>
                <a:gd name="T29" fmla="*/ 13 h 57"/>
                <a:gd name="T30" fmla="*/ 15 w 34"/>
                <a:gd name="T31" fmla="*/ 11 h 57"/>
                <a:gd name="T32" fmla="*/ 19 w 34"/>
                <a:gd name="T33" fmla="*/ 7 h 57"/>
                <a:gd name="T34" fmla="*/ 22 w 34"/>
                <a:gd name="T35" fmla="*/ 6 h 57"/>
                <a:gd name="T36" fmla="*/ 27 w 34"/>
                <a:gd name="T37" fmla="*/ 4 h 57"/>
                <a:gd name="T38" fmla="*/ 31 w 34"/>
                <a:gd name="T39" fmla="*/ 2 h 57"/>
                <a:gd name="T40" fmla="*/ 34 w 34"/>
                <a:gd name="T41" fmla="*/ 0 h 57"/>
                <a:gd name="T42" fmla="*/ 30 w 34"/>
                <a:gd name="T43" fmla="*/ 57 h 57"/>
                <a:gd name="T44" fmla="*/ 30 w 34"/>
                <a:gd name="T45" fmla="*/ 57 h 57"/>
                <a:gd name="T46" fmla="*/ 28 w 34"/>
                <a:gd name="T4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7">
                  <a:moveTo>
                    <a:pt x="28" y="55"/>
                  </a:moveTo>
                  <a:lnTo>
                    <a:pt x="27" y="57"/>
                  </a:lnTo>
                  <a:lnTo>
                    <a:pt x="24" y="57"/>
                  </a:lnTo>
                  <a:lnTo>
                    <a:pt x="21" y="57"/>
                  </a:lnTo>
                  <a:lnTo>
                    <a:pt x="18" y="55"/>
                  </a:lnTo>
                  <a:lnTo>
                    <a:pt x="15" y="51"/>
                  </a:lnTo>
                  <a:lnTo>
                    <a:pt x="12" y="49"/>
                  </a:lnTo>
                  <a:lnTo>
                    <a:pt x="9" y="45"/>
                  </a:lnTo>
                  <a:lnTo>
                    <a:pt x="6" y="41"/>
                  </a:lnTo>
                  <a:lnTo>
                    <a:pt x="3" y="37"/>
                  </a:lnTo>
                  <a:lnTo>
                    <a:pt x="0" y="33"/>
                  </a:lnTo>
                  <a:lnTo>
                    <a:pt x="3" y="27"/>
                  </a:lnTo>
                  <a:lnTo>
                    <a:pt x="5" y="21"/>
                  </a:lnTo>
                  <a:lnTo>
                    <a:pt x="8" y="17"/>
                  </a:lnTo>
                  <a:lnTo>
                    <a:pt x="12" y="13"/>
                  </a:lnTo>
                  <a:lnTo>
                    <a:pt x="15" y="11"/>
                  </a:lnTo>
                  <a:lnTo>
                    <a:pt x="19" y="7"/>
                  </a:lnTo>
                  <a:lnTo>
                    <a:pt x="22" y="6"/>
                  </a:lnTo>
                  <a:lnTo>
                    <a:pt x="27" y="4"/>
                  </a:lnTo>
                  <a:lnTo>
                    <a:pt x="31" y="2"/>
                  </a:lnTo>
                  <a:lnTo>
                    <a:pt x="34" y="0"/>
                  </a:lnTo>
                  <a:lnTo>
                    <a:pt x="30" y="57"/>
                  </a:lnTo>
                  <a:lnTo>
                    <a:pt x="30" y="57"/>
                  </a:lnTo>
                  <a:lnTo>
                    <a:pt x="28" y="55"/>
                  </a:lnTo>
                  <a:close/>
                </a:path>
              </a:pathLst>
            </a:custGeom>
            <a:solidFill>
              <a:srgbClr val="FF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5" name="Freeform 27">
              <a:extLst>
                <a:ext uri="{FF2B5EF4-FFF2-40B4-BE49-F238E27FC236}">
                  <a16:creationId xmlns:a16="http://schemas.microsoft.com/office/drawing/2014/main" xmlns="" id="{FD1B4843-237B-458F-B899-FF3EEB292A2F}"/>
                </a:ext>
              </a:extLst>
            </p:cNvPr>
            <p:cNvSpPr>
              <a:spLocks/>
            </p:cNvSpPr>
            <p:nvPr/>
          </p:nvSpPr>
          <p:spPr bwMode="auto">
            <a:xfrm>
              <a:off x="612" y="3834"/>
              <a:ext cx="86" cy="200"/>
            </a:xfrm>
            <a:custGeom>
              <a:avLst/>
              <a:gdLst>
                <a:gd name="T0" fmla="*/ 86 w 86"/>
                <a:gd name="T1" fmla="*/ 190 h 192"/>
                <a:gd name="T2" fmla="*/ 77 w 86"/>
                <a:gd name="T3" fmla="*/ 186 h 192"/>
                <a:gd name="T4" fmla="*/ 68 w 86"/>
                <a:gd name="T5" fmla="*/ 182 h 192"/>
                <a:gd name="T6" fmla="*/ 59 w 86"/>
                <a:gd name="T7" fmla="*/ 176 h 192"/>
                <a:gd name="T8" fmla="*/ 50 w 86"/>
                <a:gd name="T9" fmla="*/ 171 h 192"/>
                <a:gd name="T10" fmla="*/ 42 w 86"/>
                <a:gd name="T11" fmla="*/ 165 h 192"/>
                <a:gd name="T12" fmla="*/ 34 w 86"/>
                <a:gd name="T13" fmla="*/ 159 h 192"/>
                <a:gd name="T14" fmla="*/ 25 w 86"/>
                <a:gd name="T15" fmla="*/ 151 h 192"/>
                <a:gd name="T16" fmla="*/ 16 w 86"/>
                <a:gd name="T17" fmla="*/ 143 h 192"/>
                <a:gd name="T18" fmla="*/ 9 w 86"/>
                <a:gd name="T19" fmla="*/ 135 h 192"/>
                <a:gd name="T20" fmla="*/ 0 w 86"/>
                <a:gd name="T21" fmla="*/ 125 h 192"/>
                <a:gd name="T22" fmla="*/ 3 w 86"/>
                <a:gd name="T23" fmla="*/ 112 h 192"/>
                <a:gd name="T24" fmla="*/ 3 w 86"/>
                <a:gd name="T25" fmla="*/ 98 h 192"/>
                <a:gd name="T26" fmla="*/ 2 w 86"/>
                <a:gd name="T27" fmla="*/ 82 h 192"/>
                <a:gd name="T28" fmla="*/ 2 w 86"/>
                <a:gd name="T29" fmla="*/ 67 h 192"/>
                <a:gd name="T30" fmla="*/ 0 w 86"/>
                <a:gd name="T31" fmla="*/ 53 h 192"/>
                <a:gd name="T32" fmla="*/ 0 w 86"/>
                <a:gd name="T33" fmla="*/ 39 h 192"/>
                <a:gd name="T34" fmla="*/ 2 w 86"/>
                <a:gd name="T35" fmla="*/ 25 h 192"/>
                <a:gd name="T36" fmla="*/ 6 w 86"/>
                <a:gd name="T37" fmla="*/ 16 h 192"/>
                <a:gd name="T38" fmla="*/ 12 w 86"/>
                <a:gd name="T39" fmla="*/ 6 h 192"/>
                <a:gd name="T40" fmla="*/ 22 w 86"/>
                <a:gd name="T41" fmla="*/ 0 h 192"/>
                <a:gd name="T42" fmla="*/ 22 w 86"/>
                <a:gd name="T43" fmla="*/ 23 h 192"/>
                <a:gd name="T44" fmla="*/ 27 w 86"/>
                <a:gd name="T45" fmla="*/ 43 h 192"/>
                <a:gd name="T46" fmla="*/ 33 w 86"/>
                <a:gd name="T47" fmla="*/ 63 h 192"/>
                <a:gd name="T48" fmla="*/ 42 w 86"/>
                <a:gd name="T49" fmla="*/ 80 h 192"/>
                <a:gd name="T50" fmla="*/ 50 w 86"/>
                <a:gd name="T51" fmla="*/ 98 h 192"/>
                <a:gd name="T52" fmla="*/ 59 w 86"/>
                <a:gd name="T53" fmla="*/ 116 h 192"/>
                <a:gd name="T54" fmla="*/ 68 w 86"/>
                <a:gd name="T55" fmla="*/ 133 h 192"/>
                <a:gd name="T56" fmla="*/ 77 w 86"/>
                <a:gd name="T57" fmla="*/ 153 h 192"/>
                <a:gd name="T58" fmla="*/ 83 w 86"/>
                <a:gd name="T59" fmla="*/ 171 h 192"/>
                <a:gd name="T60" fmla="*/ 86 w 86"/>
                <a:gd name="T61" fmla="*/ 192 h 192"/>
                <a:gd name="T62" fmla="*/ 86 w 86"/>
                <a:gd name="T63" fmla="*/ 192 h 192"/>
                <a:gd name="T64" fmla="*/ 86 w 86"/>
                <a:gd name="T65"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192">
                  <a:moveTo>
                    <a:pt x="86" y="190"/>
                  </a:moveTo>
                  <a:lnTo>
                    <a:pt x="77" y="186"/>
                  </a:lnTo>
                  <a:lnTo>
                    <a:pt x="68" y="182"/>
                  </a:lnTo>
                  <a:lnTo>
                    <a:pt x="59" y="176"/>
                  </a:lnTo>
                  <a:lnTo>
                    <a:pt x="50" y="171"/>
                  </a:lnTo>
                  <a:lnTo>
                    <a:pt x="42" y="165"/>
                  </a:lnTo>
                  <a:lnTo>
                    <a:pt x="34" y="159"/>
                  </a:lnTo>
                  <a:lnTo>
                    <a:pt x="25" y="151"/>
                  </a:lnTo>
                  <a:lnTo>
                    <a:pt x="16" y="143"/>
                  </a:lnTo>
                  <a:lnTo>
                    <a:pt x="9" y="135"/>
                  </a:lnTo>
                  <a:lnTo>
                    <a:pt x="0" y="125"/>
                  </a:lnTo>
                  <a:lnTo>
                    <a:pt x="3" y="112"/>
                  </a:lnTo>
                  <a:lnTo>
                    <a:pt x="3" y="98"/>
                  </a:lnTo>
                  <a:lnTo>
                    <a:pt x="2" y="82"/>
                  </a:lnTo>
                  <a:lnTo>
                    <a:pt x="2" y="67"/>
                  </a:lnTo>
                  <a:lnTo>
                    <a:pt x="0" y="53"/>
                  </a:lnTo>
                  <a:lnTo>
                    <a:pt x="0" y="39"/>
                  </a:lnTo>
                  <a:lnTo>
                    <a:pt x="2" y="25"/>
                  </a:lnTo>
                  <a:lnTo>
                    <a:pt x="6" y="16"/>
                  </a:lnTo>
                  <a:lnTo>
                    <a:pt x="12" y="6"/>
                  </a:lnTo>
                  <a:lnTo>
                    <a:pt x="22" y="0"/>
                  </a:lnTo>
                  <a:lnTo>
                    <a:pt x="22" y="23"/>
                  </a:lnTo>
                  <a:lnTo>
                    <a:pt x="27" y="43"/>
                  </a:lnTo>
                  <a:lnTo>
                    <a:pt x="33" y="63"/>
                  </a:lnTo>
                  <a:lnTo>
                    <a:pt x="42" y="80"/>
                  </a:lnTo>
                  <a:lnTo>
                    <a:pt x="50" y="98"/>
                  </a:lnTo>
                  <a:lnTo>
                    <a:pt x="59" y="116"/>
                  </a:lnTo>
                  <a:lnTo>
                    <a:pt x="68" y="133"/>
                  </a:lnTo>
                  <a:lnTo>
                    <a:pt x="77" y="153"/>
                  </a:lnTo>
                  <a:lnTo>
                    <a:pt x="83" y="171"/>
                  </a:lnTo>
                  <a:lnTo>
                    <a:pt x="86" y="192"/>
                  </a:lnTo>
                  <a:lnTo>
                    <a:pt x="86" y="192"/>
                  </a:lnTo>
                  <a:lnTo>
                    <a:pt x="86" y="19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0556" name="Freeform 28">
              <a:extLst>
                <a:ext uri="{FF2B5EF4-FFF2-40B4-BE49-F238E27FC236}">
                  <a16:creationId xmlns:a16="http://schemas.microsoft.com/office/drawing/2014/main" xmlns="" id="{2347C6B1-8D9B-4FBA-B18E-97CE105A5C7B}"/>
                </a:ext>
              </a:extLst>
            </p:cNvPr>
            <p:cNvSpPr>
              <a:spLocks/>
            </p:cNvSpPr>
            <p:nvPr/>
          </p:nvSpPr>
          <p:spPr bwMode="auto">
            <a:xfrm>
              <a:off x="336" y="3805"/>
              <a:ext cx="95" cy="229"/>
            </a:xfrm>
            <a:custGeom>
              <a:avLst/>
              <a:gdLst>
                <a:gd name="T0" fmla="*/ 74 w 95"/>
                <a:gd name="T1" fmla="*/ 220 h 220"/>
                <a:gd name="T2" fmla="*/ 67 w 95"/>
                <a:gd name="T3" fmla="*/ 201 h 220"/>
                <a:gd name="T4" fmla="*/ 55 w 95"/>
                <a:gd name="T5" fmla="*/ 183 h 220"/>
                <a:gd name="T6" fmla="*/ 43 w 95"/>
                <a:gd name="T7" fmla="*/ 163 h 220"/>
                <a:gd name="T8" fmla="*/ 31 w 95"/>
                <a:gd name="T9" fmla="*/ 146 h 220"/>
                <a:gd name="T10" fmla="*/ 19 w 95"/>
                <a:gd name="T11" fmla="*/ 128 h 220"/>
                <a:gd name="T12" fmla="*/ 10 w 95"/>
                <a:gd name="T13" fmla="*/ 108 h 220"/>
                <a:gd name="T14" fmla="*/ 3 w 95"/>
                <a:gd name="T15" fmla="*/ 89 h 220"/>
                <a:gd name="T16" fmla="*/ 0 w 95"/>
                <a:gd name="T17" fmla="*/ 69 h 220"/>
                <a:gd name="T18" fmla="*/ 1 w 95"/>
                <a:gd name="T19" fmla="*/ 46 h 220"/>
                <a:gd name="T20" fmla="*/ 10 w 95"/>
                <a:gd name="T21" fmla="*/ 22 h 220"/>
                <a:gd name="T22" fmla="*/ 18 w 95"/>
                <a:gd name="T23" fmla="*/ 22 h 220"/>
                <a:gd name="T24" fmla="*/ 25 w 95"/>
                <a:gd name="T25" fmla="*/ 18 h 220"/>
                <a:gd name="T26" fmla="*/ 33 w 95"/>
                <a:gd name="T27" fmla="*/ 14 h 220"/>
                <a:gd name="T28" fmla="*/ 40 w 95"/>
                <a:gd name="T29" fmla="*/ 8 h 220"/>
                <a:gd name="T30" fmla="*/ 47 w 95"/>
                <a:gd name="T31" fmla="*/ 4 h 220"/>
                <a:gd name="T32" fmla="*/ 55 w 95"/>
                <a:gd name="T33" fmla="*/ 0 h 220"/>
                <a:gd name="T34" fmla="*/ 61 w 95"/>
                <a:gd name="T35" fmla="*/ 0 h 220"/>
                <a:gd name="T36" fmla="*/ 67 w 95"/>
                <a:gd name="T37" fmla="*/ 2 h 220"/>
                <a:gd name="T38" fmla="*/ 72 w 95"/>
                <a:gd name="T39" fmla="*/ 10 h 220"/>
                <a:gd name="T40" fmla="*/ 77 w 95"/>
                <a:gd name="T41" fmla="*/ 22 h 220"/>
                <a:gd name="T42" fmla="*/ 95 w 95"/>
                <a:gd name="T43" fmla="*/ 46 h 220"/>
                <a:gd name="T44" fmla="*/ 74 w 95"/>
                <a:gd name="T45" fmla="*/ 220 h 220"/>
                <a:gd name="T46" fmla="*/ 74 w 95"/>
                <a:gd name="T4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220">
                  <a:moveTo>
                    <a:pt x="74" y="220"/>
                  </a:moveTo>
                  <a:lnTo>
                    <a:pt x="67" y="201"/>
                  </a:lnTo>
                  <a:lnTo>
                    <a:pt x="55" y="183"/>
                  </a:lnTo>
                  <a:lnTo>
                    <a:pt x="43" y="163"/>
                  </a:lnTo>
                  <a:lnTo>
                    <a:pt x="31" y="146"/>
                  </a:lnTo>
                  <a:lnTo>
                    <a:pt x="19" y="128"/>
                  </a:lnTo>
                  <a:lnTo>
                    <a:pt x="10" y="108"/>
                  </a:lnTo>
                  <a:lnTo>
                    <a:pt x="3" y="89"/>
                  </a:lnTo>
                  <a:lnTo>
                    <a:pt x="0" y="69"/>
                  </a:lnTo>
                  <a:lnTo>
                    <a:pt x="1" y="46"/>
                  </a:lnTo>
                  <a:lnTo>
                    <a:pt x="10" y="22"/>
                  </a:lnTo>
                  <a:lnTo>
                    <a:pt x="18" y="22"/>
                  </a:lnTo>
                  <a:lnTo>
                    <a:pt x="25" y="18"/>
                  </a:lnTo>
                  <a:lnTo>
                    <a:pt x="33" y="14"/>
                  </a:lnTo>
                  <a:lnTo>
                    <a:pt x="40" y="8"/>
                  </a:lnTo>
                  <a:lnTo>
                    <a:pt x="47" y="4"/>
                  </a:lnTo>
                  <a:lnTo>
                    <a:pt x="55" y="0"/>
                  </a:lnTo>
                  <a:lnTo>
                    <a:pt x="61" y="0"/>
                  </a:lnTo>
                  <a:lnTo>
                    <a:pt x="67" y="2"/>
                  </a:lnTo>
                  <a:lnTo>
                    <a:pt x="72" y="10"/>
                  </a:lnTo>
                  <a:lnTo>
                    <a:pt x="77" y="22"/>
                  </a:lnTo>
                  <a:lnTo>
                    <a:pt x="95" y="46"/>
                  </a:lnTo>
                  <a:lnTo>
                    <a:pt x="74" y="220"/>
                  </a:lnTo>
                  <a:lnTo>
                    <a:pt x="74" y="220"/>
                  </a:lnTo>
                  <a:close/>
                </a:path>
              </a:pathLst>
            </a:custGeom>
            <a:solidFill>
              <a:srgbClr val="457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150530" name="Rectangle 2">
            <a:extLst>
              <a:ext uri="{FF2B5EF4-FFF2-40B4-BE49-F238E27FC236}">
                <a16:creationId xmlns:a16="http://schemas.microsoft.com/office/drawing/2014/main" xmlns="" id="{6E5E9118-2B30-4E42-8949-5896D654C479}"/>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50531" name="Rectangle 3">
            <a:extLst>
              <a:ext uri="{FF2B5EF4-FFF2-40B4-BE49-F238E27FC236}">
                <a16:creationId xmlns:a16="http://schemas.microsoft.com/office/drawing/2014/main" xmlns="" id="{D11D8A2B-27B7-489E-A46E-D61153D2B122}"/>
              </a:ext>
            </a:extLst>
          </p:cNvPr>
          <p:cNvSpPr>
            <a:spLocks noGrp="1" noChangeArrowheads="1"/>
          </p:cNvSpPr>
          <p:nvPr>
            <p:ph type="body" idx="1"/>
          </p:nvPr>
        </p:nvSpPr>
        <p:spPr>
          <a:xfrm>
            <a:off x="2925762" y="2122489"/>
            <a:ext cx="7416800" cy="3970337"/>
          </a:xfrm>
        </p:spPr>
        <p:txBody>
          <a:bodyPr/>
          <a:lstStyle/>
          <a:p>
            <a:pPr>
              <a:lnSpc>
                <a:spcPct val="90000"/>
              </a:lnSpc>
            </a:pPr>
            <a:r>
              <a:rPr lang="tr-TR" altLang="tr-TR" b="1">
                <a:solidFill>
                  <a:srgbClr val="00FFFF"/>
                </a:solidFill>
              </a:rPr>
              <a:t>Timus (thymus)</a:t>
            </a:r>
            <a:r>
              <a:rPr lang="tr-TR" altLang="tr-TR" b="1"/>
              <a:t> </a:t>
            </a:r>
          </a:p>
          <a:p>
            <a:pPr>
              <a:lnSpc>
                <a:spcPct val="90000"/>
              </a:lnSpc>
              <a:buFont typeface="Wingdings" panose="05000000000000000000" pitchFamily="2" charset="2"/>
              <a:buNone/>
            </a:pPr>
            <a:endParaRPr lang="tr-TR" altLang="tr-TR" sz="1400"/>
          </a:p>
          <a:p>
            <a:pPr lvl="1">
              <a:lnSpc>
                <a:spcPct val="90000"/>
              </a:lnSpc>
            </a:pPr>
            <a:r>
              <a:rPr lang="tr-TR" altLang="tr-TR"/>
              <a:t>Timus toraks boşluğunda ön mediastinuma yerleşmiştir. </a:t>
            </a:r>
          </a:p>
          <a:p>
            <a:pPr lvl="1">
              <a:lnSpc>
                <a:spcPct val="90000"/>
              </a:lnSpc>
              <a:buFont typeface="Wingdings" panose="05000000000000000000" pitchFamily="2" charset="2"/>
              <a:buNone/>
            </a:pPr>
            <a:endParaRPr lang="tr-TR" altLang="tr-TR" sz="1400"/>
          </a:p>
          <a:p>
            <a:pPr lvl="1">
              <a:lnSpc>
                <a:spcPct val="90000"/>
              </a:lnSpc>
            </a:pPr>
            <a:r>
              <a:rPr lang="tr-TR" altLang="tr-TR"/>
              <a:t>Timus, endokrin bir bez olmasının yanı sıra lenfoid sistemin santral organlarından biridir.</a:t>
            </a:r>
          </a:p>
          <a:p>
            <a:pPr lvl="1">
              <a:lnSpc>
                <a:spcPct val="90000"/>
              </a:lnSpc>
              <a:buFont typeface="Wingdings" panose="05000000000000000000" pitchFamily="2" charset="2"/>
              <a:buNone/>
            </a:pPr>
            <a:endParaRPr lang="tr-TR" altLang="tr-TR" sz="1400"/>
          </a:p>
          <a:p>
            <a:pPr lvl="1">
              <a:lnSpc>
                <a:spcPct val="90000"/>
              </a:lnSpc>
            </a:pPr>
            <a:r>
              <a:rPr lang="tr-TR" altLang="tr-TR"/>
              <a:t>Timus’dan timosin hormonları, timik humoral hormon (THH) ve faktör timik serum (FTS) salgılanır.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xmlns="" id="{A1708881-16EF-41E6-8E1F-4F3A0723826E}"/>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51555" name="Rectangle 3">
            <a:extLst>
              <a:ext uri="{FF2B5EF4-FFF2-40B4-BE49-F238E27FC236}">
                <a16:creationId xmlns:a16="http://schemas.microsoft.com/office/drawing/2014/main" xmlns="" id="{C2CEDE2D-F336-4147-A1EA-839A6859579F}"/>
              </a:ext>
            </a:extLst>
          </p:cNvPr>
          <p:cNvSpPr>
            <a:spLocks noGrp="1" noChangeArrowheads="1"/>
          </p:cNvSpPr>
          <p:nvPr>
            <p:ph type="body" idx="1"/>
          </p:nvPr>
        </p:nvSpPr>
        <p:spPr>
          <a:xfrm>
            <a:off x="2565400" y="4221163"/>
            <a:ext cx="1873250" cy="1447800"/>
          </a:xfrm>
        </p:spPr>
        <p:txBody>
          <a:bodyPr/>
          <a:lstStyle/>
          <a:p>
            <a:pPr algn="r">
              <a:buFont typeface="Wingdings" panose="05000000000000000000" pitchFamily="2" charset="2"/>
              <a:buNone/>
            </a:pPr>
            <a:r>
              <a:rPr lang="tr-TR" altLang="tr-TR" b="1"/>
              <a:t>Timus bezi </a:t>
            </a:r>
            <a:endParaRPr lang="tr-TR" altLang="tr-TR"/>
          </a:p>
        </p:txBody>
      </p:sp>
      <p:pic>
        <p:nvPicPr>
          <p:cNvPr id="151556" name="Picture 4">
            <a:extLst>
              <a:ext uri="{FF2B5EF4-FFF2-40B4-BE49-F238E27FC236}">
                <a16:creationId xmlns:a16="http://schemas.microsoft.com/office/drawing/2014/main" xmlns="" id="{DD513F6E-D61E-47BA-AB9F-746FB74CCB89}"/>
              </a:ext>
            </a:extLst>
          </p:cNvPr>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l="4424" t="3818" r="6192" b="24245"/>
          <a:stretch>
            <a:fillRect/>
          </a:stretch>
        </p:blipFill>
        <p:spPr bwMode="auto">
          <a:xfrm>
            <a:off x="5086350" y="1771651"/>
            <a:ext cx="4856162"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xmlns="" id="{0CD258E8-2712-47F2-9D5D-644C70B7E615}"/>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52579" name="Rectangle 3">
            <a:extLst>
              <a:ext uri="{FF2B5EF4-FFF2-40B4-BE49-F238E27FC236}">
                <a16:creationId xmlns:a16="http://schemas.microsoft.com/office/drawing/2014/main" xmlns="" id="{31A11743-727F-4BB8-9256-6E0483007CE8}"/>
              </a:ext>
            </a:extLst>
          </p:cNvPr>
          <p:cNvSpPr>
            <a:spLocks noGrp="1" noChangeArrowheads="1"/>
          </p:cNvSpPr>
          <p:nvPr>
            <p:ph type="body" idx="1"/>
          </p:nvPr>
        </p:nvSpPr>
        <p:spPr>
          <a:xfrm>
            <a:off x="2638425" y="1981200"/>
            <a:ext cx="7777162" cy="4400550"/>
          </a:xfrm>
        </p:spPr>
        <p:txBody>
          <a:bodyPr/>
          <a:lstStyle/>
          <a:p>
            <a:r>
              <a:rPr lang="tr-TR" altLang="tr-TR" b="1">
                <a:solidFill>
                  <a:srgbClr val="00FFFF"/>
                </a:solidFill>
              </a:rPr>
              <a:t>Kalsiyum Metabolizmasına Etki Eden Hormonlar </a:t>
            </a:r>
            <a:endParaRPr lang="tr-TR" altLang="tr-TR">
              <a:solidFill>
                <a:srgbClr val="00FFFF"/>
              </a:solidFill>
            </a:endParaRPr>
          </a:p>
          <a:p>
            <a:pPr lvl="2"/>
            <a:r>
              <a:rPr lang="tr-TR" altLang="tr-TR"/>
              <a:t>Kalsitonin ve parathormon</a:t>
            </a:r>
          </a:p>
          <a:p>
            <a:pPr lvl="2">
              <a:lnSpc>
                <a:spcPct val="110000"/>
              </a:lnSpc>
            </a:pPr>
            <a:r>
              <a:rPr lang="tr-TR" altLang="tr-TR"/>
              <a:t>Ayrıca D3 vitamini de kanda kalsiyum konsantrasyonunu yükseltici etkiye sahiptir. </a:t>
            </a:r>
          </a:p>
          <a:p>
            <a:pPr lvl="2">
              <a:lnSpc>
                <a:spcPct val="110000"/>
              </a:lnSpc>
            </a:pPr>
            <a:r>
              <a:rPr lang="tr-TR" altLang="tr-TR"/>
              <a:t>Yetişkin bir insan vücudunda yaklaşık 1100-1200 gram kadar kalsiyum (CA) bulunur.</a:t>
            </a:r>
          </a:p>
          <a:p>
            <a:pPr lvl="2">
              <a:lnSpc>
                <a:spcPct val="110000"/>
              </a:lnSpc>
            </a:pPr>
            <a:r>
              <a:rPr lang="tr-TR" altLang="tr-TR"/>
              <a:t>Vücuttaki kalsiyumun %99’u kemiklerde kalan kısmı ise kan serumunda bulunur. Kan serumundaki kalsiyum miktarı 10 mg’dır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xmlns="" id="{71AD42D5-7D26-4371-ABE7-5CAF8A961E78}"/>
              </a:ext>
            </a:extLst>
          </p:cNvPr>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nSpc>
                <a:spcPct val="80000"/>
              </a:lnSpc>
            </a:pPr>
            <a:r>
              <a:rPr lang="tr-TR" altLang="tr-TR" sz="2700" b="1">
                <a:solidFill>
                  <a:srgbClr val="FFFF00"/>
                </a:solidFill>
              </a:rPr>
              <a:t>ENDOKRİN BEZLERİ VE HORMONLARI</a:t>
            </a:r>
          </a:p>
        </p:txBody>
      </p:sp>
      <p:sp>
        <p:nvSpPr>
          <p:cNvPr id="153603" name="Rectangle 3">
            <a:extLst>
              <a:ext uri="{FF2B5EF4-FFF2-40B4-BE49-F238E27FC236}">
                <a16:creationId xmlns:a16="http://schemas.microsoft.com/office/drawing/2014/main" xmlns="" id="{0B885FEF-ECF6-4977-8CA4-DBB8E4173644}"/>
              </a:ext>
            </a:extLst>
          </p:cNvPr>
          <p:cNvSpPr>
            <a:spLocks noGrp="1" noChangeArrowheads="1"/>
          </p:cNvSpPr>
          <p:nvPr>
            <p:ph type="body" idx="1"/>
          </p:nvPr>
        </p:nvSpPr>
        <p:spPr>
          <a:xfrm>
            <a:off x="2062163" y="3789364"/>
            <a:ext cx="2663825" cy="1800225"/>
          </a:xfrm>
        </p:spPr>
        <p:txBody>
          <a:bodyPr/>
          <a:lstStyle/>
          <a:p>
            <a:pPr marL="0" indent="0" algn="r">
              <a:lnSpc>
                <a:spcPct val="120000"/>
              </a:lnSpc>
              <a:buNone/>
            </a:pPr>
            <a:r>
              <a:rPr lang="tr-TR" altLang="tr-TR" b="1"/>
              <a:t>Kan kalsiyum oranının ayarlanması </a:t>
            </a:r>
            <a:endParaRPr lang="tr-TR" altLang="tr-TR"/>
          </a:p>
        </p:txBody>
      </p:sp>
      <p:pic>
        <p:nvPicPr>
          <p:cNvPr id="153604" name="Picture 4">
            <a:extLst>
              <a:ext uri="{FF2B5EF4-FFF2-40B4-BE49-F238E27FC236}">
                <a16:creationId xmlns:a16="http://schemas.microsoft.com/office/drawing/2014/main" xmlns="" id="{46D9F6F2-BAF0-4446-8A66-CD9A8ED92288}"/>
              </a:ext>
            </a:extLst>
          </p:cNvPr>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a:stretch>
            <a:fillRect/>
          </a:stretch>
        </p:blipFill>
        <p:spPr bwMode="auto">
          <a:xfrm>
            <a:off x="4941887" y="1728789"/>
            <a:ext cx="5429250" cy="4408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7EC508A-9522-4A44-A3EE-69C0CEA6481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A217681F-E030-48E1-A78E-5001D8F5DEEB}"/>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601212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9C16D69-D5FC-4C5C-AFE9-A69F8A8D9200}"/>
              </a:ext>
            </a:extLst>
          </p:cNvPr>
          <p:cNvSpPr>
            <a:spLocks noGrp="1"/>
          </p:cNvSpPr>
          <p:nvPr>
            <p:ph idx="1"/>
          </p:nvPr>
        </p:nvSpPr>
        <p:spPr>
          <a:xfrm>
            <a:off x="189756" y="260648"/>
            <a:ext cx="11809311" cy="5903421"/>
          </a:xfrm>
        </p:spPr>
        <p:txBody>
          <a:bodyPr/>
          <a:lstStyle/>
          <a:p>
            <a:r>
              <a:rPr lang="tr-TR" b="1" dirty="0"/>
              <a:t>ENDOKRİN SİSTEMİ SALGI BEZLERİ</a:t>
            </a:r>
            <a:r>
              <a:rPr lang="tr-TR" dirty="0"/>
              <a:t/>
            </a:r>
            <a:br>
              <a:rPr lang="tr-TR" dirty="0"/>
            </a:br>
            <a:r>
              <a:rPr lang="tr-TR" dirty="0"/>
              <a:t>Hayvanların ve insanların vücudunda kandan aldıkları ham maddelerle özel kimyasal salgılar üreten organlara salgı bezi denir. Salgı bezleri salgılarına ve salgılarını verdikleri yere göre 3 bölümde incelenir.1. Açık Bez (Dış Salgı Bezi = </a:t>
            </a:r>
            <a:r>
              <a:rPr lang="tr-TR" dirty="0" err="1"/>
              <a:t>Ekzokrin</a:t>
            </a:r>
            <a:r>
              <a:rPr lang="tr-TR" dirty="0"/>
              <a:t> bez)Salgısını görev yerine bir salgı kanalıyla ulaştıran bezlerdir. Gözyaşı, tükürük, süt ve ter bezleri bu gruba girer.2. Kapalı Bez (İç Salgı Bezi = Endokrin bez)Salgısını doğrudan kana veren bezlerdir. </a:t>
            </a:r>
            <a:r>
              <a:rPr lang="tr-TR" dirty="0" err="1"/>
              <a:t>Hipotalamus</a:t>
            </a:r>
            <a:r>
              <a:rPr lang="tr-TR" dirty="0"/>
              <a:t>, hipofiz, böbreküstü, </a:t>
            </a:r>
            <a:r>
              <a:rPr lang="tr-TR" dirty="0" err="1"/>
              <a:t>paratiroid</a:t>
            </a:r>
            <a:r>
              <a:rPr lang="tr-TR" dirty="0"/>
              <a:t> ve </a:t>
            </a:r>
            <a:r>
              <a:rPr lang="tr-TR" dirty="0" err="1"/>
              <a:t>tiroid</a:t>
            </a:r>
            <a:r>
              <a:rPr lang="tr-TR" dirty="0"/>
              <a:t> bezleri gibi bezler bu gruba girer.3. Karma </a:t>
            </a:r>
            <a:r>
              <a:rPr lang="tr-TR" dirty="0" err="1"/>
              <a:t>BezHem</a:t>
            </a:r>
            <a:r>
              <a:rPr lang="tr-TR" dirty="0"/>
              <a:t> açık hem de kapalı bez olarak görev yapan bezlerdir. Pankreas, mide, ince bağırsak ve eşeysel bezler bu gruba girer.</a:t>
            </a:r>
          </a:p>
        </p:txBody>
      </p:sp>
    </p:spTree>
    <p:extLst>
      <p:ext uri="{BB962C8B-B14F-4D97-AF65-F5344CB8AC3E}">
        <p14:creationId xmlns:p14="http://schemas.microsoft.com/office/powerpoint/2010/main" val="51924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39BF352-FE1F-4EF9-869D-532CC82968D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B36EB7C-4BCC-4C43-85D0-3FC48CE6076D}"/>
              </a:ext>
            </a:extLst>
          </p:cNvPr>
          <p:cNvSpPr>
            <a:spLocks noGrp="1"/>
          </p:cNvSpPr>
          <p:nvPr>
            <p:ph idx="1"/>
          </p:nvPr>
        </p:nvSpPr>
        <p:spPr/>
        <p:txBody>
          <a:bodyPr>
            <a:normAutofit fontScale="92500"/>
          </a:bodyPr>
          <a:lstStyle/>
          <a:p>
            <a:r>
              <a:rPr lang="tr-TR" b="1" dirty="0"/>
              <a:t>HORMON, ÖZELLİKLERİ VE GÖREVLERİ</a:t>
            </a:r>
            <a:r>
              <a:rPr lang="tr-TR" dirty="0"/>
              <a:t/>
            </a:r>
            <a:br>
              <a:rPr lang="tr-TR" dirty="0"/>
            </a:br>
            <a:r>
              <a:rPr lang="tr-TR" dirty="0"/>
              <a:t>İç salgı bezleri tarafından kana salgılanan, kan yolu ile hücrelere dağılarak belirli hedef organlara giden ve düzenleyici görevleri olan kimyasal maddelere ‘’Hormon’’ </a:t>
            </a:r>
            <a:r>
              <a:rPr lang="tr-TR" dirty="0" err="1"/>
              <a:t>denir.Hormonların</a:t>
            </a:r>
            <a:r>
              <a:rPr lang="tr-TR" dirty="0"/>
              <a:t> </a:t>
            </a:r>
            <a:r>
              <a:rPr lang="tr-TR" dirty="0" err="1"/>
              <a:t>ÖzellikleriAz</a:t>
            </a:r>
            <a:r>
              <a:rPr lang="tr-TR" dirty="0"/>
              <a:t> miktarlarda üretilir ve etkisini </a:t>
            </a:r>
            <a:r>
              <a:rPr lang="tr-TR" dirty="0" err="1"/>
              <a:t>gösterirler.Hayvanlarda</a:t>
            </a:r>
            <a:r>
              <a:rPr lang="tr-TR" dirty="0"/>
              <a:t> ve insanda kanla, bitkilerde ise soymuk borularıyla </a:t>
            </a:r>
            <a:r>
              <a:rPr lang="tr-TR" dirty="0" err="1"/>
              <a:t>taşınırlar.Kanalsız</a:t>
            </a:r>
            <a:r>
              <a:rPr lang="tr-TR" dirty="0"/>
              <a:t> bezlerden </a:t>
            </a:r>
            <a:r>
              <a:rPr lang="tr-TR" dirty="0" err="1"/>
              <a:t>salgılanırlar.Sinir</a:t>
            </a:r>
            <a:r>
              <a:rPr lang="tr-TR" dirty="0"/>
              <a:t> doku tarafından da salgılanırlar. Sinir uçlarından hormon salgılanmasına ‘’</a:t>
            </a:r>
            <a:r>
              <a:rPr lang="tr-TR" dirty="0" err="1"/>
              <a:t>Nörosekresyon</a:t>
            </a:r>
            <a:r>
              <a:rPr lang="tr-TR" dirty="0"/>
              <a:t>’’ </a:t>
            </a:r>
            <a:r>
              <a:rPr lang="tr-TR" dirty="0" err="1"/>
              <a:t>denir.Etkilerini</a:t>
            </a:r>
            <a:r>
              <a:rPr lang="tr-TR" dirty="0"/>
              <a:t> yavaş yavaş ve uzun sürede </a:t>
            </a:r>
            <a:r>
              <a:rPr lang="tr-TR" dirty="0" err="1"/>
              <a:t>gerçekleştirirler.Hormona</a:t>
            </a:r>
            <a:r>
              <a:rPr lang="tr-TR" dirty="0"/>
              <a:t> spesifik reseptörünü (zardaki alıcısını) kaybeden hücreler hormon tarafından </a:t>
            </a:r>
            <a:r>
              <a:rPr lang="tr-TR" dirty="0" err="1"/>
              <a:t>etkilenmez.Az</a:t>
            </a:r>
            <a:r>
              <a:rPr lang="tr-TR" dirty="0"/>
              <a:t> veya çok salgılandıkları zaman çeşitli </a:t>
            </a:r>
            <a:r>
              <a:rPr lang="tr-TR" dirty="0" err="1"/>
              <a:t>metabolik</a:t>
            </a:r>
            <a:r>
              <a:rPr lang="tr-TR" dirty="0"/>
              <a:t> bozukluklar meydana </a:t>
            </a:r>
            <a:r>
              <a:rPr lang="tr-TR" dirty="0" err="1"/>
              <a:t>getirirler.Genellikle</a:t>
            </a:r>
            <a:r>
              <a:rPr lang="tr-TR" dirty="0"/>
              <a:t> protein veya </a:t>
            </a:r>
            <a:r>
              <a:rPr lang="tr-TR" dirty="0" err="1"/>
              <a:t>steroid</a:t>
            </a:r>
            <a:r>
              <a:rPr lang="tr-TR" dirty="0"/>
              <a:t> yapıda olan büyük moleküllerdir.</a:t>
            </a:r>
          </a:p>
        </p:txBody>
      </p:sp>
    </p:spTree>
    <p:extLst>
      <p:ext uri="{BB962C8B-B14F-4D97-AF65-F5344CB8AC3E}">
        <p14:creationId xmlns:p14="http://schemas.microsoft.com/office/powerpoint/2010/main" val="170690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B19B81C-8DAA-4A40-9ED2-8C9AD0D9CF19}"/>
              </a:ext>
            </a:extLst>
          </p:cNvPr>
          <p:cNvSpPr>
            <a:spLocks noGrp="1"/>
          </p:cNvSpPr>
          <p:nvPr>
            <p:ph idx="1"/>
          </p:nvPr>
        </p:nvSpPr>
        <p:spPr>
          <a:xfrm>
            <a:off x="189756" y="116632"/>
            <a:ext cx="11881319" cy="6480720"/>
          </a:xfrm>
        </p:spPr>
        <p:txBody>
          <a:bodyPr/>
          <a:lstStyle/>
          <a:p>
            <a:r>
              <a:rPr lang="tr-TR" b="1" dirty="0"/>
              <a:t>Hormonların Görevleri Vücudun büyümesini kontrol ederler.</a:t>
            </a:r>
            <a:r>
              <a:rPr lang="tr-TR" dirty="0"/>
              <a:t/>
            </a:r>
            <a:br>
              <a:rPr lang="tr-TR" dirty="0"/>
            </a:br>
            <a:r>
              <a:rPr lang="tr-TR" dirty="0"/>
              <a:t>Üremeyi düzenlerler ve ikincil eşey özelliklerinin gelişmesine yardımcı </a:t>
            </a:r>
            <a:r>
              <a:rPr lang="tr-TR" dirty="0" err="1"/>
              <a:t>olurlar.Vücudun</a:t>
            </a:r>
            <a:r>
              <a:rPr lang="tr-TR" dirty="0"/>
              <a:t> iç dengesinin kurulmasında (</a:t>
            </a:r>
            <a:r>
              <a:rPr lang="tr-TR" dirty="0" err="1"/>
              <a:t>homeostasis</a:t>
            </a:r>
            <a:r>
              <a:rPr lang="tr-TR" dirty="0"/>
              <a:t>) görev </a:t>
            </a:r>
            <a:r>
              <a:rPr lang="tr-TR" dirty="0" err="1"/>
              <a:t>alırlar.Sinir</a:t>
            </a:r>
            <a:r>
              <a:rPr lang="tr-TR" dirty="0"/>
              <a:t> sistemiyle birlikte koordinasyon ve bütünleştirme görevini </a:t>
            </a:r>
            <a:r>
              <a:rPr lang="tr-TR" dirty="0" err="1"/>
              <a:t>yaparlar.İNSANDA</a:t>
            </a:r>
            <a:r>
              <a:rPr lang="tr-TR" dirty="0"/>
              <a:t> ENDOKRİN </a:t>
            </a:r>
            <a:r>
              <a:rPr lang="tr-TR" dirty="0" err="1"/>
              <a:t>SİSTEMİİnsan</a:t>
            </a:r>
            <a:r>
              <a:rPr lang="tr-TR" dirty="0"/>
              <a:t> vücudundaki düzenleme ve denetim olaylarını sağlayan en önemli merkez beynin tabanında bulunan </a:t>
            </a:r>
            <a:r>
              <a:rPr lang="tr-TR" dirty="0" err="1"/>
              <a:t>Hipotalamustur</a:t>
            </a:r>
            <a:r>
              <a:rPr lang="tr-TR" dirty="0"/>
              <a:t>. </a:t>
            </a:r>
            <a:r>
              <a:rPr lang="tr-TR" dirty="0" err="1"/>
              <a:t>Hipotalamus</a:t>
            </a:r>
            <a:r>
              <a:rPr lang="tr-TR" dirty="0"/>
              <a:t> bütün iç organlarla ve beynin diğer bölgeleriyle sinirsel bağlar kurmuş durumdadır.</a:t>
            </a:r>
          </a:p>
          <a:p>
            <a:r>
              <a:rPr lang="tr-TR" b="1" dirty="0"/>
              <a:t>Endokrin Sistemi Tanıyalım!</a:t>
            </a:r>
            <a:r>
              <a:rPr lang="tr-TR" dirty="0"/>
              <a:t/>
            </a:r>
            <a:br>
              <a:rPr lang="tr-TR" dirty="0"/>
            </a:br>
            <a:r>
              <a:rPr lang="tr-TR" dirty="0"/>
              <a:t>Vücudun çalışmasını kontrol eden, iç dengenin sağlanmasında görev alan </a:t>
            </a:r>
            <a:r>
              <a:rPr lang="tr-TR" dirty="0" err="1"/>
              <a:t>sistemler;A</a:t>
            </a:r>
            <a:r>
              <a:rPr lang="tr-TR" dirty="0"/>
              <a:t>) Sinir </a:t>
            </a:r>
            <a:r>
              <a:rPr lang="tr-TR" dirty="0" err="1"/>
              <a:t>SistemiB</a:t>
            </a:r>
            <a:r>
              <a:rPr lang="tr-TR" dirty="0"/>
              <a:t>) Endokrin </a:t>
            </a:r>
            <a:r>
              <a:rPr lang="tr-TR" dirty="0" err="1"/>
              <a:t>Sistemidir.Endokrin</a:t>
            </a:r>
            <a:r>
              <a:rPr lang="tr-TR" dirty="0"/>
              <a:t> </a:t>
            </a:r>
            <a:r>
              <a:rPr lang="tr-TR" dirty="0" err="1"/>
              <a:t>SistemiHipofiz,Tiroid,Paratiroid,Eşeysel</a:t>
            </a:r>
            <a:r>
              <a:rPr lang="tr-TR" dirty="0"/>
              <a:t> </a:t>
            </a:r>
            <a:r>
              <a:rPr lang="tr-TR" dirty="0" err="1"/>
              <a:t>Bezler,Pankreas,Böbrek</a:t>
            </a:r>
            <a:r>
              <a:rPr lang="tr-TR" dirty="0"/>
              <a:t> üstü bezlerinden oluşmaktadır.</a:t>
            </a:r>
            <a:br>
              <a:rPr lang="tr-TR" dirty="0"/>
            </a:br>
            <a:endParaRPr lang="tr-TR" dirty="0"/>
          </a:p>
        </p:txBody>
      </p:sp>
    </p:spTree>
    <p:extLst>
      <p:ext uri="{BB962C8B-B14F-4D97-AF65-F5344CB8AC3E}">
        <p14:creationId xmlns:p14="http://schemas.microsoft.com/office/powerpoint/2010/main" val="260606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6D2C7A7-4BB0-4AC4-BE1C-628FEFBB367D}"/>
              </a:ext>
            </a:extLst>
          </p:cNvPr>
          <p:cNvSpPr>
            <a:spLocks noGrp="1"/>
          </p:cNvSpPr>
          <p:nvPr>
            <p:ph idx="1"/>
          </p:nvPr>
        </p:nvSpPr>
        <p:spPr>
          <a:xfrm>
            <a:off x="189756" y="116632"/>
            <a:ext cx="11881319" cy="6047437"/>
          </a:xfrm>
        </p:spPr>
        <p:txBody>
          <a:bodyPr>
            <a:normAutofit lnSpcReduction="10000"/>
          </a:bodyPr>
          <a:lstStyle/>
          <a:p>
            <a:r>
              <a:rPr lang="tr-TR" dirty="0" err="1"/>
              <a:t>HipofizBeyinde</a:t>
            </a:r>
            <a:r>
              <a:rPr lang="tr-TR" dirty="0"/>
              <a:t> bulunan nohut büyüklüğündeki bir bez olan Hipofiz; </a:t>
            </a:r>
            <a:r>
              <a:rPr lang="tr-TR" dirty="0" err="1"/>
              <a:t>hipotalamus</a:t>
            </a:r>
            <a:r>
              <a:rPr lang="tr-TR" dirty="0"/>
              <a:t> tarafından kontrol edilmektedir. Salgıladıkları hormonlarla vücudumuzda bulunan diğer endokrin bezlerin salgılarını kontrol ederler. Hipofiz bezi </a:t>
            </a:r>
            <a:r>
              <a:rPr lang="tr-TR" dirty="0" err="1"/>
              <a:t>salgılarını;Ön</a:t>
            </a:r>
            <a:r>
              <a:rPr lang="tr-TR" dirty="0"/>
              <a:t> </a:t>
            </a:r>
            <a:r>
              <a:rPr lang="tr-TR" dirty="0" err="1"/>
              <a:t>lob,Arka</a:t>
            </a:r>
            <a:r>
              <a:rPr lang="tr-TR" dirty="0"/>
              <a:t> </a:t>
            </a:r>
            <a:r>
              <a:rPr lang="tr-TR" dirty="0" err="1"/>
              <a:t>lob,Ara</a:t>
            </a:r>
            <a:r>
              <a:rPr lang="tr-TR" dirty="0"/>
              <a:t> lob dan salgılamaktadır.</a:t>
            </a:r>
          </a:p>
          <a:p>
            <a:r>
              <a:rPr lang="tr-TR" b="1" dirty="0"/>
              <a:t>Hipofiz Ön Lobundan Salgılanan Hormonlar</a:t>
            </a:r>
            <a:r>
              <a:rPr lang="tr-TR" dirty="0"/>
              <a:t/>
            </a:r>
            <a:br>
              <a:rPr lang="tr-TR" dirty="0"/>
            </a:br>
            <a:r>
              <a:rPr lang="tr-TR" dirty="0"/>
              <a:t>STH (</a:t>
            </a:r>
            <a:r>
              <a:rPr lang="tr-TR" dirty="0" err="1"/>
              <a:t>Somatotropin</a:t>
            </a:r>
            <a:r>
              <a:rPr lang="tr-TR" dirty="0"/>
              <a:t> Hormon)Büyümemizi </a:t>
            </a:r>
            <a:r>
              <a:rPr lang="tr-TR" dirty="0" err="1"/>
              <a:t>sağlar.Vücudumuzdaki</a:t>
            </a:r>
            <a:r>
              <a:rPr lang="tr-TR" dirty="0"/>
              <a:t> hücrelerde görev alan </a:t>
            </a:r>
            <a:r>
              <a:rPr lang="tr-TR" dirty="0" err="1"/>
              <a:t>hormondur.Protein</a:t>
            </a:r>
            <a:r>
              <a:rPr lang="tr-TR" dirty="0"/>
              <a:t> sentezini </a:t>
            </a:r>
            <a:r>
              <a:rPr lang="tr-TR" dirty="0" err="1"/>
              <a:t>artırır.Karbonhidrat</a:t>
            </a:r>
            <a:r>
              <a:rPr lang="tr-TR" dirty="0"/>
              <a:t> ve yağ metabolizmasını </a:t>
            </a:r>
            <a:r>
              <a:rPr lang="tr-TR" dirty="0" err="1"/>
              <a:t>düzenler.Azlığında</a:t>
            </a:r>
            <a:r>
              <a:rPr lang="tr-TR" dirty="0"/>
              <a:t> cücelik (</a:t>
            </a:r>
            <a:r>
              <a:rPr lang="tr-TR" dirty="0" err="1"/>
              <a:t>nanizm</a:t>
            </a:r>
            <a:r>
              <a:rPr lang="tr-TR" dirty="0"/>
              <a:t>), çokluğunda devlik (</a:t>
            </a:r>
            <a:r>
              <a:rPr lang="tr-TR" dirty="0" err="1"/>
              <a:t>gigantizm</a:t>
            </a:r>
            <a:r>
              <a:rPr lang="tr-TR" dirty="0"/>
              <a:t>) meydana </a:t>
            </a:r>
            <a:r>
              <a:rPr lang="tr-TR" dirty="0" err="1"/>
              <a:t>gelir.Erişkin</a:t>
            </a:r>
            <a:r>
              <a:rPr lang="tr-TR" dirty="0"/>
              <a:t> insanlarda büyüme bittikten sonra fazla salgılanmaya devam edilirse akromegali; el, ayak ve kafatası kemiklerinin fazla büyümesine neden olur.</a:t>
            </a:r>
          </a:p>
          <a:p>
            <a:r>
              <a:rPr lang="tr-TR" dirty="0"/>
              <a:t>TSH(TUH/</a:t>
            </a:r>
            <a:r>
              <a:rPr lang="tr-TR" dirty="0" err="1"/>
              <a:t>Tirotropin</a:t>
            </a:r>
            <a:r>
              <a:rPr lang="tr-TR" dirty="0"/>
              <a:t>)</a:t>
            </a:r>
            <a:r>
              <a:rPr lang="tr-TR" dirty="0" err="1"/>
              <a:t>Tiroid</a:t>
            </a:r>
            <a:r>
              <a:rPr lang="tr-TR" dirty="0"/>
              <a:t> bezinin uyarılmasını ve tiroksin hormonun salgılanmasını </a:t>
            </a:r>
            <a:r>
              <a:rPr lang="tr-TR" dirty="0" err="1"/>
              <a:t>sağlar.ACTH</a:t>
            </a:r>
            <a:r>
              <a:rPr lang="tr-TR" dirty="0"/>
              <a:t>(</a:t>
            </a:r>
            <a:r>
              <a:rPr lang="tr-TR" dirty="0" err="1"/>
              <a:t>Adrenokortikotropik</a:t>
            </a:r>
            <a:r>
              <a:rPr lang="tr-TR" dirty="0"/>
              <a:t> Hormon)Böbrek üstü bezinin korteks kısmını uyararak buradan </a:t>
            </a:r>
            <a:r>
              <a:rPr lang="tr-TR" dirty="0" err="1"/>
              <a:t>steroid</a:t>
            </a:r>
            <a:r>
              <a:rPr lang="tr-TR" dirty="0"/>
              <a:t> (Kortizon) hormonları </a:t>
            </a:r>
            <a:r>
              <a:rPr lang="tr-TR" dirty="0" err="1"/>
              <a:t>salgılattırır.LTH</a:t>
            </a:r>
            <a:r>
              <a:rPr lang="tr-TR" dirty="0"/>
              <a:t>(</a:t>
            </a:r>
            <a:r>
              <a:rPr lang="tr-TR" dirty="0" err="1"/>
              <a:t>Luteotropik</a:t>
            </a:r>
            <a:r>
              <a:rPr lang="tr-TR" dirty="0"/>
              <a:t> Hormon/</a:t>
            </a:r>
            <a:r>
              <a:rPr lang="tr-TR" dirty="0" err="1"/>
              <a:t>Prolaktin</a:t>
            </a:r>
            <a:r>
              <a:rPr lang="tr-TR" dirty="0"/>
              <a:t>)</a:t>
            </a:r>
            <a:r>
              <a:rPr lang="tr-TR" dirty="0" err="1"/>
              <a:t>Korpus</a:t>
            </a:r>
            <a:r>
              <a:rPr lang="tr-TR" dirty="0"/>
              <a:t> </a:t>
            </a:r>
            <a:r>
              <a:rPr lang="tr-TR" dirty="0" err="1"/>
              <a:t>luteumun</a:t>
            </a:r>
            <a:r>
              <a:rPr lang="tr-TR" dirty="0"/>
              <a:t> devamını </a:t>
            </a:r>
            <a:r>
              <a:rPr lang="tr-TR" dirty="0" err="1"/>
              <a:t>sağlar.Annelik</a:t>
            </a:r>
            <a:r>
              <a:rPr lang="tr-TR" dirty="0"/>
              <a:t> duygusunu </a:t>
            </a:r>
            <a:r>
              <a:rPr lang="tr-TR" dirty="0" err="1"/>
              <a:t>geliştirir.Süt</a:t>
            </a:r>
            <a:r>
              <a:rPr lang="tr-TR" dirty="0"/>
              <a:t> keselerinin oluşumunu sağlar.</a:t>
            </a:r>
          </a:p>
        </p:txBody>
      </p:sp>
    </p:spTree>
    <p:extLst>
      <p:ext uri="{BB962C8B-B14F-4D97-AF65-F5344CB8AC3E}">
        <p14:creationId xmlns:p14="http://schemas.microsoft.com/office/powerpoint/2010/main" val="98687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D0E2C63-8EB6-428B-AC33-D90CF8FC88B2}"/>
              </a:ext>
            </a:extLst>
          </p:cNvPr>
          <p:cNvSpPr>
            <a:spLocks noGrp="1"/>
          </p:cNvSpPr>
          <p:nvPr>
            <p:ph idx="1"/>
          </p:nvPr>
        </p:nvSpPr>
        <p:spPr>
          <a:xfrm>
            <a:off x="117748" y="116632"/>
            <a:ext cx="11953327" cy="6047437"/>
          </a:xfrm>
        </p:spPr>
        <p:txBody>
          <a:bodyPr>
            <a:normAutofit lnSpcReduction="10000"/>
          </a:bodyPr>
          <a:lstStyle/>
          <a:p>
            <a:r>
              <a:rPr lang="tr-TR" b="1" dirty="0"/>
              <a:t>LH (</a:t>
            </a:r>
            <a:r>
              <a:rPr lang="tr-TR" b="1" dirty="0" err="1"/>
              <a:t>Luteinleştirici</a:t>
            </a:r>
            <a:r>
              <a:rPr lang="tr-TR" b="1" dirty="0"/>
              <a:t> Hormon) Dişilerde </a:t>
            </a:r>
            <a:r>
              <a:rPr lang="tr-TR" b="1" dirty="0" err="1"/>
              <a:t>ovalasyonun</a:t>
            </a:r>
            <a:r>
              <a:rPr lang="tr-TR" b="1" dirty="0"/>
              <a:t> gerçekleşmesini sağlar.</a:t>
            </a:r>
            <a:r>
              <a:rPr lang="tr-TR" dirty="0"/>
              <a:t/>
            </a:r>
            <a:br>
              <a:rPr lang="tr-TR" dirty="0"/>
            </a:br>
            <a:r>
              <a:rPr lang="tr-TR" dirty="0" err="1"/>
              <a:t>Korpus</a:t>
            </a:r>
            <a:r>
              <a:rPr lang="tr-TR" dirty="0"/>
              <a:t> </a:t>
            </a:r>
            <a:r>
              <a:rPr lang="tr-TR" dirty="0" err="1"/>
              <a:t>luteumun</a:t>
            </a:r>
            <a:r>
              <a:rPr lang="tr-TR" dirty="0"/>
              <a:t> oluşmasını </a:t>
            </a:r>
            <a:r>
              <a:rPr lang="tr-TR" dirty="0" err="1"/>
              <a:t>sağlattırır.FSH</a:t>
            </a:r>
            <a:r>
              <a:rPr lang="tr-TR" dirty="0"/>
              <a:t>(</a:t>
            </a:r>
            <a:r>
              <a:rPr lang="tr-TR" dirty="0" err="1"/>
              <a:t>Folikül</a:t>
            </a:r>
            <a:r>
              <a:rPr lang="tr-TR" dirty="0"/>
              <a:t> uyarıcı Hormon)Dişilerde </a:t>
            </a:r>
            <a:r>
              <a:rPr lang="tr-TR" dirty="0" err="1"/>
              <a:t>folikülleri</a:t>
            </a:r>
            <a:r>
              <a:rPr lang="tr-TR" dirty="0"/>
              <a:t> geliştirerek yumurta hücresinin olgunlaşmasını </a:t>
            </a:r>
            <a:r>
              <a:rPr lang="tr-TR" dirty="0" err="1"/>
              <a:t>sağlar.Foliküllerde</a:t>
            </a:r>
            <a:r>
              <a:rPr lang="tr-TR" dirty="0"/>
              <a:t> östrojen </a:t>
            </a:r>
            <a:r>
              <a:rPr lang="tr-TR" dirty="0" err="1"/>
              <a:t>salgılattırır.Erkeklerin</a:t>
            </a:r>
            <a:r>
              <a:rPr lang="tr-TR" dirty="0"/>
              <a:t> testislerinde sperm hücrelerin oluşumunu başlatır.</a:t>
            </a:r>
          </a:p>
          <a:p>
            <a:r>
              <a:rPr lang="tr-TR" b="1" dirty="0"/>
              <a:t>Hipofiz Ara Lobundan Salgılanan Hormonlar</a:t>
            </a:r>
            <a:r>
              <a:rPr lang="tr-TR" dirty="0"/>
              <a:t/>
            </a:r>
            <a:br>
              <a:rPr lang="tr-TR" dirty="0"/>
            </a:br>
            <a:r>
              <a:rPr lang="tr-TR" dirty="0"/>
              <a:t>MSH(</a:t>
            </a:r>
            <a:r>
              <a:rPr lang="tr-TR" dirty="0" err="1"/>
              <a:t>Melanosit</a:t>
            </a:r>
            <a:r>
              <a:rPr lang="tr-TR" dirty="0"/>
              <a:t> Uyarıcı Hormon) İnsanda deri rengini çevre şartlarının etkisi ile koyulaşmasını sağlar. Hormon azlığında cilt açık renkli, </a:t>
            </a:r>
            <a:r>
              <a:rPr lang="tr-TR" dirty="0" err="1"/>
              <a:t>fazlılığında</a:t>
            </a:r>
            <a:r>
              <a:rPr lang="tr-TR" dirty="0"/>
              <a:t> koyu renkli hale gelir. </a:t>
            </a:r>
            <a:r>
              <a:rPr lang="tr-TR" dirty="0" err="1"/>
              <a:t>Melanin</a:t>
            </a:r>
            <a:r>
              <a:rPr lang="tr-TR" dirty="0"/>
              <a:t> pigmentleri, embriyo dönemin bağ dokudan oluşur. Hipofiz Arka Lobundan Salgılanan Hormonlar OKSİTOSİN Kadında doğumu kolaylaştıran hormondur. Doğum sırasında Rahim kaslarının kasılıp gevşeme ile doğumu kolaylaştırır. Bu hormonun salgılanması doğumun başladığını gösterir. VASOPRESSİN Atar damarlardaki düz kasların kasılmasını kan basıncının yükselmesini sağlar. Böbreklerde suyun geri emilerek kana karışmasını sağlıyor. Bu hormon az salgılandığında kişilerde şekersiz şeker hastalığı görür. Bu insanların vücutları susuz kalır.</a:t>
            </a:r>
          </a:p>
        </p:txBody>
      </p:sp>
    </p:spTree>
    <p:extLst>
      <p:ext uri="{BB962C8B-B14F-4D97-AF65-F5344CB8AC3E}">
        <p14:creationId xmlns:p14="http://schemas.microsoft.com/office/powerpoint/2010/main" val="141864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222E8D1-0F5B-415A-BB82-8560A48A5CC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B2E9BB4-4939-4610-9427-C24ED2F6D0C5}"/>
              </a:ext>
            </a:extLst>
          </p:cNvPr>
          <p:cNvSpPr>
            <a:spLocks noGrp="1"/>
          </p:cNvSpPr>
          <p:nvPr>
            <p:ph idx="1"/>
          </p:nvPr>
        </p:nvSpPr>
        <p:spPr/>
        <p:txBody>
          <a:bodyPr>
            <a:normAutofit fontScale="92500"/>
          </a:bodyPr>
          <a:lstStyle/>
          <a:p>
            <a:r>
              <a:rPr lang="tr-TR" dirty="0" err="1"/>
              <a:t>Tiroid</a:t>
            </a:r>
            <a:r>
              <a:rPr lang="tr-TR" dirty="0"/>
              <a:t> </a:t>
            </a:r>
            <a:r>
              <a:rPr lang="tr-TR" dirty="0" err="1"/>
              <a:t>BeziTiroksinTiroksin</a:t>
            </a:r>
            <a:r>
              <a:rPr lang="tr-TR" dirty="0"/>
              <a:t> hormonu </a:t>
            </a:r>
            <a:r>
              <a:rPr lang="tr-TR" dirty="0" err="1"/>
              <a:t>Tiroid</a:t>
            </a:r>
            <a:r>
              <a:rPr lang="tr-TR" dirty="0"/>
              <a:t> bezinin TSH hormonuyla uyarılması sonucu </a:t>
            </a:r>
            <a:r>
              <a:rPr lang="tr-TR" dirty="0" err="1"/>
              <a:t>salgılanır.Tiroksin</a:t>
            </a:r>
            <a:r>
              <a:rPr lang="tr-TR" dirty="0"/>
              <a:t> hormonu iyot mineralleriyle çalışan bir </a:t>
            </a:r>
            <a:r>
              <a:rPr lang="tr-TR" dirty="0" err="1"/>
              <a:t>hormondur.Yeterli</a:t>
            </a:r>
            <a:r>
              <a:rPr lang="tr-TR" dirty="0"/>
              <a:t> miktarda alınmaz ise bazı hastalıklar gelişmeye </a:t>
            </a:r>
            <a:r>
              <a:rPr lang="tr-TR" dirty="0" err="1"/>
              <a:t>başlar.Metabolizmanın</a:t>
            </a:r>
            <a:r>
              <a:rPr lang="tr-TR" dirty="0"/>
              <a:t> çalışmasını </a:t>
            </a:r>
            <a:r>
              <a:rPr lang="tr-TR" dirty="0" err="1"/>
              <a:t>düzenler.Tiroksin</a:t>
            </a:r>
            <a:r>
              <a:rPr lang="tr-TR" dirty="0"/>
              <a:t> hormonu az salgılandığında yani kandaki tiroksin hormonu azlığında Hipofiz bezi uyarılır. Hipofiz bezi de TSH salgılayarak, </a:t>
            </a:r>
            <a:r>
              <a:rPr lang="tr-TR" dirty="0" err="1"/>
              <a:t>tiroid</a:t>
            </a:r>
            <a:r>
              <a:rPr lang="tr-TR" dirty="0"/>
              <a:t> bezinden Tiroksin salgılamasını tetikler. Bez fazla çalışmasına rağmen yeterli tiroksin sağlanmadığı için büyür. Bu hastalığa ‘’Guatr’’ hastalığı denir. Bu kişiler iyotlu besinlerle beslendiklerinde hastalıkları </a:t>
            </a:r>
            <a:r>
              <a:rPr lang="tr-TR" dirty="0" err="1"/>
              <a:t>düzelir.KalsitoninParatiroid</a:t>
            </a:r>
            <a:r>
              <a:rPr lang="tr-TR" dirty="0"/>
              <a:t> bezinin salgıladığı </a:t>
            </a:r>
            <a:r>
              <a:rPr lang="tr-TR" dirty="0" err="1"/>
              <a:t>parathormon</a:t>
            </a:r>
            <a:r>
              <a:rPr lang="tr-TR" dirty="0"/>
              <a:t> ile birlikte vücudumuzun </a:t>
            </a:r>
            <a:r>
              <a:rPr lang="tr-TR" dirty="0" err="1"/>
              <a:t>Ca</a:t>
            </a:r>
            <a:r>
              <a:rPr lang="tr-TR" dirty="0"/>
              <a:t>, P metabolizmasını düzenler. Kandaki </a:t>
            </a:r>
            <a:r>
              <a:rPr lang="tr-TR" dirty="0" err="1"/>
              <a:t>Ca’ların</a:t>
            </a:r>
            <a:r>
              <a:rPr lang="tr-TR" dirty="0"/>
              <a:t> kemiklere geçmesini sağlar.</a:t>
            </a:r>
            <a:br>
              <a:rPr lang="tr-TR" dirty="0"/>
            </a:br>
            <a:endParaRPr lang="tr-TR" dirty="0"/>
          </a:p>
          <a:p>
            <a:endParaRPr lang="tr-TR" dirty="0"/>
          </a:p>
        </p:txBody>
      </p:sp>
    </p:spTree>
    <p:extLst>
      <p:ext uri="{BB962C8B-B14F-4D97-AF65-F5344CB8AC3E}">
        <p14:creationId xmlns:p14="http://schemas.microsoft.com/office/powerpoint/2010/main" val="2850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10650B9-EEDB-4737-B479-31A3B94B1AD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34D3E1D-421B-43FC-B730-881E31297933}"/>
              </a:ext>
            </a:extLst>
          </p:cNvPr>
          <p:cNvSpPr>
            <a:spLocks noGrp="1"/>
          </p:cNvSpPr>
          <p:nvPr>
            <p:ph idx="1"/>
          </p:nvPr>
        </p:nvSpPr>
        <p:spPr/>
        <p:txBody>
          <a:bodyPr>
            <a:normAutofit fontScale="92500" lnSpcReduction="10000"/>
          </a:bodyPr>
          <a:lstStyle/>
          <a:p>
            <a:r>
              <a:rPr lang="tr-TR" dirty="0" err="1"/>
              <a:t>Paratiroid</a:t>
            </a:r>
            <a:r>
              <a:rPr lang="tr-TR" dirty="0"/>
              <a:t> </a:t>
            </a:r>
            <a:r>
              <a:rPr lang="tr-TR" dirty="0" err="1"/>
              <a:t>BeziTiroit</a:t>
            </a:r>
            <a:r>
              <a:rPr lang="tr-TR" dirty="0"/>
              <a:t> bezinin arkasında ona yapışık mercimek büyüklüğünde bir </a:t>
            </a:r>
            <a:r>
              <a:rPr lang="tr-TR" dirty="0" err="1"/>
              <a:t>bezdir.Salgıladığı</a:t>
            </a:r>
            <a:r>
              <a:rPr lang="tr-TR" dirty="0"/>
              <a:t> hormon </a:t>
            </a:r>
            <a:r>
              <a:rPr lang="tr-TR" dirty="0" err="1"/>
              <a:t>parathormondur.Parathormon</a:t>
            </a:r>
            <a:r>
              <a:rPr lang="tr-TR" dirty="0"/>
              <a:t> </a:t>
            </a:r>
            <a:r>
              <a:rPr lang="tr-TR" dirty="0" err="1"/>
              <a:t>kalsitoninle</a:t>
            </a:r>
            <a:r>
              <a:rPr lang="tr-TR" dirty="0"/>
              <a:t> birlikte kandaki </a:t>
            </a:r>
            <a:r>
              <a:rPr lang="tr-TR" dirty="0" err="1"/>
              <a:t>Ca</a:t>
            </a:r>
            <a:r>
              <a:rPr lang="tr-TR" dirty="0"/>
              <a:t> ve P miktarını düzenler. </a:t>
            </a:r>
            <a:r>
              <a:rPr lang="tr-TR" dirty="0" err="1"/>
              <a:t>Ca’nın</a:t>
            </a:r>
            <a:r>
              <a:rPr lang="tr-TR" dirty="0"/>
              <a:t> kemiklerden kana geçmesinin sağlar ayrıca incebağırsaktan </a:t>
            </a:r>
            <a:r>
              <a:rPr lang="tr-TR" dirty="0" err="1"/>
              <a:t>Ca</a:t>
            </a:r>
            <a:r>
              <a:rPr lang="tr-TR" dirty="0"/>
              <a:t> geri emilimini ve böbreklerdeki </a:t>
            </a:r>
            <a:r>
              <a:rPr lang="tr-TR" dirty="0" err="1"/>
              <a:t>Ca</a:t>
            </a:r>
            <a:r>
              <a:rPr lang="tr-TR" dirty="0"/>
              <a:t> emilimini sağlar.</a:t>
            </a:r>
          </a:p>
          <a:p>
            <a:r>
              <a:rPr lang="tr-TR" b="1" dirty="0"/>
              <a:t>Kalsiyum (</a:t>
            </a:r>
            <a:r>
              <a:rPr lang="tr-TR" b="1" dirty="0" err="1"/>
              <a:t>Ca</a:t>
            </a:r>
            <a:r>
              <a:rPr lang="tr-TR" b="1" dirty="0"/>
              <a:t>) Minareli</a:t>
            </a:r>
            <a:r>
              <a:rPr lang="tr-TR" dirty="0"/>
              <a:t/>
            </a:r>
            <a:br>
              <a:rPr lang="tr-TR" dirty="0"/>
            </a:br>
            <a:r>
              <a:rPr lang="tr-TR" dirty="0"/>
              <a:t>Kemik dokunun </a:t>
            </a:r>
            <a:r>
              <a:rPr lang="tr-TR" dirty="0" err="1"/>
              <a:t>oluşumundaKasların</a:t>
            </a:r>
            <a:r>
              <a:rPr lang="tr-TR" dirty="0"/>
              <a:t> ve sinirlerin </a:t>
            </a:r>
            <a:r>
              <a:rPr lang="tr-TR" dirty="0" err="1"/>
              <a:t>çalışmasındaKanın</a:t>
            </a:r>
            <a:r>
              <a:rPr lang="tr-TR" dirty="0"/>
              <a:t> </a:t>
            </a:r>
            <a:r>
              <a:rPr lang="tr-TR" dirty="0" err="1"/>
              <a:t>pıhtılaşmasındaHücre</a:t>
            </a:r>
            <a:r>
              <a:rPr lang="tr-TR" dirty="0"/>
              <a:t> zarının aktif taşımasında kullanılır. Bu nedenle canlılarda belirli düzeyde kan bulunması </a:t>
            </a:r>
            <a:r>
              <a:rPr lang="tr-TR" dirty="0" err="1"/>
              <a:t>gerekir.Fazla</a:t>
            </a:r>
            <a:r>
              <a:rPr lang="tr-TR" dirty="0"/>
              <a:t> salgılanırsa </a:t>
            </a:r>
            <a:r>
              <a:rPr lang="tr-TR" dirty="0" err="1"/>
              <a:t>Ca</a:t>
            </a:r>
            <a:r>
              <a:rPr lang="tr-TR" dirty="0"/>
              <a:t> kana geçer kemikler zayıflar, kaslar uyartılara geç cevap </a:t>
            </a:r>
            <a:r>
              <a:rPr lang="tr-TR" dirty="0" err="1"/>
              <a:t>verir.Az</a:t>
            </a:r>
            <a:r>
              <a:rPr lang="tr-TR" dirty="0"/>
              <a:t> salgılanırsa </a:t>
            </a:r>
            <a:r>
              <a:rPr lang="tr-TR" dirty="0" err="1"/>
              <a:t>tetani</a:t>
            </a:r>
            <a:r>
              <a:rPr lang="tr-TR" dirty="0"/>
              <a:t> denilen hastalık oluşur. Kaslarda ağrı ve sürekli titremeler meydana gelir. </a:t>
            </a:r>
            <a:r>
              <a:rPr lang="tr-TR"/>
              <a:t>El ve ayak parmaklarda iç doğru bükülme meydana gelir.</a:t>
            </a:r>
            <a:br>
              <a:rPr lang="tr-TR"/>
            </a:br>
            <a:endParaRPr lang="tr-TR"/>
          </a:p>
        </p:txBody>
      </p:sp>
    </p:spTree>
    <p:extLst>
      <p:ext uri="{BB962C8B-B14F-4D97-AF65-F5344CB8AC3E}">
        <p14:creationId xmlns:p14="http://schemas.microsoft.com/office/powerpoint/2010/main" val="147711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51A4159-08E5-4B9A-873D-FF7F0F57802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1A79A36-3B4A-4636-B550-FC5AA3A598A4}"/>
              </a:ext>
            </a:extLst>
          </p:cNvPr>
          <p:cNvSpPr>
            <a:spLocks noGrp="1"/>
          </p:cNvSpPr>
          <p:nvPr>
            <p:ph idx="1"/>
          </p:nvPr>
        </p:nvSpPr>
        <p:spPr/>
        <p:txBody>
          <a:bodyPr>
            <a:normAutofit fontScale="70000" lnSpcReduction="20000"/>
          </a:bodyPr>
          <a:lstStyle/>
          <a:p>
            <a:r>
              <a:rPr lang="tr-TR" b="1" dirty="0"/>
              <a:t>Böbrek Üstü Bezi (Adrenal Bez)</a:t>
            </a:r>
            <a:r>
              <a:rPr lang="tr-TR" dirty="0"/>
              <a:t/>
            </a:r>
            <a:br>
              <a:rPr lang="tr-TR" dirty="0"/>
            </a:br>
            <a:r>
              <a:rPr lang="tr-TR" dirty="0"/>
              <a:t>Böbrek üstünde bulunan ve böbrekle doğrudan ilişkisi olmayan bir </a:t>
            </a:r>
            <a:r>
              <a:rPr lang="tr-TR" dirty="0" err="1"/>
              <a:t>bezdir.Bu</a:t>
            </a:r>
            <a:r>
              <a:rPr lang="tr-TR" dirty="0"/>
              <a:t> bezler iki bölümden hormon salgılar, dış bölüm korteks (kabuk), iç bölüm ise </a:t>
            </a:r>
            <a:r>
              <a:rPr lang="tr-TR" dirty="0" err="1"/>
              <a:t>medulla</a:t>
            </a:r>
            <a:r>
              <a:rPr lang="tr-TR" dirty="0"/>
              <a:t> (öz) bölümüdür.</a:t>
            </a:r>
            <a:br>
              <a:rPr lang="tr-TR" dirty="0"/>
            </a:br>
            <a:endParaRPr lang="tr-TR" dirty="0"/>
          </a:p>
          <a:p>
            <a:r>
              <a:rPr lang="tr-TR" dirty="0">
                <a:hlinkClick r:id="rId2" tooltip="Korteksten Salgılanan Hormonlar"/>
              </a:rPr>
              <a:t>15</a:t>
            </a:r>
            <a:r>
              <a:rPr lang="tr-TR" dirty="0"/>
              <a:t> </a:t>
            </a:r>
            <a:r>
              <a:rPr lang="tr-TR" b="1" dirty="0"/>
              <a:t>Korteksten Salgılanan Hormonlar</a:t>
            </a:r>
            <a:r>
              <a:rPr lang="tr-TR" dirty="0"/>
              <a:t/>
            </a:r>
            <a:br>
              <a:rPr lang="tr-TR" dirty="0"/>
            </a:br>
            <a:r>
              <a:rPr lang="tr-TR" dirty="0" err="1"/>
              <a:t>KORTİZONKan</a:t>
            </a:r>
            <a:r>
              <a:rPr lang="tr-TR" dirty="0"/>
              <a:t> şekerini artırır. Karbonhidrat, yağ (organik bileşikler) metabolizmasını düzenler. İltihaplarda, romatizma ve alerjik durumların tedavilerde kullanılan bir </a:t>
            </a:r>
            <a:r>
              <a:rPr lang="tr-TR" dirty="0" err="1"/>
              <a:t>maddedir.ALDESTERONHücre</a:t>
            </a:r>
            <a:r>
              <a:rPr lang="tr-TR" dirty="0"/>
              <a:t> dışı sıvıların iyon değişimi </a:t>
            </a:r>
            <a:r>
              <a:rPr lang="tr-TR" dirty="0" err="1"/>
              <a:t>düzenler.Böbreklerdeki</a:t>
            </a:r>
            <a:r>
              <a:rPr lang="tr-TR" dirty="0"/>
              <a:t> </a:t>
            </a:r>
            <a:r>
              <a:rPr lang="tr-TR" dirty="0" err="1"/>
              <a:t>Na</a:t>
            </a:r>
            <a:r>
              <a:rPr lang="tr-TR" dirty="0"/>
              <a:t> ve Cl iyonları emilimini sağlar. </a:t>
            </a:r>
            <a:r>
              <a:rPr lang="tr-TR" dirty="0" err="1"/>
              <a:t>Aldesteron</a:t>
            </a:r>
            <a:r>
              <a:rPr lang="tr-TR" dirty="0"/>
              <a:t> yokluğunda ölüm </a:t>
            </a:r>
            <a:r>
              <a:rPr lang="tr-TR" dirty="0" err="1"/>
              <a:t>gerçekleşir.ADRENAL</a:t>
            </a:r>
            <a:r>
              <a:rPr lang="tr-TR" dirty="0"/>
              <a:t> EŞEY </a:t>
            </a:r>
            <a:r>
              <a:rPr lang="tr-TR" dirty="0" err="1"/>
              <a:t>HORMONUErkeklerde</a:t>
            </a:r>
            <a:r>
              <a:rPr lang="tr-TR" dirty="0"/>
              <a:t> ve dişilerde salgılanan bir hormondur. Ergenlik dönemine gelmeyen erkek çocuklarında salgılandığında çocuk ergenliğe girer. Kız çocuklarında ise erkeksi özellikler gelişmeye başlar.</a:t>
            </a:r>
            <a:br>
              <a:rPr lang="tr-TR" dirty="0"/>
            </a:br>
            <a:endParaRPr lang="tr-TR" dirty="0"/>
          </a:p>
          <a:p>
            <a:r>
              <a:rPr lang="tr-TR" dirty="0">
                <a:hlinkClick r:id="rId3" tooltip="Medulla Bölümünden Salgılanan Hormonlar"/>
              </a:rPr>
              <a:t>16</a:t>
            </a:r>
            <a:r>
              <a:rPr lang="tr-TR" dirty="0"/>
              <a:t> </a:t>
            </a:r>
            <a:r>
              <a:rPr lang="tr-TR" b="1" dirty="0" err="1"/>
              <a:t>Medulla</a:t>
            </a:r>
            <a:r>
              <a:rPr lang="tr-TR" b="1" dirty="0"/>
              <a:t> Bölümünden Salgılanan Hormonlar</a:t>
            </a:r>
            <a:r>
              <a:rPr lang="tr-TR" dirty="0"/>
              <a:t/>
            </a:r>
            <a:br>
              <a:rPr lang="tr-TR" dirty="0"/>
            </a:br>
            <a:r>
              <a:rPr lang="tr-TR" dirty="0" err="1"/>
              <a:t>ADRENALİNKorku</a:t>
            </a:r>
            <a:r>
              <a:rPr lang="tr-TR" dirty="0"/>
              <a:t> , öfke ve heyecan anında </a:t>
            </a:r>
            <a:r>
              <a:rPr lang="tr-TR" dirty="0" err="1"/>
              <a:t>salgılanır.Sempatik</a:t>
            </a:r>
            <a:r>
              <a:rPr lang="tr-TR" dirty="0"/>
              <a:t> sinir sistemi epinefrin kan basıncını yükseltir ve kalp atışlarını hızlandırır böylelikle damarlar genişler, göz bebekleri büyür, kıllar </a:t>
            </a:r>
            <a:r>
              <a:rPr lang="tr-TR" dirty="0" err="1"/>
              <a:t>dikleşir.NORADRENALİNKan</a:t>
            </a:r>
            <a:r>
              <a:rPr lang="tr-TR" dirty="0"/>
              <a:t> damarlarının daralmasına, kılcal damarların kasılmasına neden olur (daralır). Kan basıncını arttırır.</a:t>
            </a:r>
          </a:p>
          <a:p>
            <a:endParaRPr lang="tr-TR" dirty="0"/>
          </a:p>
        </p:txBody>
      </p:sp>
    </p:spTree>
    <p:extLst>
      <p:ext uri="{BB962C8B-B14F-4D97-AF65-F5344CB8AC3E}">
        <p14:creationId xmlns:p14="http://schemas.microsoft.com/office/powerpoint/2010/main" val="326366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688A1F8-C967-4AE6-B0AA-E4977969024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09D7FEC5-044D-409A-94A4-EF74DD22CE91}"/>
              </a:ext>
            </a:extLst>
          </p:cNvPr>
          <p:cNvSpPr>
            <a:spLocks noGrp="1"/>
          </p:cNvSpPr>
          <p:nvPr>
            <p:ph idx="1"/>
          </p:nvPr>
        </p:nvSpPr>
        <p:spPr/>
        <p:txBody>
          <a:bodyPr>
            <a:normAutofit fontScale="62500" lnSpcReduction="20000"/>
          </a:bodyPr>
          <a:lstStyle/>
          <a:p>
            <a:r>
              <a:rPr lang="tr-TR" b="1" dirty="0"/>
              <a:t>Eşeysel Bezler OVARYUM</a:t>
            </a:r>
            <a:r>
              <a:rPr lang="tr-TR" dirty="0"/>
              <a:t/>
            </a:r>
            <a:br>
              <a:rPr lang="tr-TR" dirty="0"/>
            </a:br>
            <a:r>
              <a:rPr lang="tr-TR" dirty="0"/>
              <a:t>Dişilerin vücudunda bulunan eşeysel bezdir. Ergenlik döneminde çalışmaya başlar. Dişilerin karın boşluğunda bulunan bir çift bezdir. Bu bezler döllenme borusu ile döl yatağına bağlıdır. Bu olaylar gerçekleşirken </a:t>
            </a:r>
            <a:r>
              <a:rPr lang="tr-TR" dirty="0" err="1"/>
              <a:t>ovaryumdan</a:t>
            </a:r>
            <a:r>
              <a:rPr lang="tr-TR" dirty="0"/>
              <a:t> 2 hormon salgılanır.1) </a:t>
            </a:r>
            <a:r>
              <a:rPr lang="tr-TR" dirty="0" err="1"/>
              <a:t>ÖSTROJENDişinin</a:t>
            </a:r>
            <a:r>
              <a:rPr lang="tr-TR" dirty="0"/>
              <a:t> kadınsı özellikler almasını </a:t>
            </a:r>
            <a:r>
              <a:rPr lang="tr-TR" dirty="0" err="1"/>
              <a:t>sağlar.Normalde</a:t>
            </a:r>
            <a:r>
              <a:rPr lang="tr-TR" dirty="0"/>
              <a:t> yumurtalıktan salgılanırken hamilelik döneminde plasentadan salgılanır.2) </a:t>
            </a:r>
            <a:r>
              <a:rPr lang="tr-TR" dirty="0" err="1"/>
              <a:t>PROGESTERONYumurta</a:t>
            </a:r>
            <a:r>
              <a:rPr lang="tr-TR" dirty="0"/>
              <a:t> döllenmiş ise </a:t>
            </a:r>
            <a:r>
              <a:rPr lang="tr-TR" dirty="0" err="1"/>
              <a:t>progesteron</a:t>
            </a:r>
            <a:r>
              <a:rPr lang="tr-TR" dirty="0"/>
              <a:t> hormonu salgılanması fazlalaşır. Böylece vücut yumurtanın döllediğini </a:t>
            </a:r>
            <a:r>
              <a:rPr lang="tr-TR" dirty="0" err="1"/>
              <a:t>anlar.Hamilelik</a:t>
            </a:r>
            <a:r>
              <a:rPr lang="tr-TR" dirty="0"/>
              <a:t> bitene kadar kandaki seviye aynıdır. </a:t>
            </a:r>
            <a:r>
              <a:rPr lang="tr-TR" dirty="0" err="1"/>
              <a:t>Progesteron</a:t>
            </a:r>
            <a:r>
              <a:rPr lang="tr-TR" dirty="0"/>
              <a:t> hormonu azalırsa hamilelik sonlanır (düşük).TESTİS HORMONU (ANDROJEN)Testislerde </a:t>
            </a:r>
            <a:r>
              <a:rPr lang="tr-TR" dirty="0" err="1"/>
              <a:t>testesteron</a:t>
            </a:r>
            <a:r>
              <a:rPr lang="tr-TR" dirty="0"/>
              <a:t> hormonu </a:t>
            </a:r>
            <a:r>
              <a:rPr lang="tr-TR" dirty="0" err="1"/>
              <a:t>üretilir.Erkeklerde</a:t>
            </a:r>
            <a:r>
              <a:rPr lang="tr-TR" dirty="0"/>
              <a:t> ikincil karakterlerin gelişmesini ve spermlerin olgunlaşmasını sağlar</a:t>
            </a:r>
            <a:br>
              <a:rPr lang="tr-TR" dirty="0"/>
            </a:br>
            <a:endParaRPr lang="tr-TR" dirty="0"/>
          </a:p>
          <a:p>
            <a:r>
              <a:rPr lang="tr-TR" dirty="0">
                <a:hlinkClick r:id="rId2" tooltip="Pankreas Karma bir bezdir.Ürettiği enzimleri kanalla bağırsağa gönderir. İNSÜLİN."/>
              </a:rPr>
              <a:t>18</a:t>
            </a:r>
            <a:r>
              <a:rPr lang="tr-TR" dirty="0"/>
              <a:t> </a:t>
            </a:r>
            <a:r>
              <a:rPr lang="tr-TR" dirty="0" err="1"/>
              <a:t>PankreasKarma</a:t>
            </a:r>
            <a:r>
              <a:rPr lang="tr-TR" dirty="0"/>
              <a:t> bir </a:t>
            </a:r>
            <a:r>
              <a:rPr lang="tr-TR" dirty="0" err="1"/>
              <a:t>bezdir.Ürettiği</a:t>
            </a:r>
            <a:r>
              <a:rPr lang="tr-TR" dirty="0"/>
              <a:t> enzimleri kanalla bağırsağa </a:t>
            </a:r>
            <a:r>
              <a:rPr lang="tr-TR" dirty="0" err="1"/>
              <a:t>gönderir.İNSÜLİNKanda</a:t>
            </a:r>
            <a:r>
              <a:rPr lang="tr-TR" dirty="0"/>
              <a:t> şeker (glikoz) seviyesi yükselirse, pankreastan salgılanan insülin kan yoluyla karaciğere geçer. Karaciğerde glikozun, glikojen ve yağlara dönüşümünü hızlandırır. Böylece kandaki glikoz miktarı normal seviyesine düşer ve glikozun fazlası karaciğer veya kaslarda depolanmış olur. İnsülinin karbonhidrat metabolizmasına ait etkisi 3 madde halinde </a:t>
            </a:r>
            <a:r>
              <a:rPr lang="tr-TR" dirty="0" err="1"/>
              <a:t>özetlenebilir:I</a:t>
            </a:r>
            <a:r>
              <a:rPr lang="tr-TR" dirty="0"/>
              <a:t>. Glikoz metabolizmasının hızını </a:t>
            </a:r>
            <a:r>
              <a:rPr lang="tr-TR" dirty="0" err="1"/>
              <a:t>artırır.II</a:t>
            </a:r>
            <a:r>
              <a:rPr lang="tr-TR" dirty="0"/>
              <a:t>. Kan şekerinin miktarını </a:t>
            </a:r>
            <a:r>
              <a:rPr lang="tr-TR" dirty="0" err="1"/>
              <a:t>azaltır.III</a:t>
            </a:r>
            <a:r>
              <a:rPr lang="tr-TR" dirty="0"/>
              <a:t>. Dokularda glikojen depolanmasını </a:t>
            </a:r>
            <a:r>
              <a:rPr lang="tr-TR" dirty="0" err="1"/>
              <a:t>sağlar.GLUKAGONLangerhans</a:t>
            </a:r>
            <a:r>
              <a:rPr lang="tr-TR" dirty="0"/>
              <a:t> adacıklarının alfa hücrelerinde sentezlenir. Karaciğerde depo edilen glikojeni parçalattırır. Glikozun kana geçişini sağlayarak kan şekerini arttırıcı etki yapar.</a:t>
            </a:r>
          </a:p>
          <a:p>
            <a:r>
              <a:rPr lang="tr-TR" dirty="0"/>
              <a:t/>
            </a:r>
            <a:br>
              <a:rPr lang="tr-TR" dirty="0"/>
            </a:br>
            <a:endParaRPr lang="tr-TR" dirty="0"/>
          </a:p>
        </p:txBody>
      </p:sp>
    </p:spTree>
    <p:extLst>
      <p:ext uri="{BB962C8B-B14F-4D97-AF65-F5344CB8AC3E}">
        <p14:creationId xmlns:p14="http://schemas.microsoft.com/office/powerpoint/2010/main" val="195477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8708A00-6017-405C-AF88-C1138BA9393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BB33CD6-7FC4-4D07-9A10-F7C31A47D78C}"/>
              </a:ext>
            </a:extLst>
          </p:cNvPr>
          <p:cNvSpPr>
            <a:spLocks noGrp="1"/>
          </p:cNvSpPr>
          <p:nvPr>
            <p:ph idx="1"/>
          </p:nvPr>
        </p:nvSpPr>
        <p:spPr/>
        <p:txBody>
          <a:bodyPr>
            <a:normAutofit fontScale="77500" lnSpcReduction="20000"/>
          </a:bodyPr>
          <a:lstStyle/>
          <a:p>
            <a:r>
              <a:rPr lang="tr-TR" b="1" dirty="0"/>
              <a:t>ENDOKRİN SİSTEM HASTALIKLARI</a:t>
            </a:r>
            <a:r>
              <a:rPr lang="tr-TR" dirty="0"/>
              <a:t/>
            </a:r>
            <a:br>
              <a:rPr lang="tr-TR" dirty="0"/>
            </a:br>
            <a:r>
              <a:rPr lang="tr-TR" dirty="0" err="1"/>
              <a:t>AkromegaliHipofiz</a:t>
            </a:r>
            <a:r>
              <a:rPr lang="tr-TR" dirty="0"/>
              <a:t> ön lobundan büyüme hormonu (GH) salgılayan </a:t>
            </a:r>
            <a:r>
              <a:rPr lang="tr-TR" dirty="0" err="1"/>
              <a:t>asidofil</a:t>
            </a:r>
            <a:r>
              <a:rPr lang="tr-TR" dirty="0"/>
              <a:t> hücreleri aşırı aktif hale gelerek büyüme hormonunun artması sonucu ortaya çıkarlar. Büyüme hormonu ergenlik bitimiyle durmaz aksine salgılanmaya devam eder. Ancak uzun kemiklerin uzaması </a:t>
            </a:r>
            <a:r>
              <a:rPr lang="tr-TR" dirty="0" err="1"/>
              <a:t>durur.Büyüme</a:t>
            </a:r>
            <a:r>
              <a:rPr lang="tr-TR" dirty="0"/>
              <a:t> Hormonunun ergenlikten önce fazla salgılanırsa JİGANTİZM, Yetişkinlerde ise AKROMEGALİ oluşur.</a:t>
            </a:r>
            <a:br>
              <a:rPr lang="tr-TR" dirty="0"/>
            </a:br>
            <a:endParaRPr lang="tr-TR" dirty="0"/>
          </a:p>
          <a:p>
            <a:r>
              <a:rPr lang="tr-TR" dirty="0">
                <a:hlinkClick r:id="rId2" tooltip="Hipofizde büyüme hormonu yapan hücrelerin tümörlerinden köken alabilir."/>
              </a:rPr>
              <a:t>20</a:t>
            </a:r>
            <a:r>
              <a:rPr lang="tr-TR" dirty="0"/>
              <a:t> </a:t>
            </a:r>
            <a:r>
              <a:rPr lang="tr-TR" b="1" dirty="0"/>
              <a:t>Hipofizde büyüme hormonu yapan hücrelerin tümörlerinden köken alabilir.</a:t>
            </a:r>
            <a:r>
              <a:rPr lang="tr-TR" dirty="0"/>
              <a:t/>
            </a:r>
            <a:br>
              <a:rPr lang="tr-TR" dirty="0"/>
            </a:br>
            <a:r>
              <a:rPr lang="tr-TR" dirty="0"/>
              <a:t>Yüzde </a:t>
            </a:r>
            <a:r>
              <a:rPr lang="tr-TR" dirty="0" err="1"/>
              <a:t>kabalaşma,Dudaklarda</a:t>
            </a:r>
            <a:r>
              <a:rPr lang="tr-TR" dirty="0"/>
              <a:t> </a:t>
            </a:r>
            <a:r>
              <a:rPr lang="tr-TR" dirty="0" err="1"/>
              <a:t>kalınlaşma,Dilde</a:t>
            </a:r>
            <a:r>
              <a:rPr lang="tr-TR" dirty="0"/>
              <a:t> </a:t>
            </a:r>
            <a:r>
              <a:rPr lang="tr-TR" dirty="0" err="1"/>
              <a:t>büyüme,Seste</a:t>
            </a:r>
            <a:r>
              <a:rPr lang="tr-TR" dirty="0"/>
              <a:t> </a:t>
            </a:r>
            <a:r>
              <a:rPr lang="tr-TR" dirty="0" err="1"/>
              <a:t>kalınlaşma,Karaciğer</a:t>
            </a:r>
            <a:r>
              <a:rPr lang="tr-TR" dirty="0"/>
              <a:t> ve böbreklerde </a:t>
            </a:r>
            <a:r>
              <a:rPr lang="tr-TR" dirty="0" err="1"/>
              <a:t>büyüme,Burunda</a:t>
            </a:r>
            <a:r>
              <a:rPr lang="tr-TR" dirty="0"/>
              <a:t> iki kata varan </a:t>
            </a:r>
            <a:r>
              <a:rPr lang="tr-TR" dirty="0" err="1"/>
              <a:t>büyüme,Alt</a:t>
            </a:r>
            <a:r>
              <a:rPr lang="tr-TR" dirty="0"/>
              <a:t> çenede öne doğru </a:t>
            </a:r>
            <a:r>
              <a:rPr lang="tr-TR" dirty="0" err="1"/>
              <a:t>uzama,Ayaklarda</a:t>
            </a:r>
            <a:r>
              <a:rPr lang="tr-TR" dirty="0"/>
              <a:t> </a:t>
            </a:r>
            <a:r>
              <a:rPr lang="tr-TR" dirty="0" err="1"/>
              <a:t>büyüme,Parmaklarda</a:t>
            </a:r>
            <a:r>
              <a:rPr lang="tr-TR" dirty="0"/>
              <a:t> </a:t>
            </a:r>
            <a:r>
              <a:rPr lang="tr-TR" dirty="0" err="1"/>
              <a:t>kalınlaşma,Ellerde</a:t>
            </a:r>
            <a:r>
              <a:rPr lang="tr-TR" dirty="0"/>
              <a:t> iki kata kadar </a:t>
            </a:r>
            <a:r>
              <a:rPr lang="tr-TR" dirty="0" err="1"/>
              <a:t>büyüme.Hipofiz</a:t>
            </a:r>
            <a:r>
              <a:rPr lang="tr-TR" dirty="0"/>
              <a:t> tümörünün neden olduğu basınca bağlı olarak; baş </a:t>
            </a:r>
            <a:r>
              <a:rPr lang="tr-TR" dirty="0" err="1"/>
              <a:t>ağrısı,görme</a:t>
            </a:r>
            <a:r>
              <a:rPr lang="tr-TR" dirty="0"/>
              <a:t> bozukluğu </a:t>
            </a:r>
            <a:r>
              <a:rPr lang="tr-TR" dirty="0" err="1"/>
              <a:t>gelişebilir.Medikal</a:t>
            </a:r>
            <a:r>
              <a:rPr lang="tr-TR" dirty="0"/>
              <a:t> tedavi ile büyüme hormonu seviyesi aşağıya doğru çekilmeye çalışılır. Cerrahi ile hipofiz tümörleri çıkarılabilir. Radyoterapi, psikolojik destekle </a:t>
            </a:r>
            <a:r>
              <a:rPr lang="tr-TR" dirty="0" err="1"/>
              <a:t>çözülebilir.Fiziksel</a:t>
            </a:r>
            <a:r>
              <a:rPr lang="tr-TR" dirty="0"/>
              <a:t> değişimlerin geriye dönüşümü yoktur.</a:t>
            </a:r>
          </a:p>
          <a:p>
            <a:endParaRPr lang="tr-TR" dirty="0"/>
          </a:p>
        </p:txBody>
      </p:sp>
    </p:spTree>
    <p:extLst>
      <p:ext uri="{BB962C8B-B14F-4D97-AF65-F5344CB8AC3E}">
        <p14:creationId xmlns:p14="http://schemas.microsoft.com/office/powerpoint/2010/main" val="376345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768C558-FD38-4D3B-BA78-DD4174FE834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A896CBA-D564-4683-AE68-99466A6F844E}"/>
              </a:ext>
            </a:extLst>
          </p:cNvPr>
          <p:cNvSpPr>
            <a:spLocks noGrp="1"/>
          </p:cNvSpPr>
          <p:nvPr>
            <p:ph idx="1"/>
          </p:nvPr>
        </p:nvSpPr>
        <p:spPr/>
        <p:txBody>
          <a:bodyPr>
            <a:normAutofit fontScale="85000" lnSpcReduction="20000"/>
          </a:bodyPr>
          <a:lstStyle/>
          <a:p>
            <a:r>
              <a:rPr lang="tr-TR" dirty="0" err="1"/>
              <a:t>Jigantizm</a:t>
            </a:r>
            <a:r>
              <a:rPr lang="tr-TR" dirty="0"/>
              <a:t> (Devlik)Fazla miktarda büyüme hormonunun salgılanmasına bağlı olarak ortaya çıkan bir durumdur. Büyüme hormonu ergenlikten önce çocukluk döneminde salgılanırsa ‘’</a:t>
            </a:r>
            <a:r>
              <a:rPr lang="tr-TR" dirty="0" err="1"/>
              <a:t>Jigantizm</a:t>
            </a:r>
            <a:r>
              <a:rPr lang="tr-TR" dirty="0"/>
              <a:t>’’ </a:t>
            </a:r>
            <a:r>
              <a:rPr lang="tr-TR" dirty="0" err="1"/>
              <a:t>oluşur.Uzun</a:t>
            </a:r>
            <a:r>
              <a:rPr lang="tr-TR" dirty="0"/>
              <a:t> kemiklerde </a:t>
            </a:r>
            <a:r>
              <a:rPr lang="tr-TR" dirty="0" err="1"/>
              <a:t>epifizlerde</a:t>
            </a:r>
            <a:r>
              <a:rPr lang="tr-TR" dirty="0"/>
              <a:t> kapanma olmadığı için kemiklerde aşırı uzama görülür. Boy uzunluğu cm olabilir. Kemiklerdeki uzamanın geri dönüşü </a:t>
            </a:r>
            <a:r>
              <a:rPr lang="tr-TR" dirty="0" err="1"/>
              <a:t>yoktur.Tedavi</a:t>
            </a:r>
            <a:r>
              <a:rPr lang="tr-TR" dirty="0"/>
              <a:t> ancak GH büyüme hormonun baskılanmasına yöneliktir. Tedavi edilmezse tümör, hipofizi tamamen harap eder. Erişkin yaşta ölüme neden olur. Tümörün alınması kişinin yaşamı için şarttır.</a:t>
            </a:r>
            <a:br>
              <a:rPr lang="tr-TR" dirty="0"/>
            </a:br>
            <a:endParaRPr lang="tr-TR" dirty="0"/>
          </a:p>
          <a:p>
            <a:r>
              <a:rPr lang="tr-TR" dirty="0">
                <a:hlinkClick r:id="rId2" tooltip="Nanizm (Cücelik)"/>
              </a:rPr>
              <a:t>22</a:t>
            </a:r>
            <a:r>
              <a:rPr lang="tr-TR" dirty="0"/>
              <a:t> </a:t>
            </a:r>
            <a:r>
              <a:rPr lang="tr-TR" dirty="0" err="1"/>
              <a:t>Nanizm</a:t>
            </a:r>
            <a:r>
              <a:rPr lang="tr-TR" dirty="0"/>
              <a:t> (Cücelik)Hipofiz ön lobundan salgılanan hormonların çocukluk çağında yetersiz salınımı sonucu gelişen gelişim anormalliği durumudur. Genel olarak vücut bölümleri normal orantıdadır fakat gelişme hızı </a:t>
            </a:r>
            <a:r>
              <a:rPr lang="tr-TR" dirty="0" err="1"/>
              <a:t>yavaştır.Kongenital,Kanamalar,Travmalar,Enfeksiyonlar</a:t>
            </a:r>
            <a:r>
              <a:rPr lang="tr-TR" dirty="0"/>
              <a:t> </a:t>
            </a:r>
            <a:r>
              <a:rPr lang="tr-TR" dirty="0" err="1"/>
              <a:t>veTümör</a:t>
            </a:r>
            <a:r>
              <a:rPr lang="tr-TR" dirty="0"/>
              <a:t> gibi nedenlerden </a:t>
            </a:r>
            <a:r>
              <a:rPr lang="tr-TR" dirty="0" err="1"/>
              <a:t>kaynaklanabilir.Çocuk</a:t>
            </a:r>
            <a:r>
              <a:rPr lang="tr-TR" dirty="0"/>
              <a:t> 10 yaşına geldiğinde fiziksel olarak 4-5 yaşındaki çocuk gibi, 20 yaşına geldiğinde 7-10 yaşındaki çocuk gibi </a:t>
            </a:r>
            <a:r>
              <a:rPr lang="tr-TR" dirty="0" err="1"/>
              <a:t>görünür.Tedavide</a:t>
            </a:r>
            <a:r>
              <a:rPr lang="tr-TR" dirty="0"/>
              <a:t> eksik olan büyüme hormonu takviye edilir.</a:t>
            </a:r>
          </a:p>
          <a:p>
            <a:endParaRPr lang="tr-TR" dirty="0"/>
          </a:p>
        </p:txBody>
      </p:sp>
    </p:spTree>
    <p:extLst>
      <p:ext uri="{BB962C8B-B14F-4D97-AF65-F5344CB8AC3E}">
        <p14:creationId xmlns:p14="http://schemas.microsoft.com/office/powerpoint/2010/main" val="113064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892A7BD-8612-4CD2-B333-9983EE988CE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0EED003-0B9D-4ABE-BEAE-86A39512C9A0}"/>
              </a:ext>
            </a:extLst>
          </p:cNvPr>
          <p:cNvSpPr>
            <a:spLocks noGrp="1"/>
          </p:cNvSpPr>
          <p:nvPr>
            <p:ph idx="1"/>
          </p:nvPr>
        </p:nvSpPr>
        <p:spPr/>
        <p:txBody>
          <a:bodyPr>
            <a:normAutofit lnSpcReduction="10000"/>
          </a:bodyPr>
          <a:lstStyle/>
          <a:p>
            <a:r>
              <a:rPr lang="tr-TR" b="1" dirty="0" err="1"/>
              <a:t>Hipertiroidizme</a:t>
            </a:r>
            <a:r>
              <a:rPr lang="tr-TR" b="1" dirty="0"/>
              <a:t> Neden Olan Hastalıklar</a:t>
            </a:r>
            <a:r>
              <a:rPr lang="tr-TR" dirty="0"/>
              <a:t/>
            </a:r>
            <a:br>
              <a:rPr lang="tr-TR" dirty="0"/>
            </a:br>
            <a:r>
              <a:rPr lang="tr-TR" dirty="0" err="1"/>
              <a:t>Hipertiroidizm</a:t>
            </a:r>
            <a:r>
              <a:rPr lang="tr-TR" dirty="0"/>
              <a:t>, </a:t>
            </a:r>
            <a:r>
              <a:rPr lang="tr-TR" dirty="0" err="1"/>
              <a:t>tiroid</a:t>
            </a:r>
            <a:r>
              <a:rPr lang="tr-TR" dirty="0"/>
              <a:t> bezinden aşırı </a:t>
            </a:r>
            <a:r>
              <a:rPr lang="tr-TR" dirty="0" err="1"/>
              <a:t>tiroid</a:t>
            </a:r>
            <a:r>
              <a:rPr lang="tr-TR" dirty="0"/>
              <a:t> hormonu (T3 ve T4) salgılanmasıyla oluşan bir </a:t>
            </a:r>
            <a:r>
              <a:rPr lang="tr-TR" dirty="0" err="1"/>
              <a:t>hastalıktır.Hipertiroidizme</a:t>
            </a:r>
            <a:r>
              <a:rPr lang="tr-TR" dirty="0"/>
              <a:t> Neden Olan </a:t>
            </a:r>
            <a:r>
              <a:rPr lang="tr-TR" dirty="0" err="1"/>
              <a:t>HastalıklarGraves</a:t>
            </a:r>
            <a:r>
              <a:rPr lang="tr-TR" dirty="0"/>
              <a:t> </a:t>
            </a:r>
            <a:r>
              <a:rPr lang="tr-TR" dirty="0" err="1"/>
              <a:t>hastalığı,Toksik</a:t>
            </a:r>
            <a:r>
              <a:rPr lang="tr-TR" dirty="0"/>
              <a:t> </a:t>
            </a:r>
            <a:r>
              <a:rPr lang="tr-TR" dirty="0" err="1"/>
              <a:t>nodüler</a:t>
            </a:r>
            <a:r>
              <a:rPr lang="tr-TR" dirty="0"/>
              <a:t> </a:t>
            </a:r>
            <a:r>
              <a:rPr lang="tr-TR" dirty="0" err="1"/>
              <a:t>guatr,Tiroid</a:t>
            </a:r>
            <a:r>
              <a:rPr lang="tr-TR" dirty="0"/>
              <a:t> bezinin </a:t>
            </a:r>
            <a:r>
              <a:rPr lang="tr-TR" dirty="0" err="1"/>
              <a:t>iltihapları,Aşırı</a:t>
            </a:r>
            <a:r>
              <a:rPr lang="tr-TR" dirty="0"/>
              <a:t> iyot </a:t>
            </a:r>
            <a:r>
              <a:rPr lang="tr-TR" dirty="0" err="1"/>
              <a:t>alınması,Aşırı</a:t>
            </a:r>
            <a:r>
              <a:rPr lang="tr-TR" dirty="0"/>
              <a:t> </a:t>
            </a:r>
            <a:r>
              <a:rPr lang="tr-TR" dirty="0" err="1"/>
              <a:t>tiroid</a:t>
            </a:r>
            <a:r>
              <a:rPr lang="tr-TR" dirty="0"/>
              <a:t> hormonu almak.</a:t>
            </a:r>
            <a:br>
              <a:rPr lang="tr-TR" dirty="0"/>
            </a:br>
            <a:endParaRPr lang="tr-TR" dirty="0"/>
          </a:p>
          <a:p>
            <a:r>
              <a:rPr lang="tr-TR" dirty="0">
                <a:hlinkClick r:id="rId2" tooltip="Hipertiroidizmin Belirtileri"/>
              </a:rPr>
              <a:t>24</a:t>
            </a:r>
            <a:r>
              <a:rPr lang="tr-TR" dirty="0"/>
              <a:t> </a:t>
            </a:r>
            <a:r>
              <a:rPr lang="tr-TR" b="1" dirty="0" err="1"/>
              <a:t>Hipertiroidizmin</a:t>
            </a:r>
            <a:r>
              <a:rPr lang="tr-TR" b="1" dirty="0"/>
              <a:t> Belirtileri</a:t>
            </a:r>
            <a:r>
              <a:rPr lang="tr-TR" dirty="0"/>
              <a:t/>
            </a:r>
            <a:br>
              <a:rPr lang="tr-TR" dirty="0"/>
            </a:br>
            <a:r>
              <a:rPr lang="tr-TR" dirty="0"/>
              <a:t>Kilo </a:t>
            </a:r>
            <a:r>
              <a:rPr lang="tr-TR" dirty="0" err="1"/>
              <a:t>kaybı,Kaslarda</a:t>
            </a:r>
            <a:r>
              <a:rPr lang="tr-TR" dirty="0"/>
              <a:t> </a:t>
            </a:r>
            <a:r>
              <a:rPr lang="tr-TR" dirty="0" err="1"/>
              <a:t>zayıflık,Ellerde</a:t>
            </a:r>
            <a:r>
              <a:rPr lang="tr-TR" dirty="0"/>
              <a:t> </a:t>
            </a:r>
            <a:r>
              <a:rPr lang="tr-TR" dirty="0" err="1"/>
              <a:t>titreme,Uyumada</a:t>
            </a:r>
            <a:r>
              <a:rPr lang="tr-TR" dirty="0"/>
              <a:t> </a:t>
            </a:r>
            <a:r>
              <a:rPr lang="tr-TR" dirty="0" err="1"/>
              <a:t>zorluk,Çarpıntı,Saçlarda</a:t>
            </a:r>
            <a:r>
              <a:rPr lang="tr-TR" dirty="0"/>
              <a:t> incelme, </a:t>
            </a:r>
            <a:r>
              <a:rPr lang="tr-TR" dirty="0" err="1"/>
              <a:t>dökülme,Ciltte</a:t>
            </a:r>
            <a:r>
              <a:rPr lang="tr-TR" dirty="0"/>
              <a:t> incelme, aşırı </a:t>
            </a:r>
            <a:r>
              <a:rPr lang="tr-TR" dirty="0" err="1"/>
              <a:t>terleme,nemlilik,İshal,Sinirlilik</a:t>
            </a:r>
            <a:r>
              <a:rPr lang="tr-TR" dirty="0"/>
              <a:t> </a:t>
            </a:r>
            <a:r>
              <a:rPr lang="tr-TR" dirty="0" err="1"/>
              <a:t>hali,Gözlerin</a:t>
            </a:r>
            <a:r>
              <a:rPr lang="tr-TR" dirty="0"/>
              <a:t> dışarı </a:t>
            </a:r>
            <a:r>
              <a:rPr lang="tr-TR" dirty="0" err="1"/>
              <a:t>fırlaması,Tiroid</a:t>
            </a:r>
            <a:r>
              <a:rPr lang="tr-TR" dirty="0"/>
              <a:t> bezinde </a:t>
            </a:r>
            <a:r>
              <a:rPr lang="tr-TR" dirty="0" err="1"/>
              <a:t>büyüme,Kemik</a:t>
            </a:r>
            <a:r>
              <a:rPr lang="tr-TR" dirty="0"/>
              <a:t> </a:t>
            </a:r>
            <a:r>
              <a:rPr lang="tr-TR" dirty="0" err="1"/>
              <a:t>erimesiAdet</a:t>
            </a:r>
            <a:r>
              <a:rPr lang="tr-TR" dirty="0"/>
              <a:t> düzensizlikleri</a:t>
            </a:r>
          </a:p>
          <a:p>
            <a:endParaRPr lang="tr-TR" dirty="0"/>
          </a:p>
        </p:txBody>
      </p:sp>
    </p:spTree>
    <p:extLst>
      <p:ext uri="{BB962C8B-B14F-4D97-AF65-F5344CB8AC3E}">
        <p14:creationId xmlns:p14="http://schemas.microsoft.com/office/powerpoint/2010/main" val="385558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284378D-D29A-4665-9A06-FC91D15CB21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63F67601-9438-4034-B26A-1B5A14170D49}"/>
              </a:ext>
            </a:extLst>
          </p:cNvPr>
          <p:cNvSpPr>
            <a:spLocks noGrp="1"/>
          </p:cNvSpPr>
          <p:nvPr>
            <p:ph idx="1"/>
          </p:nvPr>
        </p:nvSpPr>
        <p:spPr/>
        <p:txBody>
          <a:bodyPr>
            <a:normAutofit fontScale="55000" lnSpcReduction="20000"/>
          </a:bodyPr>
          <a:lstStyle/>
          <a:p>
            <a:r>
              <a:rPr lang="tr-TR" dirty="0">
                <a:hlinkClick r:id="rId2" tooltip="Hipertiroidizmin Tanısı ve Tedavisi"/>
              </a:rPr>
              <a:t>25</a:t>
            </a:r>
            <a:r>
              <a:rPr lang="tr-TR" dirty="0"/>
              <a:t> </a:t>
            </a:r>
            <a:r>
              <a:rPr lang="tr-TR" b="1" dirty="0" err="1"/>
              <a:t>Hipertiroidizmin</a:t>
            </a:r>
            <a:r>
              <a:rPr lang="tr-TR" b="1" dirty="0"/>
              <a:t> Tanısı ve Tedavisi</a:t>
            </a:r>
            <a:r>
              <a:rPr lang="tr-TR" dirty="0"/>
              <a:t/>
            </a:r>
            <a:br>
              <a:rPr lang="tr-TR" dirty="0"/>
            </a:br>
            <a:r>
              <a:rPr lang="tr-TR" dirty="0"/>
              <a:t>Kanda </a:t>
            </a:r>
            <a:r>
              <a:rPr lang="tr-TR" dirty="0" err="1"/>
              <a:t>tiroid</a:t>
            </a:r>
            <a:r>
              <a:rPr lang="tr-TR" dirty="0"/>
              <a:t> hormonların düzeylerine bakılarak teşhise gidilir. Kanda T3 ve T4 seviyelerinde yükselme, TSH hormon düzeylerinde ise azalma </a:t>
            </a:r>
            <a:r>
              <a:rPr lang="tr-TR" dirty="0" err="1"/>
              <a:t>görülmektedir.Tedavisinde</a:t>
            </a:r>
            <a:r>
              <a:rPr lang="tr-TR" dirty="0"/>
              <a:t> 3 yöntem kullanılmaktadır.1) İlaç tedavisi (1,5-2 ay kontrol, 9-12 ay ilaç süresi, Nodülde varsa Radyoaktif iyot tedavisi)2) Radyoaktif İyot tedavisi (Hastalık </a:t>
            </a:r>
            <a:r>
              <a:rPr lang="tr-TR" dirty="0" err="1"/>
              <a:t>nüks</a:t>
            </a:r>
            <a:r>
              <a:rPr lang="tr-TR" dirty="0"/>
              <a:t> ederse, 3 gün önce ilaç kesilir, tedaviden sonraki ilk sene </a:t>
            </a:r>
            <a:r>
              <a:rPr lang="tr-TR" dirty="0" err="1"/>
              <a:t>Hipotiroidi</a:t>
            </a:r>
            <a:r>
              <a:rPr lang="tr-TR" dirty="0"/>
              <a:t> gelişir)3) Cerrahi (Sıcak nodülü olan ve nodül çapı büyük olan durumlarda tercih edilir)</a:t>
            </a:r>
            <a:br>
              <a:rPr lang="tr-TR" dirty="0"/>
            </a:br>
            <a:endParaRPr lang="tr-TR" dirty="0"/>
          </a:p>
          <a:p>
            <a:r>
              <a:rPr lang="tr-TR" dirty="0">
                <a:hlinkClick r:id="rId3" tooltip="Hipotiroidizme Neden Olan Hastalıklar"/>
              </a:rPr>
              <a:t>26</a:t>
            </a:r>
            <a:r>
              <a:rPr lang="tr-TR" dirty="0"/>
              <a:t> </a:t>
            </a:r>
            <a:r>
              <a:rPr lang="tr-TR" b="1" dirty="0" err="1"/>
              <a:t>Hipotiroidizme</a:t>
            </a:r>
            <a:r>
              <a:rPr lang="tr-TR" b="1" dirty="0"/>
              <a:t> Neden Olan Hastalıklar</a:t>
            </a:r>
            <a:r>
              <a:rPr lang="tr-TR" dirty="0"/>
              <a:t/>
            </a:r>
            <a:br>
              <a:rPr lang="tr-TR" dirty="0"/>
            </a:br>
            <a:r>
              <a:rPr lang="tr-TR" dirty="0" err="1"/>
              <a:t>Tiroid</a:t>
            </a:r>
            <a:r>
              <a:rPr lang="tr-TR" dirty="0"/>
              <a:t> bezinin az çalışmasına verilen </a:t>
            </a:r>
            <a:r>
              <a:rPr lang="tr-TR" dirty="0" err="1"/>
              <a:t>addır.Tiroid</a:t>
            </a:r>
            <a:r>
              <a:rPr lang="tr-TR" dirty="0"/>
              <a:t> bezinin az hormon salgılaması ile </a:t>
            </a:r>
            <a:r>
              <a:rPr lang="tr-TR" dirty="0" err="1"/>
              <a:t>oluşmaktadır.Kan</a:t>
            </a:r>
            <a:r>
              <a:rPr lang="tr-TR" dirty="0"/>
              <a:t> dolaşımında </a:t>
            </a:r>
            <a:r>
              <a:rPr lang="tr-TR" dirty="0" err="1"/>
              <a:t>tiroid</a:t>
            </a:r>
            <a:r>
              <a:rPr lang="tr-TR" dirty="0"/>
              <a:t> hormonlarının (T3 ve T4) düşük olmasından dolayı metabolizma yavaşlar ve buna bağlı klinik belirtiler ortaya </a:t>
            </a:r>
            <a:r>
              <a:rPr lang="tr-TR" dirty="0" err="1"/>
              <a:t>çıkar.Hipotiroidizme</a:t>
            </a:r>
            <a:r>
              <a:rPr lang="tr-TR" dirty="0"/>
              <a:t> Neden Olan </a:t>
            </a:r>
            <a:r>
              <a:rPr lang="tr-TR" dirty="0" err="1"/>
              <a:t>HastalıklarHashimoto</a:t>
            </a:r>
            <a:r>
              <a:rPr lang="tr-TR" dirty="0"/>
              <a:t> </a:t>
            </a:r>
            <a:r>
              <a:rPr lang="tr-TR" dirty="0" err="1"/>
              <a:t>Tiroiditi</a:t>
            </a:r>
            <a:r>
              <a:rPr lang="tr-TR" dirty="0"/>
              <a:t> denen bir hastalıkta </a:t>
            </a:r>
            <a:r>
              <a:rPr lang="tr-TR" dirty="0" err="1"/>
              <a:t>tiroid</a:t>
            </a:r>
            <a:r>
              <a:rPr lang="tr-TR" dirty="0"/>
              <a:t> bezinde oluşan aşırı </a:t>
            </a:r>
            <a:r>
              <a:rPr lang="tr-TR" dirty="0" err="1"/>
              <a:t>tahribat,Tiroid</a:t>
            </a:r>
            <a:r>
              <a:rPr lang="tr-TR" dirty="0"/>
              <a:t> bezi ameliyatlarından sonra fazla miktarda bezin </a:t>
            </a:r>
            <a:r>
              <a:rPr lang="tr-TR" dirty="0" err="1"/>
              <a:t>ekstirpe</a:t>
            </a:r>
            <a:r>
              <a:rPr lang="tr-TR" dirty="0"/>
              <a:t> edilmesinden dolayı bezin hormon salgılama kapasitesinde meydana gelen </a:t>
            </a:r>
            <a:r>
              <a:rPr lang="tr-TR" dirty="0" err="1"/>
              <a:t>azalmalar,Radyoaktif</a:t>
            </a:r>
            <a:r>
              <a:rPr lang="tr-TR" dirty="0"/>
              <a:t> iyot tedavisi sonrasında yine bezin tahribatına bağlı olarak T3 ve T4 salınımındaki azalmalar </a:t>
            </a:r>
            <a:r>
              <a:rPr lang="tr-TR" dirty="0" err="1"/>
              <a:t>hipotiroidizme</a:t>
            </a:r>
            <a:r>
              <a:rPr lang="tr-TR" dirty="0"/>
              <a:t> neden olmaktadır.</a:t>
            </a:r>
            <a:br>
              <a:rPr lang="tr-TR" dirty="0"/>
            </a:br>
            <a:endParaRPr lang="tr-TR" dirty="0"/>
          </a:p>
          <a:p>
            <a:r>
              <a:rPr lang="tr-TR" dirty="0">
                <a:hlinkClick r:id="rId4" tooltip="Hipotiroidizmin Klinik Belirtileri"/>
              </a:rPr>
              <a:t>27</a:t>
            </a:r>
            <a:r>
              <a:rPr lang="tr-TR" dirty="0"/>
              <a:t> </a:t>
            </a:r>
            <a:r>
              <a:rPr lang="tr-TR" b="1" dirty="0" err="1"/>
              <a:t>Hipotiroidizmin</a:t>
            </a:r>
            <a:r>
              <a:rPr lang="tr-TR" b="1" dirty="0"/>
              <a:t> Klinik Belirtileri</a:t>
            </a:r>
            <a:r>
              <a:rPr lang="tr-TR" dirty="0"/>
              <a:t/>
            </a:r>
            <a:br>
              <a:rPr lang="tr-TR" dirty="0"/>
            </a:br>
            <a:r>
              <a:rPr lang="tr-TR" dirty="0"/>
              <a:t>Halsizlik, güçsüzlük, kolay </a:t>
            </a:r>
            <a:r>
              <a:rPr lang="tr-TR" dirty="0" err="1"/>
              <a:t>yorulma,Üşüme</a:t>
            </a:r>
            <a:r>
              <a:rPr lang="tr-TR" dirty="0"/>
              <a:t>, soğuğa </a:t>
            </a:r>
            <a:r>
              <a:rPr lang="tr-TR" dirty="0" err="1"/>
              <a:t>tahammülsüzlük,Seste</a:t>
            </a:r>
            <a:r>
              <a:rPr lang="tr-TR" dirty="0"/>
              <a:t> kısıklık, </a:t>
            </a:r>
            <a:r>
              <a:rPr lang="tr-TR" dirty="0" err="1"/>
              <a:t>kalınlaşma,El</a:t>
            </a:r>
            <a:r>
              <a:rPr lang="tr-TR" dirty="0"/>
              <a:t>, yüz ve bacaklarda </a:t>
            </a:r>
            <a:r>
              <a:rPr lang="tr-TR" dirty="0" err="1"/>
              <a:t>şişlik,Ciltte</a:t>
            </a:r>
            <a:r>
              <a:rPr lang="tr-TR" dirty="0"/>
              <a:t> kuruma, </a:t>
            </a:r>
            <a:r>
              <a:rPr lang="tr-TR" dirty="0" err="1"/>
              <a:t>kabalaşma,Saçlarda</a:t>
            </a:r>
            <a:r>
              <a:rPr lang="tr-TR" dirty="0"/>
              <a:t> </a:t>
            </a:r>
            <a:r>
              <a:rPr lang="tr-TR" dirty="0" err="1"/>
              <a:t>dökülme,Kas</a:t>
            </a:r>
            <a:r>
              <a:rPr lang="tr-TR" dirty="0"/>
              <a:t> </a:t>
            </a:r>
            <a:r>
              <a:rPr lang="tr-TR" dirty="0" err="1"/>
              <a:t>krampları,Depresyon</a:t>
            </a:r>
            <a:r>
              <a:rPr lang="tr-TR" dirty="0"/>
              <a:t>, uyku </a:t>
            </a:r>
            <a:r>
              <a:rPr lang="tr-TR" dirty="0" err="1"/>
              <a:t>bozukluğu,Kabızlık,Kadınlarda</a:t>
            </a:r>
            <a:r>
              <a:rPr lang="tr-TR" dirty="0"/>
              <a:t> adet </a:t>
            </a:r>
            <a:r>
              <a:rPr lang="tr-TR" dirty="0" err="1"/>
              <a:t>düzensizlikleri,Kilo</a:t>
            </a:r>
            <a:r>
              <a:rPr lang="tr-TR" dirty="0"/>
              <a:t> </a:t>
            </a:r>
            <a:r>
              <a:rPr lang="tr-TR" dirty="0" err="1"/>
              <a:t>alma,Hafızanın</a:t>
            </a:r>
            <a:r>
              <a:rPr lang="tr-TR" dirty="0"/>
              <a:t> zayıflaması,</a:t>
            </a:r>
            <a:br>
              <a:rPr lang="tr-TR" dirty="0"/>
            </a:br>
            <a:endParaRPr lang="tr-TR" dirty="0"/>
          </a:p>
        </p:txBody>
      </p:sp>
    </p:spTree>
    <p:extLst>
      <p:ext uri="{BB962C8B-B14F-4D97-AF65-F5344CB8AC3E}">
        <p14:creationId xmlns:p14="http://schemas.microsoft.com/office/powerpoint/2010/main" val="365180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86B51D2-E409-4B77-889E-E4B322577DF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A8D048DA-A8C7-4873-BE24-8540B559E1EC}"/>
              </a:ext>
            </a:extLst>
          </p:cNvPr>
          <p:cNvSpPr>
            <a:spLocks noGrp="1"/>
          </p:cNvSpPr>
          <p:nvPr>
            <p:ph idx="1"/>
          </p:nvPr>
        </p:nvSpPr>
        <p:spPr/>
        <p:txBody>
          <a:bodyPr>
            <a:normAutofit fontScale="70000" lnSpcReduction="20000"/>
          </a:bodyPr>
          <a:lstStyle/>
          <a:p>
            <a:r>
              <a:rPr lang="tr-TR" dirty="0">
                <a:hlinkClick r:id="rId2" tooltip="Hipotiroidizmin Tanısı"/>
              </a:rPr>
              <a:t>28</a:t>
            </a:r>
            <a:r>
              <a:rPr lang="tr-TR" dirty="0"/>
              <a:t> </a:t>
            </a:r>
            <a:r>
              <a:rPr lang="tr-TR" b="1" dirty="0" err="1"/>
              <a:t>Hipotiroidizmin</a:t>
            </a:r>
            <a:r>
              <a:rPr lang="tr-TR" b="1" dirty="0"/>
              <a:t> Tanısı</a:t>
            </a:r>
            <a:r>
              <a:rPr lang="tr-TR" dirty="0"/>
              <a:t/>
            </a:r>
            <a:br>
              <a:rPr lang="tr-TR" dirty="0"/>
            </a:br>
            <a:r>
              <a:rPr lang="tr-TR" dirty="0"/>
              <a:t>En önemli test TSH ölçümüdür. TSH düzeyi normalin üzerinde olursa bu hastada </a:t>
            </a:r>
            <a:r>
              <a:rPr lang="tr-TR" dirty="0" err="1"/>
              <a:t>hipotiroidi</a:t>
            </a:r>
            <a:r>
              <a:rPr lang="tr-TR" dirty="0"/>
              <a:t> vardır. Serbest T4 düzeyleri ise kanda düşük seviyelerdedir. Serbest T4 düzeyi düşük, TSH düzeyi yüksek olan bir hastada ‘’Aşikar </a:t>
            </a:r>
            <a:r>
              <a:rPr lang="tr-TR" dirty="0" err="1"/>
              <a:t>Hipotiroidizm</a:t>
            </a:r>
            <a:r>
              <a:rPr lang="tr-TR" dirty="0"/>
              <a:t>’’ </a:t>
            </a:r>
            <a:r>
              <a:rPr lang="tr-TR" dirty="0" err="1"/>
              <a:t>vardır.Sadece</a:t>
            </a:r>
            <a:r>
              <a:rPr lang="tr-TR" dirty="0"/>
              <a:t> TSH yüksek, T3 ve T4 düzeyleri normal ise ‘’</a:t>
            </a:r>
            <a:r>
              <a:rPr lang="tr-TR" dirty="0" err="1"/>
              <a:t>Subklinik</a:t>
            </a:r>
            <a:r>
              <a:rPr lang="tr-TR" dirty="0"/>
              <a:t> </a:t>
            </a:r>
            <a:r>
              <a:rPr lang="tr-TR" dirty="0" err="1"/>
              <a:t>Hipotiroidi</a:t>
            </a:r>
            <a:r>
              <a:rPr lang="tr-TR" dirty="0"/>
              <a:t>’’ vardır.T3 düzeyi çok belirleyici olmayabilir. T3’ü normal sınırlar içinde olan bir hastanın </a:t>
            </a:r>
            <a:r>
              <a:rPr lang="tr-TR" dirty="0" err="1"/>
              <a:t>hipotiroidisi</a:t>
            </a:r>
            <a:r>
              <a:rPr lang="tr-TR" dirty="0"/>
              <a:t> yoktur diye bir şey söz konusu değildir. Kesin tanı için TSH ve T4 düzeyleri belirleyicidir.</a:t>
            </a:r>
            <a:br>
              <a:rPr lang="tr-TR" dirty="0"/>
            </a:br>
            <a:endParaRPr lang="tr-TR" dirty="0"/>
          </a:p>
          <a:p>
            <a:r>
              <a:rPr lang="tr-TR" dirty="0">
                <a:hlinkClick r:id="rId3" tooltip="Hipotiroidizmin Tedavisi"/>
              </a:rPr>
              <a:t>29</a:t>
            </a:r>
            <a:r>
              <a:rPr lang="tr-TR" dirty="0"/>
              <a:t> </a:t>
            </a:r>
            <a:r>
              <a:rPr lang="tr-TR" b="1" dirty="0" err="1"/>
              <a:t>Hipotiroidizmin</a:t>
            </a:r>
            <a:r>
              <a:rPr lang="tr-TR" b="1" dirty="0"/>
              <a:t> Tedavisi</a:t>
            </a:r>
            <a:r>
              <a:rPr lang="tr-TR" dirty="0"/>
              <a:t/>
            </a:r>
            <a:br>
              <a:rPr lang="tr-TR" dirty="0"/>
            </a:br>
            <a:r>
              <a:rPr lang="tr-TR" dirty="0" err="1"/>
              <a:t>Hipotiroidi</a:t>
            </a:r>
            <a:r>
              <a:rPr lang="tr-TR" dirty="0"/>
              <a:t> ÖMÜR BOYU tedavi edilmesi gereken bir hastalıktır. Çok nadir olarak </a:t>
            </a:r>
            <a:r>
              <a:rPr lang="tr-TR" dirty="0" err="1"/>
              <a:t>Hashimoto</a:t>
            </a:r>
            <a:r>
              <a:rPr lang="tr-TR" dirty="0"/>
              <a:t> sendromunda % oranında bir düzelme meydana </a:t>
            </a:r>
            <a:r>
              <a:rPr lang="tr-TR" dirty="0" err="1"/>
              <a:t>gelmektedir.Tedavi</a:t>
            </a:r>
            <a:r>
              <a:rPr lang="tr-TR" dirty="0"/>
              <a:t>, eksik düzeylerde olan </a:t>
            </a:r>
            <a:r>
              <a:rPr lang="tr-TR" dirty="0" err="1"/>
              <a:t>tiroid</a:t>
            </a:r>
            <a:r>
              <a:rPr lang="tr-TR" dirty="0"/>
              <a:t> hormon seviyelerinin normal sınırlar içine çekilmesi ile olmaktadır. Bu amaçla </a:t>
            </a:r>
            <a:r>
              <a:rPr lang="tr-TR" dirty="0" err="1"/>
              <a:t>tiroid</a:t>
            </a:r>
            <a:r>
              <a:rPr lang="tr-TR" dirty="0"/>
              <a:t> hormonu tabletleri oral yolla alınmaktadır. </a:t>
            </a:r>
            <a:r>
              <a:rPr lang="tr-TR" dirty="0" err="1"/>
              <a:t>Levotiron</a:t>
            </a:r>
            <a:r>
              <a:rPr lang="tr-TR" dirty="0"/>
              <a:t> ve </a:t>
            </a:r>
            <a:r>
              <a:rPr lang="tr-TR" dirty="0" err="1"/>
              <a:t>Tefor</a:t>
            </a:r>
            <a:r>
              <a:rPr lang="tr-TR" dirty="0"/>
              <a:t> gibi ilaçlar bu amaçla </a:t>
            </a:r>
            <a:r>
              <a:rPr lang="tr-TR" dirty="0" err="1"/>
              <a:t>kullanılmaktadır.Tedavide</a:t>
            </a:r>
            <a:r>
              <a:rPr lang="tr-TR" dirty="0"/>
              <a:t> hedef, T4 seviyelerini yükseltmek, TSH düzeyini ise düşürmektir. İlaç tedavisi ömür boyu sürmektedir. Kesilmesi belirtilerin yeniden </a:t>
            </a:r>
            <a:r>
              <a:rPr lang="tr-TR" dirty="0" err="1"/>
              <a:t>nüks</a:t>
            </a:r>
            <a:r>
              <a:rPr lang="tr-TR" dirty="0"/>
              <a:t> ettirebilir ayda bir kontrol ile hormon düzeylerinin kontrolü gerekmektedir.</a:t>
            </a:r>
          </a:p>
          <a:p>
            <a:r>
              <a:rPr lang="tr-TR" dirty="0"/>
              <a:t/>
            </a:r>
            <a:br>
              <a:rPr lang="tr-TR" dirty="0"/>
            </a:br>
            <a:endParaRPr lang="tr-TR" dirty="0"/>
          </a:p>
        </p:txBody>
      </p:sp>
    </p:spTree>
    <p:extLst>
      <p:ext uri="{BB962C8B-B14F-4D97-AF65-F5344CB8AC3E}">
        <p14:creationId xmlns:p14="http://schemas.microsoft.com/office/powerpoint/2010/main" val="318341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B21D582-C52C-4CF4-960E-D282D51C67D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BE3084A-9C3B-4F2F-A643-31F1BDFEA477}"/>
              </a:ext>
            </a:extLst>
          </p:cNvPr>
          <p:cNvSpPr>
            <a:spLocks noGrp="1"/>
          </p:cNvSpPr>
          <p:nvPr>
            <p:ph idx="1"/>
          </p:nvPr>
        </p:nvSpPr>
        <p:spPr/>
        <p:txBody>
          <a:bodyPr>
            <a:normAutofit fontScale="55000" lnSpcReduction="20000"/>
          </a:bodyPr>
          <a:lstStyle/>
          <a:p>
            <a:r>
              <a:rPr lang="tr-TR" dirty="0">
                <a:hlinkClick r:id="rId2" tooltip="Guatr Tiroit bezinin büyümesine ‘’Guatr’’ denir."/>
              </a:rPr>
              <a:t>30</a:t>
            </a:r>
            <a:r>
              <a:rPr lang="tr-TR" dirty="0"/>
              <a:t> </a:t>
            </a:r>
            <a:r>
              <a:rPr lang="tr-TR" b="1" dirty="0"/>
              <a:t>Guatr Tiroit bezinin büyümesine ‘’Guatr’’ denir.</a:t>
            </a:r>
            <a:r>
              <a:rPr lang="tr-TR" dirty="0"/>
              <a:t/>
            </a:r>
            <a:br>
              <a:rPr lang="tr-TR" dirty="0"/>
            </a:br>
            <a:r>
              <a:rPr lang="tr-TR" dirty="0"/>
              <a:t>Çok büyük guatrlar el veya gözle muayene sırasında kolaylıkla tespit </a:t>
            </a:r>
            <a:r>
              <a:rPr lang="tr-TR" dirty="0" err="1"/>
              <a:t>edilebilir.Tiroidin</a:t>
            </a:r>
            <a:r>
              <a:rPr lang="tr-TR" dirty="0"/>
              <a:t> erişkinlerdeki normal boyutları 20x25x50 </a:t>
            </a:r>
            <a:r>
              <a:rPr lang="tr-TR" dirty="0" err="1"/>
              <a:t>mm’dir.Ultrasonografide</a:t>
            </a:r>
            <a:r>
              <a:rPr lang="tr-TR" dirty="0"/>
              <a:t> tiroidin derinlik çapının 25mm üzerine çıkması guatr olarak </a:t>
            </a:r>
            <a:r>
              <a:rPr lang="tr-TR" dirty="0" err="1"/>
              <a:t>değerlendirilir.Ayrıca</a:t>
            </a:r>
            <a:r>
              <a:rPr lang="tr-TR" dirty="0"/>
              <a:t>, </a:t>
            </a:r>
            <a:r>
              <a:rPr lang="tr-TR" dirty="0" err="1"/>
              <a:t>ultrasonografik</a:t>
            </a:r>
            <a:r>
              <a:rPr lang="tr-TR" dirty="0"/>
              <a:t> olarak </a:t>
            </a:r>
            <a:r>
              <a:rPr lang="tr-TR" dirty="0" err="1"/>
              <a:t>tiroid</a:t>
            </a:r>
            <a:r>
              <a:rPr lang="tr-TR" dirty="0"/>
              <a:t> </a:t>
            </a:r>
            <a:r>
              <a:rPr lang="tr-TR" dirty="0" err="1"/>
              <a:t>glandının</a:t>
            </a:r>
            <a:r>
              <a:rPr lang="tr-TR" dirty="0"/>
              <a:t> volümü bulunduktan sonra bunun 0.52 ile çarpımı sonucu gram cinsinden ağırlığı kolaylıkla </a:t>
            </a:r>
            <a:r>
              <a:rPr lang="tr-TR" dirty="0" err="1"/>
              <a:t>hesaplanabilir.Özellikle</a:t>
            </a:r>
            <a:r>
              <a:rPr lang="tr-TR" dirty="0"/>
              <a:t> bazı kadınlarda boyun yapısı nedeni ile tiroit normal olarak ele gelebilir. Dolayısıyla her ele gelen tiroit guatr olarak değerlendirilmemeli ancak </a:t>
            </a:r>
            <a:r>
              <a:rPr lang="tr-TR" dirty="0" err="1"/>
              <a:t>ultrasonografik</a:t>
            </a:r>
            <a:r>
              <a:rPr lang="tr-TR" dirty="0"/>
              <a:t> ölçümle kesin tanı konmalıdır.</a:t>
            </a:r>
            <a:br>
              <a:rPr lang="tr-TR" dirty="0"/>
            </a:br>
            <a:endParaRPr lang="tr-TR" dirty="0"/>
          </a:p>
          <a:p>
            <a:r>
              <a:rPr lang="tr-TR" dirty="0">
                <a:hlinkClick r:id="rId3" tooltip="Guatrın Patofizyolojisi"/>
              </a:rPr>
              <a:t>31</a:t>
            </a:r>
            <a:r>
              <a:rPr lang="tr-TR" dirty="0"/>
              <a:t> </a:t>
            </a:r>
            <a:r>
              <a:rPr lang="tr-TR" b="1" dirty="0"/>
              <a:t>Guatrın </a:t>
            </a:r>
            <a:r>
              <a:rPr lang="tr-TR" b="1" dirty="0" err="1"/>
              <a:t>Patofizyolojisi</a:t>
            </a:r>
            <a:r>
              <a:rPr lang="tr-TR" dirty="0"/>
              <a:t/>
            </a:r>
            <a:br>
              <a:rPr lang="tr-TR" dirty="0"/>
            </a:br>
            <a:r>
              <a:rPr lang="tr-TR" dirty="0"/>
              <a:t>Tiroksin hormonunun yapısına giren iyot; besin, su ve solunum yoluyla vücuda, oradan da tiroksin sentezine </a:t>
            </a:r>
            <a:r>
              <a:rPr lang="tr-TR" dirty="0" err="1"/>
              <a:t>katılır.Denize</a:t>
            </a:r>
            <a:r>
              <a:rPr lang="tr-TR" dirty="0"/>
              <a:t> yakın, deniz havasını alabilen bölgelerin havasında ve suyunda insanın gereksinimini karşılayabilecek düzeyde iyot </a:t>
            </a:r>
            <a:r>
              <a:rPr lang="tr-TR" dirty="0" err="1"/>
              <a:t>bulunur.Buna</a:t>
            </a:r>
            <a:r>
              <a:rPr lang="tr-TR" dirty="0"/>
              <a:t> karşılık denizden uzak ya da dağlık bölgelerin içme sularındaki iyot miktarı yetersiz düzeydedir. Bu bölgelerde yaşayan insanların kanındaki iyot düzeyi düşük </a:t>
            </a:r>
            <a:r>
              <a:rPr lang="tr-TR" dirty="0" err="1"/>
              <a:t>olur.Düşük</a:t>
            </a:r>
            <a:r>
              <a:rPr lang="tr-TR" dirty="0"/>
              <a:t> kan </a:t>
            </a:r>
            <a:r>
              <a:rPr lang="tr-TR" dirty="0" err="1"/>
              <a:t>iyotu</a:t>
            </a:r>
            <a:r>
              <a:rPr lang="tr-TR" dirty="0"/>
              <a:t> ise tiroksin hormonu sentezinin azalmasına neden olur, Bu azalma tek tek hücre ve </a:t>
            </a:r>
            <a:r>
              <a:rPr lang="tr-TR" dirty="0" err="1"/>
              <a:t>folikül</a:t>
            </a:r>
            <a:r>
              <a:rPr lang="tr-TR" dirty="0"/>
              <a:t> düzeyinde olmaktadır. Organizma normal tiroksin gereksinimini karşılamak amacıyla bu kez tiroksin sentez eden hücrelerin ve </a:t>
            </a:r>
            <a:r>
              <a:rPr lang="tr-TR" dirty="0" err="1"/>
              <a:t>foliküllerin</a:t>
            </a:r>
            <a:r>
              <a:rPr lang="tr-TR" dirty="0"/>
              <a:t> sayısını çoğaltma yoluna gider. Bu ise tiroit bezinin büyümesine yani “</a:t>
            </a:r>
            <a:r>
              <a:rPr lang="tr-TR" dirty="0" err="1"/>
              <a:t>Guatr”a</a:t>
            </a:r>
            <a:r>
              <a:rPr lang="tr-TR" dirty="0"/>
              <a:t> yol açar.</a:t>
            </a:r>
            <a:br>
              <a:rPr lang="tr-TR" dirty="0"/>
            </a:br>
            <a:endParaRPr lang="tr-TR" dirty="0"/>
          </a:p>
          <a:p>
            <a:r>
              <a:rPr lang="tr-TR" dirty="0">
                <a:hlinkClick r:id="rId4" tooltip="Guatr’ın Nedenleri • İyot eksikliği • Genetik faktörler ve Kalıtım"/>
              </a:rPr>
              <a:t>32</a:t>
            </a:r>
            <a:r>
              <a:rPr lang="tr-TR" dirty="0"/>
              <a:t> </a:t>
            </a:r>
            <a:r>
              <a:rPr lang="tr-TR" b="1" dirty="0" err="1"/>
              <a:t>Guatr’ın</a:t>
            </a:r>
            <a:r>
              <a:rPr lang="tr-TR" b="1" dirty="0"/>
              <a:t> Nedenleri • İyot eksikliği • Genetik faktörler ve Kalıtım</a:t>
            </a:r>
            <a:r>
              <a:rPr lang="tr-TR" dirty="0"/>
              <a:t/>
            </a:r>
            <a:br>
              <a:rPr lang="tr-TR" dirty="0"/>
            </a:br>
            <a:r>
              <a:rPr lang="tr-TR" dirty="0"/>
              <a:t>• Gebelik• Kullanılan bazı ilaçlar (lityum)• </a:t>
            </a:r>
            <a:r>
              <a:rPr lang="tr-TR" dirty="0" err="1"/>
              <a:t>Tiroid</a:t>
            </a:r>
            <a:r>
              <a:rPr lang="tr-TR" dirty="0"/>
              <a:t> bezinin iltihabi hastalıkları• Selenyum azlığı• Sigara içmek• Demir eksikliğine bağlı kansızlık </a:t>
            </a:r>
            <a:r>
              <a:rPr lang="tr-TR" dirty="0" err="1"/>
              <a:t>durumlarıSuda</a:t>
            </a:r>
            <a:r>
              <a:rPr lang="tr-TR" dirty="0"/>
              <a:t> bulunan </a:t>
            </a:r>
            <a:r>
              <a:rPr lang="tr-TR" dirty="0" err="1"/>
              <a:t>perklorat</a:t>
            </a:r>
            <a:r>
              <a:rPr lang="tr-TR" dirty="0"/>
              <a:t> ve kadmiyum </a:t>
            </a:r>
            <a:r>
              <a:rPr lang="tr-TR" dirty="0" err="1"/>
              <a:t>fazlalığıErgenlik</a:t>
            </a:r>
            <a:r>
              <a:rPr lang="tr-TR" dirty="0"/>
              <a:t> guatr (Hormon ihtiyacı için bez fazla çalışır)</a:t>
            </a:r>
          </a:p>
          <a:p>
            <a:endParaRPr lang="tr-TR" dirty="0"/>
          </a:p>
        </p:txBody>
      </p:sp>
    </p:spTree>
    <p:extLst>
      <p:ext uri="{BB962C8B-B14F-4D97-AF65-F5344CB8AC3E}">
        <p14:creationId xmlns:p14="http://schemas.microsoft.com/office/powerpoint/2010/main" val="376838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C37CE08-0733-438D-B003-0BF5C22091B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8B5EDB6-2608-4026-B8A5-3F711B72125A}"/>
              </a:ext>
            </a:extLst>
          </p:cNvPr>
          <p:cNvSpPr>
            <a:spLocks noGrp="1"/>
          </p:cNvSpPr>
          <p:nvPr>
            <p:ph idx="1"/>
          </p:nvPr>
        </p:nvSpPr>
        <p:spPr/>
        <p:txBody>
          <a:bodyPr>
            <a:normAutofit fontScale="55000" lnSpcReduction="20000"/>
          </a:bodyPr>
          <a:lstStyle/>
          <a:p>
            <a:r>
              <a:rPr lang="tr-TR" dirty="0">
                <a:hlinkClick r:id="rId2" tooltip="Guatr’ın Türleri"/>
              </a:rPr>
              <a:t>33</a:t>
            </a:r>
            <a:r>
              <a:rPr lang="tr-TR" dirty="0"/>
              <a:t> </a:t>
            </a:r>
            <a:r>
              <a:rPr lang="tr-TR" dirty="0" err="1"/>
              <a:t>Guatr’ın</a:t>
            </a:r>
            <a:r>
              <a:rPr lang="tr-TR" dirty="0"/>
              <a:t> </a:t>
            </a:r>
            <a:r>
              <a:rPr lang="tr-TR" dirty="0" err="1"/>
              <a:t>TürleriTiroid</a:t>
            </a:r>
            <a:r>
              <a:rPr lang="tr-TR" dirty="0"/>
              <a:t> bezinin gereğinden daha fazla hormon salgıladığı guatr türüne “Zehirli Guatr” (</a:t>
            </a:r>
            <a:r>
              <a:rPr lang="tr-TR" dirty="0" err="1"/>
              <a:t>Hipertiroidizm</a:t>
            </a:r>
            <a:r>
              <a:rPr lang="tr-TR" dirty="0"/>
              <a:t>) denir. Halk arasında bu tür guatra “İç Guatr" da </a:t>
            </a:r>
            <a:r>
              <a:rPr lang="tr-TR" dirty="0" err="1"/>
              <a:t>denilmektedir.Hormon</a:t>
            </a:r>
            <a:r>
              <a:rPr lang="tr-TR" dirty="0"/>
              <a:t> düzeyi normal olan guatr türüne de “Basit Guatr”, içinde nodül bulunan </a:t>
            </a:r>
            <a:r>
              <a:rPr lang="tr-TR" dirty="0" err="1"/>
              <a:t>guatr’a</a:t>
            </a:r>
            <a:r>
              <a:rPr lang="tr-TR" dirty="0"/>
              <a:t> “Nodüllü guatr”, tiroit bezinin göğüs kafesi içine doğru girerek büyümesine ise ‘’</a:t>
            </a:r>
            <a:r>
              <a:rPr lang="tr-TR" dirty="0" err="1"/>
              <a:t>Torasik</a:t>
            </a:r>
            <a:r>
              <a:rPr lang="tr-TR" dirty="0"/>
              <a:t> guatr’’ adı </a:t>
            </a:r>
            <a:r>
              <a:rPr lang="tr-TR" dirty="0" err="1"/>
              <a:t>verilmektedir.Nodüllü</a:t>
            </a:r>
            <a:r>
              <a:rPr lang="tr-TR" dirty="0"/>
              <a:t> guatr,1) Tek nodüllü,2) Çok nodüllü olmak üzere ikiye </a:t>
            </a:r>
            <a:r>
              <a:rPr lang="tr-TR" dirty="0" err="1"/>
              <a:t>ayrılabilir.Nodüller;A</a:t>
            </a:r>
            <a:r>
              <a:rPr lang="tr-TR" dirty="0"/>
              <a:t>) </a:t>
            </a:r>
            <a:r>
              <a:rPr lang="tr-TR" dirty="0" err="1"/>
              <a:t>Soğuk,B</a:t>
            </a:r>
            <a:r>
              <a:rPr lang="tr-TR" dirty="0"/>
              <a:t>) </a:t>
            </a:r>
            <a:r>
              <a:rPr lang="tr-TR" dirty="0" err="1"/>
              <a:t>Ilık,C</a:t>
            </a:r>
            <a:r>
              <a:rPr lang="tr-TR" dirty="0"/>
              <a:t>) Sıcak </a:t>
            </a:r>
            <a:r>
              <a:rPr lang="tr-TR" dirty="0" err="1"/>
              <a:t>veD</a:t>
            </a:r>
            <a:r>
              <a:rPr lang="tr-TR" dirty="0"/>
              <a:t>) Otonom sıcak olmak üzere 4 gruba ayrılır.</a:t>
            </a:r>
            <a:br>
              <a:rPr lang="tr-TR" dirty="0"/>
            </a:br>
            <a:endParaRPr lang="tr-TR" dirty="0"/>
          </a:p>
          <a:p>
            <a:r>
              <a:rPr lang="tr-TR" dirty="0">
                <a:hlinkClick r:id="rId3" tooltip="Nodüllü Guatr Tiroid bezindeki belli sınırları olan oluşumlara veya şişliklere ‘’Nodül’’ denir. Tiroid nodülleri sanıldığından çok daha yaygındır."/>
              </a:rPr>
              <a:t>34</a:t>
            </a:r>
            <a:r>
              <a:rPr lang="tr-TR" dirty="0"/>
              <a:t> Nodüllü </a:t>
            </a:r>
            <a:r>
              <a:rPr lang="tr-TR" dirty="0" err="1"/>
              <a:t>GuatrTiroid</a:t>
            </a:r>
            <a:r>
              <a:rPr lang="tr-TR" dirty="0"/>
              <a:t> bezindeki belli sınırları olan oluşumlara veya şişliklere ‘’Nodül’’ </a:t>
            </a:r>
            <a:r>
              <a:rPr lang="tr-TR" dirty="0" err="1"/>
              <a:t>denir.Tiroid</a:t>
            </a:r>
            <a:r>
              <a:rPr lang="tr-TR" dirty="0"/>
              <a:t> nodülleri sanıldığından çok daha </a:t>
            </a:r>
            <a:r>
              <a:rPr lang="tr-TR" dirty="0" err="1"/>
              <a:t>yaygındır.Batı</a:t>
            </a:r>
            <a:r>
              <a:rPr lang="tr-TR" dirty="0"/>
              <a:t> ülkelerinde erişkin toplumun yaklaşık % 40-50’sinde nodül olduğu </a:t>
            </a:r>
            <a:r>
              <a:rPr lang="tr-TR" dirty="0" err="1"/>
              <a:t>bilinmektedir.Tiroid'de</a:t>
            </a:r>
            <a:r>
              <a:rPr lang="tr-TR" dirty="0"/>
              <a:t> nodül olup olmadığı, ölçüleri ve içeriği en iyi ultrasonografi ile yapılmaktadır. </a:t>
            </a:r>
            <a:r>
              <a:rPr lang="tr-TR" dirty="0" err="1"/>
              <a:t>Tiroid</a:t>
            </a:r>
            <a:r>
              <a:rPr lang="tr-TR" dirty="0"/>
              <a:t> ultrasonografisi deneyimli hekimlerce yapıldığında çok değerli bilgiler </a:t>
            </a:r>
            <a:r>
              <a:rPr lang="tr-TR" dirty="0" err="1"/>
              <a:t>verir.Nodüllerin</a:t>
            </a:r>
            <a:r>
              <a:rPr lang="tr-TR" dirty="0"/>
              <a:t> sınırları çoğunlukla net olarak sağlam </a:t>
            </a:r>
            <a:r>
              <a:rPr lang="tr-TR" dirty="0" err="1"/>
              <a:t>tiroid</a:t>
            </a:r>
            <a:r>
              <a:rPr lang="tr-TR" dirty="0"/>
              <a:t> dokusundan ayrılabilir; ancak bazı nodüllerin sınırlarını ayırt etmek güç olabilir.</a:t>
            </a:r>
            <a:br>
              <a:rPr lang="tr-TR" dirty="0"/>
            </a:br>
            <a:endParaRPr lang="tr-TR" dirty="0"/>
          </a:p>
          <a:p>
            <a:r>
              <a:rPr lang="tr-TR" dirty="0">
                <a:hlinkClick r:id="rId4" tooltip="Nodül her zaman elle muayene ile ve dışarıdan farkedilemeyebilir."/>
              </a:rPr>
              <a:t>35</a:t>
            </a:r>
            <a:r>
              <a:rPr lang="tr-TR" dirty="0"/>
              <a:t> </a:t>
            </a:r>
            <a:r>
              <a:rPr lang="tr-TR" b="1" dirty="0"/>
              <a:t>Nodül her zaman elle muayene ile ve dışarıdan </a:t>
            </a:r>
            <a:r>
              <a:rPr lang="tr-TR" b="1" dirty="0" err="1"/>
              <a:t>farkedilemeyebilir</a:t>
            </a:r>
            <a:r>
              <a:rPr lang="tr-TR" b="1" dirty="0"/>
              <a:t>.</a:t>
            </a:r>
            <a:r>
              <a:rPr lang="tr-TR" dirty="0"/>
              <a:t/>
            </a:r>
            <a:br>
              <a:rPr lang="tr-TR" dirty="0"/>
            </a:br>
            <a:r>
              <a:rPr lang="tr-TR" dirty="0"/>
              <a:t>Ancak, zayıf hastalarda, tecrübeli bir hekim, 1 cm’den daha küçük nodülleri bile tespit </a:t>
            </a:r>
            <a:r>
              <a:rPr lang="tr-TR" dirty="0" err="1"/>
              <a:t>edebilir.Zehirli</a:t>
            </a:r>
            <a:r>
              <a:rPr lang="tr-TR" dirty="0"/>
              <a:t> guatr ve </a:t>
            </a:r>
            <a:r>
              <a:rPr lang="tr-TR" dirty="0" err="1"/>
              <a:t>Hashimato</a:t>
            </a:r>
            <a:r>
              <a:rPr lang="tr-TR" dirty="0"/>
              <a:t> sendromunda </a:t>
            </a:r>
            <a:r>
              <a:rPr lang="tr-TR" dirty="0" err="1"/>
              <a:t>ultrasonografik</a:t>
            </a:r>
            <a:r>
              <a:rPr lang="tr-TR" dirty="0"/>
              <a:t> incelemede yalancı nodüller (</a:t>
            </a:r>
            <a:r>
              <a:rPr lang="tr-TR" dirty="0" err="1"/>
              <a:t>psöydonodülller</a:t>
            </a:r>
            <a:r>
              <a:rPr lang="tr-TR" dirty="0"/>
              <a:t>) de görülebilir. Bu yalancı nodüller tedavi ile kısmen </a:t>
            </a:r>
            <a:r>
              <a:rPr lang="tr-TR" dirty="0" err="1"/>
              <a:t>düzelebilir.Nodülün</a:t>
            </a:r>
            <a:r>
              <a:rPr lang="tr-TR" dirty="0"/>
              <a:t> boyutu önemlidir. Bazı hastalarda nodül büyükçe dışarıdan bir fındık, ceviz veya mandalina boyutunda gözle dahi </a:t>
            </a:r>
            <a:r>
              <a:rPr lang="tr-TR" dirty="0" err="1"/>
              <a:t>görülebilir.Tedavi</a:t>
            </a:r>
            <a:r>
              <a:rPr lang="tr-TR" dirty="0"/>
              <a:t> edilmeyen nodüller büyüyebilir. Nodüllerin takibi için ultrasonografi </a:t>
            </a:r>
            <a:r>
              <a:rPr lang="tr-TR" dirty="0" err="1"/>
              <a:t>kullanılmaktadır.Nodülün</a:t>
            </a:r>
            <a:r>
              <a:rPr lang="tr-TR" dirty="0"/>
              <a:t> fonksiyonu da çok önemlidir; hatta tedavinin ne zaman ve nasıl yapılması gerektiğine dair hayati ipuçları bile </a:t>
            </a:r>
            <a:r>
              <a:rPr lang="tr-TR" dirty="0" err="1"/>
              <a:t>verir.Fonksiyon</a:t>
            </a:r>
            <a:r>
              <a:rPr lang="tr-TR" dirty="0"/>
              <a:t> açısından nodüller 4 kısımda </a:t>
            </a:r>
            <a:r>
              <a:rPr lang="tr-TR" dirty="0" err="1"/>
              <a:t>incelenir.Soğuk</a:t>
            </a:r>
            <a:r>
              <a:rPr lang="tr-TR" dirty="0"/>
              <a:t> </a:t>
            </a:r>
            <a:r>
              <a:rPr lang="tr-TR" dirty="0" err="1"/>
              <a:t>nodüller,Sıcak</a:t>
            </a:r>
            <a:r>
              <a:rPr lang="tr-TR" dirty="0"/>
              <a:t> </a:t>
            </a:r>
            <a:r>
              <a:rPr lang="tr-TR" dirty="0" err="1"/>
              <a:t>nodüller,Ilık</a:t>
            </a:r>
            <a:r>
              <a:rPr lang="tr-TR" dirty="0"/>
              <a:t> </a:t>
            </a:r>
            <a:r>
              <a:rPr lang="tr-TR" dirty="0" err="1"/>
              <a:t>nodüller,Sıcak</a:t>
            </a:r>
            <a:r>
              <a:rPr lang="tr-TR" dirty="0"/>
              <a:t> otonom nodüller</a:t>
            </a:r>
          </a:p>
          <a:p>
            <a:endParaRPr lang="tr-TR" dirty="0"/>
          </a:p>
        </p:txBody>
      </p:sp>
    </p:spTree>
    <p:extLst>
      <p:ext uri="{BB962C8B-B14F-4D97-AF65-F5344CB8AC3E}">
        <p14:creationId xmlns:p14="http://schemas.microsoft.com/office/powerpoint/2010/main" val="394193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51B08A6-E995-4B41-AE68-957A1B1BD69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E869F6D-B9D7-4859-A2D3-4153935B3C23}"/>
              </a:ext>
            </a:extLst>
          </p:cNvPr>
          <p:cNvSpPr>
            <a:spLocks noGrp="1"/>
          </p:cNvSpPr>
          <p:nvPr>
            <p:ph idx="1"/>
          </p:nvPr>
        </p:nvSpPr>
        <p:spPr/>
        <p:txBody>
          <a:bodyPr>
            <a:normAutofit fontScale="55000" lnSpcReduction="20000"/>
          </a:bodyPr>
          <a:lstStyle/>
          <a:p>
            <a:r>
              <a:rPr lang="tr-TR" dirty="0">
                <a:hlinkClick r:id="rId2" tooltip="Soğuk Nodüllü Guatr Sintigrafi çekimi sırasında enjekte edilen ilacı tutmayan nodüle ‘’Soğuk Nodül’’ denir."/>
              </a:rPr>
              <a:t>36</a:t>
            </a:r>
            <a:r>
              <a:rPr lang="tr-TR" dirty="0"/>
              <a:t> Soğuk Nodüllü </a:t>
            </a:r>
            <a:r>
              <a:rPr lang="tr-TR" dirty="0" err="1"/>
              <a:t>GuatrSintigrafi</a:t>
            </a:r>
            <a:r>
              <a:rPr lang="tr-TR" dirty="0"/>
              <a:t> çekimi sırasında enjekte edilen ilacı tutmayan nodüle ‘’Soğuk Nodül’’ </a:t>
            </a:r>
            <a:r>
              <a:rPr lang="tr-TR" dirty="0" err="1"/>
              <a:t>denir.Soğuk</a:t>
            </a:r>
            <a:r>
              <a:rPr lang="tr-TR" dirty="0"/>
              <a:t> nodüller, bazen basit kist şeklinde sıvı içerikli olabileceği gibi tamamen katı içerikli de </a:t>
            </a:r>
            <a:r>
              <a:rPr lang="tr-TR" dirty="0" err="1"/>
              <a:t>olabilir.Katı</a:t>
            </a:r>
            <a:r>
              <a:rPr lang="tr-TR" dirty="0"/>
              <a:t> içerikli soğuk nodüller en ciddi olan tiptir ve ameliyat ihtiyacı olan guatr çeşididir. Zira bu nodüllerin küçük bir kısmı kanser riski de </a:t>
            </a:r>
            <a:r>
              <a:rPr lang="tr-TR" dirty="0" err="1"/>
              <a:t>taşıyabilir.Tamamen</a:t>
            </a:r>
            <a:r>
              <a:rPr lang="tr-TR" dirty="0"/>
              <a:t> sıvı içerikli soğuk nodüllerde kanser çıkma olasılığı sıfıra yakındır. Soğuk nodül hastada hiç bir şikayet oluşturmayabilir.</a:t>
            </a:r>
            <a:br>
              <a:rPr lang="tr-TR" dirty="0"/>
            </a:br>
            <a:endParaRPr lang="tr-TR" dirty="0"/>
          </a:p>
          <a:p>
            <a:r>
              <a:rPr lang="tr-TR" dirty="0">
                <a:hlinkClick r:id="rId3" tooltip="Sıcak Nodüllü Guatr"/>
              </a:rPr>
              <a:t>37</a:t>
            </a:r>
            <a:r>
              <a:rPr lang="tr-TR" dirty="0"/>
              <a:t> Sıcak Nodüllü </a:t>
            </a:r>
            <a:r>
              <a:rPr lang="tr-TR" dirty="0" err="1"/>
              <a:t>GuatrSintigrafi</a:t>
            </a:r>
            <a:r>
              <a:rPr lang="tr-TR" dirty="0"/>
              <a:t> çekiminde kullanılan ilacı en çok tutan, bölgesel görünümlü, sınırları net olarak ayrılan alan ‘’Sıcak Nodül’’ olarak isimlendirilir. Sıcak nodül, hastada genellikle şikayet oluşturarak kendini belli eder. Yani klinik belirti göstermektedir. Sıcak nodül genellikle zehirli guatrla birlikte seyretmektedir. Ultrasonografi veya </a:t>
            </a:r>
            <a:r>
              <a:rPr lang="tr-TR" dirty="0" err="1"/>
              <a:t>Doppler</a:t>
            </a:r>
            <a:r>
              <a:rPr lang="tr-TR" dirty="0"/>
              <a:t> ile nodülün sıcak mı yoksa soğuk mu olduğuna karar verilemez. Ancak sintigrafi ile fonksiyonel olarak tanı konulabilir.</a:t>
            </a:r>
            <a:br>
              <a:rPr lang="tr-TR" dirty="0"/>
            </a:br>
            <a:endParaRPr lang="tr-TR" dirty="0"/>
          </a:p>
          <a:p>
            <a:r>
              <a:rPr lang="tr-TR" dirty="0">
                <a:hlinkClick r:id="rId4" tooltip="Kanser Açısından Tehlikeli Nodüller"/>
              </a:rPr>
              <a:t>38</a:t>
            </a:r>
            <a:r>
              <a:rPr lang="tr-TR" dirty="0"/>
              <a:t> </a:t>
            </a:r>
            <a:r>
              <a:rPr lang="tr-TR" b="1" dirty="0"/>
              <a:t>Kanser Açısından Tehlikeli Nodüller</a:t>
            </a:r>
            <a:r>
              <a:rPr lang="tr-TR" dirty="0"/>
              <a:t/>
            </a:r>
            <a:br>
              <a:rPr lang="tr-TR" dirty="0"/>
            </a:br>
            <a:r>
              <a:rPr lang="tr-TR" dirty="0"/>
              <a:t>Ilık Nodüllü </a:t>
            </a:r>
            <a:r>
              <a:rPr lang="tr-TR" dirty="0" err="1"/>
              <a:t>GuatrSintigrafi</a:t>
            </a:r>
            <a:r>
              <a:rPr lang="tr-TR" dirty="0"/>
              <a:t> sırasında kullanılan ilacı, </a:t>
            </a:r>
            <a:r>
              <a:rPr lang="tr-TR" dirty="0" err="1"/>
              <a:t>tiroid</a:t>
            </a:r>
            <a:r>
              <a:rPr lang="tr-TR" dirty="0"/>
              <a:t> bezinin geriye kalan bölümleri ile aynı derecede tutan nodüllere ‘’Ilık Nodül’’ </a:t>
            </a:r>
            <a:r>
              <a:rPr lang="tr-TR" dirty="0" err="1"/>
              <a:t>denilir.Sintigrafide</a:t>
            </a:r>
            <a:r>
              <a:rPr lang="tr-TR" dirty="0"/>
              <a:t> en çok pas geçilen (atlanan) nodül çeşidi olup bu nodülü ancak tecrübeli hekimler ayırt edebilir. Hastalarda daha az şikayet ve klinik belirti </a:t>
            </a:r>
            <a:r>
              <a:rPr lang="tr-TR" dirty="0" err="1"/>
              <a:t>göstermektedir.Kanser</a:t>
            </a:r>
            <a:r>
              <a:rPr lang="tr-TR" dirty="0"/>
              <a:t> Açısından Tehlikeli Nodüller Soğuk Nodüller (Özellikle tekli soğuk nodüller)Kireç Oturmuş (</a:t>
            </a:r>
            <a:r>
              <a:rPr lang="tr-TR" dirty="0" err="1"/>
              <a:t>Kalsifiye</a:t>
            </a:r>
            <a:r>
              <a:rPr lang="tr-TR" dirty="0"/>
              <a:t>) </a:t>
            </a:r>
            <a:r>
              <a:rPr lang="tr-TR" dirty="0" err="1"/>
              <a:t>NodüllerErkeklerdeki</a:t>
            </a:r>
            <a:r>
              <a:rPr lang="tr-TR" dirty="0"/>
              <a:t> Soğuk </a:t>
            </a:r>
            <a:r>
              <a:rPr lang="tr-TR" dirty="0" err="1"/>
              <a:t>NodüllerGençler</a:t>
            </a:r>
            <a:r>
              <a:rPr lang="tr-TR" dirty="0"/>
              <a:t> ve Çocuklardaki Nodüller</a:t>
            </a:r>
            <a:br>
              <a:rPr lang="tr-TR" dirty="0"/>
            </a:br>
            <a:endParaRPr lang="tr-TR" dirty="0"/>
          </a:p>
          <a:p>
            <a:r>
              <a:rPr lang="tr-TR" dirty="0">
                <a:hlinkClick r:id="rId5" tooltip="Otonom Sıcak Nodüllü Guatr"/>
              </a:rPr>
              <a:t>39</a:t>
            </a:r>
            <a:r>
              <a:rPr lang="tr-TR" dirty="0"/>
              <a:t> </a:t>
            </a:r>
            <a:r>
              <a:rPr lang="tr-TR" b="1" dirty="0"/>
              <a:t>Otonom Sıcak Nodüllü Guatr</a:t>
            </a:r>
            <a:r>
              <a:rPr lang="tr-TR" dirty="0"/>
              <a:t/>
            </a:r>
            <a:br>
              <a:rPr lang="tr-TR" dirty="0"/>
            </a:br>
            <a:r>
              <a:rPr lang="tr-TR" dirty="0"/>
              <a:t>Sintigrafi sırasında kullanılan ilacı tümüyle tutan, </a:t>
            </a:r>
            <a:r>
              <a:rPr lang="tr-TR" dirty="0" err="1"/>
              <a:t>tiroid</a:t>
            </a:r>
            <a:r>
              <a:rPr lang="tr-TR" dirty="0"/>
              <a:t> bezinin geriye kalan kısmında ilacın hiç tutulmadığı durumdaki sıcak nodüle ‘’Otonom Sıcak Nodül’’ adı </a:t>
            </a:r>
            <a:r>
              <a:rPr lang="tr-TR" dirty="0" err="1"/>
              <a:t>verilir.Bu</a:t>
            </a:r>
            <a:r>
              <a:rPr lang="tr-TR" dirty="0"/>
              <a:t> durumda, </a:t>
            </a:r>
            <a:r>
              <a:rPr lang="tr-TR" dirty="0" err="1"/>
              <a:t>tiroid</a:t>
            </a:r>
            <a:r>
              <a:rPr lang="tr-TR" dirty="0"/>
              <a:t> bezinin nodül dışında geriye kalan bölümleri sintigrafi ile değerlendirilemez. Bu tür nodüller hastalarda çok sıkıntı veren şikayetlere neden olurlar ve genellikle zehirli guatrla birlikte </a:t>
            </a:r>
            <a:r>
              <a:rPr lang="tr-TR" dirty="0" err="1"/>
              <a:t>seyrederler.Örneğin</a:t>
            </a:r>
            <a:r>
              <a:rPr lang="tr-TR" dirty="0"/>
              <a:t> çarpıntı, aşırı terleme, aşırı sinirlilik hali bu klinik belirtilerden bazılarıdır.</a:t>
            </a:r>
          </a:p>
          <a:p>
            <a:endParaRPr lang="tr-TR" dirty="0"/>
          </a:p>
        </p:txBody>
      </p:sp>
    </p:spTree>
    <p:extLst>
      <p:ext uri="{BB962C8B-B14F-4D97-AF65-F5344CB8AC3E}">
        <p14:creationId xmlns:p14="http://schemas.microsoft.com/office/powerpoint/2010/main" val="1921623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E346518-187C-494B-B7E8-236CA170DBF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527D723-3295-4F5D-BEB0-CEAA77C13634}"/>
              </a:ext>
            </a:extLst>
          </p:cNvPr>
          <p:cNvSpPr>
            <a:spLocks noGrp="1"/>
          </p:cNvSpPr>
          <p:nvPr>
            <p:ph idx="1"/>
          </p:nvPr>
        </p:nvSpPr>
        <p:spPr/>
        <p:txBody>
          <a:bodyPr>
            <a:normAutofit fontScale="70000" lnSpcReduction="20000"/>
          </a:bodyPr>
          <a:lstStyle/>
          <a:p>
            <a:r>
              <a:rPr lang="tr-TR" dirty="0">
                <a:hlinkClick r:id="rId2" tooltip="Guatr’ın Belirtileri Guatr hastalığında hormon düzeylerinde önemli bir değişiklik olmamış ise klinik belirtiler belirgin halde olmayabilir."/>
              </a:rPr>
              <a:t>40</a:t>
            </a:r>
            <a:r>
              <a:rPr lang="tr-TR" dirty="0"/>
              <a:t> </a:t>
            </a:r>
            <a:r>
              <a:rPr lang="tr-TR" dirty="0" err="1"/>
              <a:t>Guatr’ın</a:t>
            </a:r>
            <a:r>
              <a:rPr lang="tr-TR" dirty="0"/>
              <a:t> </a:t>
            </a:r>
            <a:r>
              <a:rPr lang="tr-TR" dirty="0" err="1"/>
              <a:t>BelirtileriGuatr</a:t>
            </a:r>
            <a:r>
              <a:rPr lang="tr-TR" dirty="0"/>
              <a:t> hastalığında hormon düzeylerinde önemli bir değişiklik olmamış ise klinik belirtiler belirgin halde </a:t>
            </a:r>
            <a:r>
              <a:rPr lang="tr-TR" dirty="0" err="1"/>
              <a:t>olmayabilir.Fakat</a:t>
            </a:r>
            <a:r>
              <a:rPr lang="tr-TR" dirty="0"/>
              <a:t> bezin büyümesine bağlı </a:t>
            </a:r>
            <a:r>
              <a:rPr lang="tr-TR" dirty="0" err="1"/>
              <a:t>olarak;Boğazda</a:t>
            </a:r>
            <a:r>
              <a:rPr lang="tr-TR" dirty="0"/>
              <a:t> şişlik, gerginlik ve sıkışma </a:t>
            </a:r>
            <a:r>
              <a:rPr lang="tr-TR" dirty="0" err="1"/>
              <a:t>hissi,Nefes</a:t>
            </a:r>
            <a:r>
              <a:rPr lang="tr-TR" dirty="0"/>
              <a:t> </a:t>
            </a:r>
            <a:r>
              <a:rPr lang="tr-TR" dirty="0" err="1"/>
              <a:t>darlığı,Yutma</a:t>
            </a:r>
            <a:r>
              <a:rPr lang="tr-TR" dirty="0"/>
              <a:t> </a:t>
            </a:r>
            <a:r>
              <a:rPr lang="tr-TR" dirty="0" err="1"/>
              <a:t>güçlüğü,Boyun</a:t>
            </a:r>
            <a:r>
              <a:rPr lang="tr-TR" dirty="0"/>
              <a:t> damar genişlemesi </a:t>
            </a:r>
            <a:r>
              <a:rPr lang="tr-TR" dirty="0" err="1"/>
              <a:t>veBoyunda</a:t>
            </a:r>
            <a:r>
              <a:rPr lang="tr-TR" dirty="0"/>
              <a:t> ağrı </a:t>
            </a:r>
            <a:r>
              <a:rPr lang="tr-TR" dirty="0" err="1"/>
              <a:t>veHassasiyet</a:t>
            </a:r>
            <a:r>
              <a:rPr lang="tr-TR" dirty="0"/>
              <a:t> </a:t>
            </a:r>
            <a:r>
              <a:rPr lang="tr-TR" dirty="0" err="1"/>
              <a:t>olabilmektedir.Tiroid</a:t>
            </a:r>
            <a:r>
              <a:rPr lang="tr-TR" dirty="0"/>
              <a:t> hormon düzeyleri değiştiği zaman esas belirtiler ortaya çıkar.</a:t>
            </a:r>
            <a:br>
              <a:rPr lang="tr-TR" dirty="0"/>
            </a:br>
            <a:endParaRPr lang="tr-TR" dirty="0"/>
          </a:p>
          <a:p>
            <a:r>
              <a:rPr lang="tr-TR" dirty="0">
                <a:hlinkClick r:id="rId3" tooltip="Hipotiroidizmli Guatr"/>
              </a:rPr>
              <a:t>41</a:t>
            </a:r>
            <a:r>
              <a:rPr lang="tr-TR" dirty="0"/>
              <a:t> </a:t>
            </a:r>
            <a:r>
              <a:rPr lang="tr-TR" b="1" dirty="0" err="1"/>
              <a:t>Hipotiroidizmli</a:t>
            </a:r>
            <a:r>
              <a:rPr lang="tr-TR" b="1" dirty="0"/>
              <a:t> Guatr</a:t>
            </a:r>
            <a:r>
              <a:rPr lang="tr-TR" dirty="0"/>
              <a:t/>
            </a:r>
            <a:br>
              <a:rPr lang="tr-TR" dirty="0"/>
            </a:br>
            <a:r>
              <a:rPr lang="tr-TR" dirty="0"/>
              <a:t>Yorgunluk, halsizlik, uyuşukluk ve uyku </a:t>
            </a:r>
            <a:r>
              <a:rPr lang="tr-TR" dirty="0" err="1"/>
              <a:t>hali,Konsantrasyon</a:t>
            </a:r>
            <a:r>
              <a:rPr lang="tr-TR" dirty="0"/>
              <a:t> bozukluğu, sersemlik hissi, </a:t>
            </a:r>
            <a:r>
              <a:rPr lang="tr-TR" dirty="0" err="1"/>
              <a:t>depresyon,Saç</a:t>
            </a:r>
            <a:r>
              <a:rPr lang="tr-TR" dirty="0"/>
              <a:t> dökülmesi, ciltte kuruma ve soğukluk </a:t>
            </a:r>
            <a:r>
              <a:rPr lang="tr-TR" dirty="0" err="1"/>
              <a:t>hissi,Kabızlık,Kilo</a:t>
            </a:r>
            <a:r>
              <a:rPr lang="tr-TR" dirty="0"/>
              <a:t> </a:t>
            </a:r>
            <a:r>
              <a:rPr lang="tr-TR" dirty="0" err="1"/>
              <a:t>alma,Göz</a:t>
            </a:r>
            <a:r>
              <a:rPr lang="tr-TR" dirty="0"/>
              <a:t> kapakları ve bacaklarda </a:t>
            </a:r>
            <a:r>
              <a:rPr lang="tr-TR" dirty="0" err="1"/>
              <a:t>şişlik,Terlemede</a:t>
            </a:r>
            <a:r>
              <a:rPr lang="tr-TR" dirty="0"/>
              <a:t> </a:t>
            </a:r>
            <a:r>
              <a:rPr lang="tr-TR" dirty="0" err="1"/>
              <a:t>azalma,Soğuğa</a:t>
            </a:r>
            <a:r>
              <a:rPr lang="tr-TR" dirty="0"/>
              <a:t> tahammülsüzlük, </a:t>
            </a:r>
            <a:r>
              <a:rPr lang="tr-TR" dirty="0" err="1"/>
              <a:t>üşüme,Ses</a:t>
            </a:r>
            <a:r>
              <a:rPr lang="tr-TR" dirty="0"/>
              <a:t> kalınlaşması, ses kısılması, konuşmada </a:t>
            </a:r>
            <a:r>
              <a:rPr lang="tr-TR" dirty="0" err="1"/>
              <a:t>ağırlaşma,Reflekslerde</a:t>
            </a:r>
            <a:r>
              <a:rPr lang="tr-TR" dirty="0"/>
              <a:t> </a:t>
            </a:r>
            <a:r>
              <a:rPr lang="tr-TR" dirty="0" err="1"/>
              <a:t>azalma,Tansiyon,Kolesterol</a:t>
            </a:r>
            <a:r>
              <a:rPr lang="tr-TR" dirty="0"/>
              <a:t> yüksekliği ve nabız </a:t>
            </a:r>
            <a:r>
              <a:rPr lang="tr-TR" dirty="0" err="1"/>
              <a:t>düşüklüğü,Adet</a:t>
            </a:r>
            <a:r>
              <a:rPr lang="tr-TR" dirty="0"/>
              <a:t> </a:t>
            </a:r>
            <a:r>
              <a:rPr lang="tr-TR" dirty="0" err="1"/>
              <a:t>düzensizliği,Hamile</a:t>
            </a:r>
            <a:r>
              <a:rPr lang="tr-TR" dirty="0"/>
              <a:t> kalmada </a:t>
            </a:r>
            <a:r>
              <a:rPr lang="tr-TR" dirty="0" err="1"/>
              <a:t>zorluk,Çocuklarda</a:t>
            </a:r>
            <a:r>
              <a:rPr lang="tr-TR" dirty="0"/>
              <a:t> boy kısalığı ve gelişme geriliği gibi belirtilerle kendini </a:t>
            </a:r>
            <a:r>
              <a:rPr lang="tr-TR" dirty="0" err="1"/>
              <a:t>gösterir.Hipotiroidizmli</a:t>
            </a:r>
            <a:r>
              <a:rPr lang="tr-TR" dirty="0"/>
              <a:t> Guatr</a:t>
            </a:r>
            <a:br>
              <a:rPr lang="tr-TR" dirty="0"/>
            </a:br>
            <a:endParaRPr lang="tr-TR" dirty="0"/>
          </a:p>
          <a:p>
            <a:r>
              <a:rPr lang="tr-TR" dirty="0">
                <a:hlinkClick r:id="rId4" tooltip="Hipertiroidizmli Guatr"/>
              </a:rPr>
              <a:t>42</a:t>
            </a:r>
            <a:r>
              <a:rPr lang="tr-TR" dirty="0"/>
              <a:t> </a:t>
            </a:r>
            <a:r>
              <a:rPr lang="tr-TR" b="1" dirty="0" err="1"/>
              <a:t>Hipertiroidizmli</a:t>
            </a:r>
            <a:r>
              <a:rPr lang="tr-TR" b="1" dirty="0"/>
              <a:t> Guatr</a:t>
            </a:r>
            <a:r>
              <a:rPr lang="tr-TR" dirty="0"/>
              <a:t/>
            </a:r>
            <a:br>
              <a:rPr lang="tr-TR" dirty="0"/>
            </a:br>
            <a:r>
              <a:rPr lang="tr-TR" dirty="0"/>
              <a:t>Sinirlilik </a:t>
            </a:r>
            <a:r>
              <a:rPr lang="tr-TR" dirty="0" err="1"/>
              <a:t>hali,Aşırı</a:t>
            </a:r>
            <a:r>
              <a:rPr lang="tr-TR" dirty="0"/>
              <a:t> heyecan, </a:t>
            </a:r>
            <a:r>
              <a:rPr lang="tr-TR" dirty="0" err="1"/>
              <a:t>duygusallık,Kilo</a:t>
            </a:r>
            <a:r>
              <a:rPr lang="tr-TR" dirty="0"/>
              <a:t> </a:t>
            </a:r>
            <a:r>
              <a:rPr lang="tr-TR" dirty="0" err="1"/>
              <a:t>kaybı,Terleme</a:t>
            </a:r>
            <a:r>
              <a:rPr lang="tr-TR" dirty="0"/>
              <a:t> ve vücut sıcaklığında </a:t>
            </a:r>
            <a:r>
              <a:rPr lang="tr-TR" dirty="0" err="1"/>
              <a:t>artma,Ellerde</a:t>
            </a:r>
            <a:r>
              <a:rPr lang="tr-TR" dirty="0"/>
              <a:t> </a:t>
            </a:r>
            <a:r>
              <a:rPr lang="tr-TR" dirty="0" err="1"/>
              <a:t>titreme,Nabız</a:t>
            </a:r>
            <a:r>
              <a:rPr lang="tr-TR" dirty="0"/>
              <a:t> sayısında ve tansiyonda </a:t>
            </a:r>
            <a:r>
              <a:rPr lang="tr-TR" dirty="0" err="1"/>
              <a:t>artış,Ciltte</a:t>
            </a:r>
            <a:r>
              <a:rPr lang="tr-TR" dirty="0"/>
              <a:t> terleme ve nemlilik </a:t>
            </a:r>
            <a:r>
              <a:rPr lang="tr-TR" dirty="0" err="1"/>
              <a:t>hissi,Saç</a:t>
            </a:r>
            <a:r>
              <a:rPr lang="tr-TR" dirty="0"/>
              <a:t> </a:t>
            </a:r>
            <a:r>
              <a:rPr lang="tr-TR" dirty="0" err="1"/>
              <a:t>dökülmesi,Sıcağa</a:t>
            </a:r>
            <a:r>
              <a:rPr lang="tr-TR" dirty="0"/>
              <a:t> </a:t>
            </a:r>
            <a:r>
              <a:rPr lang="tr-TR" dirty="0" err="1"/>
              <a:t>tahammülsüzlük,Bağırsak</a:t>
            </a:r>
            <a:r>
              <a:rPr lang="tr-TR" dirty="0"/>
              <a:t> hareketlerinde </a:t>
            </a:r>
            <a:r>
              <a:rPr lang="tr-TR" dirty="0" err="1"/>
              <a:t>artma,Adet</a:t>
            </a:r>
            <a:r>
              <a:rPr lang="tr-TR" dirty="0"/>
              <a:t> </a:t>
            </a:r>
            <a:r>
              <a:rPr lang="tr-TR" dirty="0" err="1"/>
              <a:t>düzensizliği,Bazen</a:t>
            </a:r>
            <a:r>
              <a:rPr lang="tr-TR" dirty="0"/>
              <a:t> tek gözde büyüme, veya çift görme şeklinde ortaya çıkar.</a:t>
            </a:r>
          </a:p>
          <a:p>
            <a:endParaRPr lang="tr-TR" dirty="0"/>
          </a:p>
        </p:txBody>
      </p:sp>
    </p:spTree>
    <p:extLst>
      <p:ext uri="{BB962C8B-B14F-4D97-AF65-F5344CB8AC3E}">
        <p14:creationId xmlns:p14="http://schemas.microsoft.com/office/powerpoint/2010/main" val="419843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2058B72-5A32-4122-9164-244D7C204AC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75B09A0-B9CD-4149-8772-1C1AADE5AF14}"/>
              </a:ext>
            </a:extLst>
          </p:cNvPr>
          <p:cNvSpPr>
            <a:spLocks noGrp="1"/>
          </p:cNvSpPr>
          <p:nvPr>
            <p:ph idx="1"/>
          </p:nvPr>
        </p:nvSpPr>
        <p:spPr/>
        <p:txBody>
          <a:bodyPr>
            <a:normAutofit fontScale="47500" lnSpcReduction="20000"/>
          </a:bodyPr>
          <a:lstStyle/>
          <a:p>
            <a:r>
              <a:rPr lang="tr-TR" dirty="0">
                <a:hlinkClick r:id="rId2" tooltip="İyot, insan vücudunda az miktarda bulunan fakat normal büyüme ve gelişme için gerekli bir elementtir."/>
              </a:rPr>
              <a:t>43</a:t>
            </a:r>
            <a:r>
              <a:rPr lang="tr-TR" dirty="0"/>
              <a:t> İyot, insan vücudunda az miktarda bulunan fakat normal büyüme ve gelişme için gerekli bir </a:t>
            </a:r>
            <a:r>
              <a:rPr lang="tr-TR" dirty="0" err="1"/>
              <a:t>elementtir.İyot</a:t>
            </a:r>
            <a:r>
              <a:rPr lang="tr-TR" dirty="0"/>
              <a:t>, vücutta beyin ve sinir sisteminin gelişimi ile vücudun ısı ve enerjisinin oluşumunda gerekli olan </a:t>
            </a:r>
            <a:r>
              <a:rPr lang="tr-TR" dirty="0" err="1"/>
              <a:t>tiroid</a:t>
            </a:r>
            <a:r>
              <a:rPr lang="tr-TR" dirty="0"/>
              <a:t> hormonunun yapımında </a:t>
            </a:r>
            <a:r>
              <a:rPr lang="tr-TR" dirty="0" err="1"/>
              <a:t>kullanılır.Dünya</a:t>
            </a:r>
            <a:r>
              <a:rPr lang="tr-TR" dirty="0"/>
              <a:t> Sağlık Örgütü verileri, günlük bir toplu iğne başı kadar iyot almadığı için dünya nüfusunun % 54' ünün iyot eksikliğine bağlı </a:t>
            </a:r>
            <a:r>
              <a:rPr lang="tr-TR" dirty="0" err="1"/>
              <a:t>tiroid</a:t>
            </a:r>
            <a:r>
              <a:rPr lang="tr-TR" dirty="0"/>
              <a:t> hastalıkları ile karşı karşıya olduğunu ortaya koymaktadır. Dünyada bugün 40 milyon çocuk yeterli iyot alamadığı için zeka geriliği ile karşı </a:t>
            </a:r>
            <a:r>
              <a:rPr lang="tr-TR" dirty="0" err="1"/>
              <a:t>karşıyadır.Ülkemizde</a:t>
            </a:r>
            <a:r>
              <a:rPr lang="tr-TR" dirty="0"/>
              <a:t> özellikle Karadeniz Bölgesi' </a:t>
            </a:r>
            <a:r>
              <a:rPr lang="tr-TR" dirty="0" err="1"/>
              <a:t>nde</a:t>
            </a:r>
            <a:r>
              <a:rPr lang="tr-TR" dirty="0"/>
              <a:t> sıklıkla rastladığımız iyot eksikliğini önleme adına bir düzenleme yapılmış ve tuzlara iyot konulması zorunlu hale getirilmiştir. Ülkemizde guatr oranının % 30 civarında olduğu dikkate alınırsa; halkımızın bu konuda çok özenli olması gerekliliği bir kez daha ortaya çıkmaktadır.</a:t>
            </a:r>
            <a:br>
              <a:rPr lang="tr-TR" dirty="0"/>
            </a:br>
            <a:endParaRPr lang="tr-TR" dirty="0"/>
          </a:p>
          <a:p>
            <a:r>
              <a:rPr lang="tr-TR" dirty="0">
                <a:hlinkClick r:id="rId3" tooltip="Guatr Riskinin Gebeliğe Etkisi"/>
              </a:rPr>
              <a:t>44</a:t>
            </a:r>
            <a:r>
              <a:rPr lang="tr-TR" dirty="0"/>
              <a:t> </a:t>
            </a:r>
            <a:r>
              <a:rPr lang="tr-TR" b="1" dirty="0"/>
              <a:t>Guatr Riskinin Gebeliğe Etkisi</a:t>
            </a:r>
            <a:r>
              <a:rPr lang="tr-TR" dirty="0"/>
              <a:t/>
            </a:r>
            <a:br>
              <a:rPr lang="tr-TR" dirty="0"/>
            </a:br>
            <a:r>
              <a:rPr lang="tr-TR" dirty="0"/>
              <a:t>Gebelik </a:t>
            </a:r>
            <a:r>
              <a:rPr lang="tr-TR" dirty="0" err="1"/>
              <a:t>tiroid</a:t>
            </a:r>
            <a:r>
              <a:rPr lang="tr-TR" dirty="0"/>
              <a:t> hormonu üzerinde yükselme etkisi </a:t>
            </a:r>
            <a:r>
              <a:rPr lang="tr-TR" dirty="0" err="1"/>
              <a:t>yapar.Ancak</a:t>
            </a:r>
            <a:r>
              <a:rPr lang="tr-TR" dirty="0"/>
              <a:t> gebelik bitiminde ilk 1 yıl içinde gebelik sonu tiroidi adı verilen bir problemle karşılaşılabilir. Bu hastalarda gebelikten sonra ay sonra çarpıntı, halsizlik zayıflama, sinirlilik, terleme, titreme gibi şikayetleri </a:t>
            </a:r>
            <a:r>
              <a:rPr lang="tr-TR" dirty="0" err="1"/>
              <a:t>başlar.Haftalar</a:t>
            </a:r>
            <a:r>
              <a:rPr lang="tr-TR" dirty="0"/>
              <a:t> veya aylar sonra hasta </a:t>
            </a:r>
            <a:r>
              <a:rPr lang="tr-TR" dirty="0" err="1"/>
              <a:t>hipotiroidizm</a:t>
            </a:r>
            <a:r>
              <a:rPr lang="tr-TR" dirty="0"/>
              <a:t> fazına girebilir. Bu fazda da uyku hali, kilo alma, halsizlik, vücutta şişlik gibi bulgular </a:t>
            </a:r>
            <a:r>
              <a:rPr lang="tr-TR" dirty="0" err="1"/>
              <a:t>oluşur.Tiroid</a:t>
            </a:r>
            <a:r>
              <a:rPr lang="tr-TR" dirty="0"/>
              <a:t> problemi olan annelerin bebeklerinde sorun yaşanabilir. Bu nedenle her yeni doğan bebeğe topuktan TSH testi zorunlu yapılmaktadır. Özellikle </a:t>
            </a:r>
            <a:r>
              <a:rPr lang="tr-TR" dirty="0" err="1"/>
              <a:t>tiroid</a:t>
            </a:r>
            <a:r>
              <a:rPr lang="tr-TR" dirty="0"/>
              <a:t> ilaçları kullanması zorunlu annelerin bebekleri çok daha özenli bir takipte tutulmalıdırlar.</a:t>
            </a:r>
            <a:br>
              <a:rPr lang="tr-TR" dirty="0"/>
            </a:br>
            <a:endParaRPr lang="tr-TR" dirty="0"/>
          </a:p>
          <a:p>
            <a:r>
              <a:rPr lang="tr-TR" dirty="0">
                <a:hlinkClick r:id="rId4" tooltip="Guatr’ın Tanısı İdrarda iyot konsantrasyonu testi,"/>
              </a:rPr>
              <a:t>45</a:t>
            </a:r>
            <a:r>
              <a:rPr lang="tr-TR" dirty="0"/>
              <a:t> </a:t>
            </a:r>
            <a:r>
              <a:rPr lang="tr-TR" b="1" dirty="0" err="1"/>
              <a:t>Guatr’ın</a:t>
            </a:r>
            <a:r>
              <a:rPr lang="tr-TR" b="1" dirty="0"/>
              <a:t> Tanısı İdrarda iyot konsantrasyonu testi,</a:t>
            </a:r>
            <a:r>
              <a:rPr lang="tr-TR" dirty="0"/>
              <a:t/>
            </a:r>
            <a:br>
              <a:rPr lang="tr-TR" dirty="0"/>
            </a:br>
            <a:r>
              <a:rPr lang="tr-TR" dirty="0"/>
              <a:t>Kanda selenyum düzeyi ölçülerek eksiklik olup olmadığı </a:t>
            </a:r>
            <a:r>
              <a:rPr lang="tr-TR" dirty="0" err="1"/>
              <a:t>anlaşılır.İyot</a:t>
            </a:r>
            <a:r>
              <a:rPr lang="tr-TR" dirty="0"/>
              <a:t> yetmezliği olan bölgedeki guatrlı kişilerde radyoaktif iyot </a:t>
            </a:r>
            <a:r>
              <a:rPr lang="tr-TR" dirty="0" err="1"/>
              <a:t>up-take</a:t>
            </a:r>
            <a:r>
              <a:rPr lang="tr-TR" dirty="0"/>
              <a:t> testinde </a:t>
            </a:r>
            <a:r>
              <a:rPr lang="tr-TR" dirty="0" err="1"/>
              <a:t>yükseklik,Total</a:t>
            </a:r>
            <a:r>
              <a:rPr lang="tr-TR" dirty="0"/>
              <a:t> ve serbest T4 hormonlarının normal sınırlarda veya bazen düşük olduğu görülürken, T3 hormon düzeyleri normal veya yüksek </a:t>
            </a:r>
            <a:r>
              <a:rPr lang="tr-TR" dirty="0" err="1"/>
              <a:t>olabilir.TSH</a:t>
            </a:r>
            <a:r>
              <a:rPr lang="tr-TR" dirty="0"/>
              <a:t> hormon düzeyleri ise normal veya yüksek </a:t>
            </a:r>
            <a:r>
              <a:rPr lang="tr-TR" dirty="0" err="1"/>
              <a:t>olabilir.Şiddetli</a:t>
            </a:r>
            <a:r>
              <a:rPr lang="tr-TR" dirty="0"/>
              <a:t> iyot yetmezliğinde ise </a:t>
            </a:r>
            <a:r>
              <a:rPr lang="tr-TR" dirty="0" err="1"/>
              <a:t>hipotiroidizm</a:t>
            </a:r>
            <a:r>
              <a:rPr lang="tr-TR" dirty="0"/>
              <a:t> denilen tiroit yetmezliği gelişir ki, bu durumda TSH hormonu yüksek, T3 ve T4 hormonları normal düzeyin altına düşmüştür.</a:t>
            </a:r>
            <a:br>
              <a:rPr lang="tr-TR" dirty="0"/>
            </a:br>
            <a:endParaRPr lang="tr-TR" dirty="0"/>
          </a:p>
          <a:p>
            <a:r>
              <a:rPr lang="tr-TR" dirty="0">
                <a:hlinkClick r:id="rId5" tooltip="Guatr’ın Tedavisi Basit guatrlı bir hastada iyot yetmezliği varsa iyotlu tuz verilir ve iyot preparatları vererek hastalık kontrol altına alınabilir."/>
              </a:rPr>
              <a:t>46</a:t>
            </a:r>
            <a:r>
              <a:rPr lang="tr-TR" dirty="0"/>
              <a:t> </a:t>
            </a:r>
            <a:r>
              <a:rPr lang="tr-TR" dirty="0" err="1"/>
              <a:t>Guatr’ın</a:t>
            </a:r>
            <a:r>
              <a:rPr lang="tr-TR" dirty="0"/>
              <a:t> </a:t>
            </a:r>
            <a:r>
              <a:rPr lang="tr-TR" dirty="0" err="1"/>
              <a:t>TedavisiBasit</a:t>
            </a:r>
            <a:r>
              <a:rPr lang="tr-TR" dirty="0"/>
              <a:t> guatrlı bir hastada iyot yetmezliği varsa iyotlu tuz verilir ve iyot preparatları vererek hastalık kontrol altına </a:t>
            </a:r>
            <a:r>
              <a:rPr lang="tr-TR" dirty="0" err="1"/>
              <a:t>alınabilir.Tiroit</a:t>
            </a:r>
            <a:r>
              <a:rPr lang="tr-TR" dirty="0"/>
              <a:t> hormonu ile (</a:t>
            </a:r>
            <a:r>
              <a:rPr lang="tr-TR" dirty="0" err="1"/>
              <a:t>Levotiron</a:t>
            </a:r>
            <a:r>
              <a:rPr lang="tr-TR" dirty="0"/>
              <a:t>) tedavisi yapılır. Bu ilaçların dozu yaşa ve diğer hastalıkların varlığına göre </a:t>
            </a:r>
            <a:r>
              <a:rPr lang="tr-TR" dirty="0" err="1"/>
              <a:t>ayarlanır.Guatrlı</a:t>
            </a:r>
            <a:r>
              <a:rPr lang="tr-TR" dirty="0"/>
              <a:t> kişilerde selenyum eksikliği varsa selenyumlu ilaçlar </a:t>
            </a:r>
            <a:r>
              <a:rPr lang="tr-TR" dirty="0" err="1"/>
              <a:t>verilir.Plonjan</a:t>
            </a:r>
            <a:r>
              <a:rPr lang="tr-TR" dirty="0"/>
              <a:t> guatr dediğimiz göğüs kafesine doğru girmiş guatrlar ile </a:t>
            </a:r>
            <a:r>
              <a:rPr lang="tr-TR" dirty="0" err="1"/>
              <a:t>nodüler</a:t>
            </a:r>
            <a:r>
              <a:rPr lang="tr-TR" dirty="0"/>
              <a:t> tarzdaki guatr türlerinde operasyon </a:t>
            </a:r>
            <a:r>
              <a:rPr lang="tr-TR" dirty="0" err="1"/>
              <a:t>gereklidir.Etiyolojisinde</a:t>
            </a:r>
            <a:r>
              <a:rPr lang="tr-TR" dirty="0"/>
              <a:t> ve tanısında </a:t>
            </a:r>
            <a:r>
              <a:rPr lang="tr-TR" dirty="0" err="1"/>
              <a:t>hiper</a:t>
            </a:r>
            <a:r>
              <a:rPr lang="tr-TR" dirty="0"/>
              <a:t> veya </a:t>
            </a:r>
            <a:r>
              <a:rPr lang="tr-TR" dirty="0" err="1"/>
              <a:t>hipo</a:t>
            </a:r>
            <a:r>
              <a:rPr lang="tr-TR" dirty="0"/>
              <a:t> oluşuna göre spesifik tedavi </a:t>
            </a:r>
            <a:r>
              <a:rPr lang="tr-TR" dirty="0" err="1"/>
              <a:t>metodları</a:t>
            </a:r>
            <a:r>
              <a:rPr lang="tr-TR" dirty="0"/>
              <a:t> uygulanmaktadır.</a:t>
            </a:r>
          </a:p>
          <a:p>
            <a:endParaRPr lang="tr-TR" dirty="0"/>
          </a:p>
        </p:txBody>
      </p:sp>
    </p:spTree>
    <p:extLst>
      <p:ext uri="{BB962C8B-B14F-4D97-AF65-F5344CB8AC3E}">
        <p14:creationId xmlns:p14="http://schemas.microsoft.com/office/powerpoint/2010/main" val="120785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2275294-61CF-4C28-A22F-BF57922FC36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D7C8DF1-DA28-4C57-8408-743038BDF21C}"/>
              </a:ext>
            </a:extLst>
          </p:cNvPr>
          <p:cNvSpPr>
            <a:spLocks noGrp="1"/>
          </p:cNvSpPr>
          <p:nvPr>
            <p:ph idx="1"/>
          </p:nvPr>
        </p:nvSpPr>
        <p:spPr/>
        <p:txBody>
          <a:bodyPr>
            <a:normAutofit fontScale="92500"/>
          </a:bodyPr>
          <a:lstStyle/>
          <a:p>
            <a:r>
              <a:rPr lang="tr-TR" b="1" dirty="0" err="1"/>
              <a:t>Hormonal</a:t>
            </a:r>
            <a:r>
              <a:rPr lang="tr-TR" b="1" dirty="0"/>
              <a:t> hastalık nedir?</a:t>
            </a:r>
          </a:p>
          <a:p>
            <a:r>
              <a:rPr lang="tr-TR" dirty="0" err="1"/>
              <a:t>Hormonal</a:t>
            </a:r>
            <a:r>
              <a:rPr lang="tr-TR" dirty="0"/>
              <a:t> hastalık, kan dolaşımında çok fazla veya çok az hormon olduğunda görülür. Vücuttaki önemli rolleri nedeniyle, küçük </a:t>
            </a:r>
            <a:r>
              <a:rPr lang="tr-TR" dirty="0" err="1"/>
              <a:t>hormonal</a:t>
            </a:r>
            <a:r>
              <a:rPr lang="tr-TR" dirty="0"/>
              <a:t> dengesizlikler bile vücutta yan etkilere neden olabilir. Hormonlar, endokrin sistemdeki bezler tarafından üretilen kimyasallardır ve kan dolaşımını dokulara ve organlara taşır, organlara ne yapmaları gerektiğini ve ne zaman yapılacağını söyleyen mesajlar verir.</a:t>
            </a:r>
          </a:p>
          <a:p>
            <a:r>
              <a:rPr lang="tr-TR" dirty="0"/>
              <a:t>Hormonlar, çoğu ana vücut sürecini düzenlemek için önemlidir, bu nedenle </a:t>
            </a:r>
            <a:r>
              <a:rPr lang="tr-TR" dirty="0" err="1"/>
              <a:t>hormonal</a:t>
            </a:r>
            <a:r>
              <a:rPr lang="tr-TR" dirty="0"/>
              <a:t> bir dengesizlik, çok çeşitli vücut fonksiyonlarını etkileyebilir. </a:t>
            </a:r>
            <a:r>
              <a:rPr lang="tr-TR" b="1" i="1" dirty="0"/>
              <a:t>Hormonlar aşağıdaki vücut fonksiyonlarının düzenlenmesine yardımcı olur:</a:t>
            </a:r>
            <a:endParaRPr lang="tr-TR" dirty="0"/>
          </a:p>
          <a:p>
            <a:endParaRPr lang="tr-TR" dirty="0"/>
          </a:p>
        </p:txBody>
      </p:sp>
    </p:spTree>
    <p:extLst>
      <p:ext uri="{BB962C8B-B14F-4D97-AF65-F5344CB8AC3E}">
        <p14:creationId xmlns:p14="http://schemas.microsoft.com/office/powerpoint/2010/main" val="73112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ECBE8D4-1487-4F5F-89C1-88EBE2333E5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0D636FF-9423-4EEF-AF1A-118046D3782C}"/>
              </a:ext>
            </a:extLst>
          </p:cNvPr>
          <p:cNvSpPr>
            <a:spLocks noGrp="1"/>
          </p:cNvSpPr>
          <p:nvPr>
            <p:ph idx="1"/>
          </p:nvPr>
        </p:nvSpPr>
        <p:spPr/>
        <p:txBody>
          <a:bodyPr>
            <a:normAutofit fontScale="85000" lnSpcReduction="20000"/>
          </a:bodyPr>
          <a:lstStyle/>
          <a:p>
            <a:r>
              <a:rPr lang="tr-TR" dirty="0"/>
              <a:t>Metabolizma ve iştah</a:t>
            </a:r>
          </a:p>
          <a:p>
            <a:r>
              <a:rPr lang="tr-TR" dirty="0"/>
              <a:t>Kalp atışı</a:t>
            </a:r>
          </a:p>
          <a:p>
            <a:r>
              <a:rPr lang="tr-TR" dirty="0"/>
              <a:t>Uyku döngüleri</a:t>
            </a:r>
          </a:p>
          <a:p>
            <a:r>
              <a:rPr lang="tr-TR" dirty="0"/>
              <a:t>Üreme döngüleri ve cinsel fonksiyon</a:t>
            </a:r>
          </a:p>
          <a:p>
            <a:r>
              <a:rPr lang="tr-TR" dirty="0"/>
              <a:t>Genel büyüme ve gelişme</a:t>
            </a:r>
          </a:p>
          <a:p>
            <a:r>
              <a:rPr lang="tr-TR" dirty="0"/>
              <a:t>Ruh hali ve stres seviyeleri</a:t>
            </a:r>
          </a:p>
          <a:p>
            <a:r>
              <a:rPr lang="tr-TR" dirty="0"/>
              <a:t>Vücut ısısı</a:t>
            </a:r>
          </a:p>
          <a:p>
            <a:r>
              <a:rPr lang="tr-TR" b="1" dirty="0"/>
              <a:t>Erkekler ve kadınlar</a:t>
            </a:r>
            <a:r>
              <a:rPr lang="tr-TR" dirty="0"/>
              <a:t>, insülin, </a:t>
            </a:r>
            <a:r>
              <a:rPr lang="tr-TR" dirty="0" err="1"/>
              <a:t>steroidler</a:t>
            </a:r>
            <a:r>
              <a:rPr lang="tr-TR" dirty="0"/>
              <a:t>, büyüme hormonları ve adrenalin dengesizliklerinden etkilenebilirler. </a:t>
            </a:r>
            <a:r>
              <a:rPr lang="tr-TR" b="1" dirty="0"/>
              <a:t>Kadınlar</a:t>
            </a:r>
            <a:r>
              <a:rPr lang="tr-TR" dirty="0"/>
              <a:t> östrojen ve </a:t>
            </a:r>
            <a:r>
              <a:rPr lang="tr-TR" dirty="0" err="1"/>
              <a:t>progesteron</a:t>
            </a:r>
            <a:r>
              <a:rPr lang="tr-TR" dirty="0"/>
              <a:t> düzeylerinde dengesizlikler yaşayabilirken, </a:t>
            </a:r>
            <a:r>
              <a:rPr lang="tr-TR" b="1" dirty="0"/>
              <a:t>erkeklerin</a:t>
            </a:r>
            <a:r>
              <a:rPr lang="tr-TR" dirty="0"/>
              <a:t> testosteron düzeylerinde dengesizlik yaşama olasılığı daha yüksektir.</a:t>
            </a:r>
          </a:p>
          <a:p>
            <a:endParaRPr lang="tr-TR" dirty="0"/>
          </a:p>
        </p:txBody>
      </p:sp>
    </p:spTree>
    <p:extLst>
      <p:ext uri="{BB962C8B-B14F-4D97-AF65-F5344CB8AC3E}">
        <p14:creationId xmlns:p14="http://schemas.microsoft.com/office/powerpoint/2010/main" val="305832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CB421EB-19AC-4217-A224-6FBB0170013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8269E63-B0A9-4FC7-B3B2-6243EC230575}"/>
              </a:ext>
            </a:extLst>
          </p:cNvPr>
          <p:cNvSpPr>
            <a:spLocks noGrp="1"/>
          </p:cNvSpPr>
          <p:nvPr>
            <p:ph idx="1"/>
          </p:nvPr>
        </p:nvSpPr>
        <p:spPr/>
        <p:txBody>
          <a:bodyPr>
            <a:normAutofit fontScale="92500" lnSpcReduction="20000"/>
          </a:bodyPr>
          <a:lstStyle/>
          <a:p>
            <a:r>
              <a:rPr lang="tr-TR" b="1" dirty="0" err="1"/>
              <a:t>Hormonal</a:t>
            </a:r>
            <a:r>
              <a:rPr lang="tr-TR" b="1" dirty="0"/>
              <a:t> hastalık türleri</a:t>
            </a:r>
          </a:p>
          <a:p>
            <a:r>
              <a:rPr lang="tr-TR" b="1" dirty="0"/>
              <a:t>Diyabet</a:t>
            </a:r>
            <a:endParaRPr lang="tr-TR" dirty="0"/>
          </a:p>
          <a:p>
            <a:r>
              <a:rPr lang="tr-TR" dirty="0"/>
              <a:t>Diyabet, teşhis edilen en yaygın </a:t>
            </a:r>
            <a:r>
              <a:rPr lang="tr-TR" dirty="0" err="1"/>
              <a:t>hormonal</a:t>
            </a:r>
            <a:r>
              <a:rPr lang="tr-TR" dirty="0"/>
              <a:t> hastalıktır.</a:t>
            </a:r>
          </a:p>
          <a:p>
            <a:r>
              <a:rPr lang="tr-TR" b="1" dirty="0"/>
              <a:t>Adrenal yetmezlik</a:t>
            </a:r>
            <a:endParaRPr lang="tr-TR" dirty="0"/>
          </a:p>
          <a:p>
            <a:r>
              <a:rPr lang="tr-TR" dirty="0"/>
              <a:t>Adrenal bez hormonu </a:t>
            </a:r>
            <a:r>
              <a:rPr lang="tr-TR" b="1" dirty="0" err="1">
                <a:hlinkClick r:id="rId2"/>
              </a:rPr>
              <a:t>kortizol</a:t>
            </a:r>
            <a:r>
              <a:rPr lang="tr-TR" dirty="0"/>
              <a:t> ve bazen </a:t>
            </a:r>
            <a:r>
              <a:rPr lang="tr-TR" dirty="0" err="1"/>
              <a:t>aldosteronun</a:t>
            </a:r>
            <a:r>
              <a:rPr lang="tr-TR" dirty="0"/>
              <a:t> çok azını salgılar. Semptomlar yorgunluk, mide rahatsızlığı, </a:t>
            </a:r>
            <a:r>
              <a:rPr lang="tr-TR" dirty="0" err="1"/>
              <a:t>dehidratasyon</a:t>
            </a:r>
            <a:r>
              <a:rPr lang="tr-TR" dirty="0"/>
              <a:t> ve cilt değişiklikleridir. </a:t>
            </a:r>
            <a:r>
              <a:rPr lang="tr-TR" dirty="0" err="1"/>
              <a:t>Addison</a:t>
            </a:r>
            <a:r>
              <a:rPr lang="tr-TR" dirty="0"/>
              <a:t> hastalığı bir tür adrenal yetmezliktir.</a:t>
            </a:r>
          </a:p>
          <a:p>
            <a:r>
              <a:rPr lang="tr-TR" b="1" dirty="0" err="1"/>
              <a:t>Cushing</a:t>
            </a:r>
            <a:r>
              <a:rPr lang="tr-TR" b="1" dirty="0"/>
              <a:t> hastalığı</a:t>
            </a:r>
            <a:endParaRPr lang="tr-TR" dirty="0"/>
          </a:p>
          <a:p>
            <a:r>
              <a:rPr lang="tr-TR" dirty="0" err="1"/>
              <a:t>Cushing</a:t>
            </a:r>
            <a:r>
              <a:rPr lang="tr-TR" dirty="0"/>
              <a:t> </a:t>
            </a:r>
            <a:r>
              <a:rPr lang="tr-TR" dirty="0" err="1"/>
              <a:t>sendromu’nda</a:t>
            </a:r>
            <a:r>
              <a:rPr lang="tr-TR" dirty="0"/>
              <a:t> hipofiz bezi hormonunun aşırı üretimi böbreküstü bezinin aşırı çalışmasına yol açar. Bu hastalık özellikle yüksek dozda </a:t>
            </a:r>
            <a:r>
              <a:rPr lang="tr-TR" dirty="0" err="1"/>
              <a:t>kortikosteroid</a:t>
            </a:r>
            <a:r>
              <a:rPr lang="tr-TR" dirty="0"/>
              <a:t> tedavisi alan çocuklarda görülebilir.</a:t>
            </a:r>
          </a:p>
          <a:p>
            <a:endParaRPr lang="tr-TR" dirty="0"/>
          </a:p>
        </p:txBody>
      </p:sp>
    </p:spTree>
    <p:extLst>
      <p:ext uri="{BB962C8B-B14F-4D97-AF65-F5344CB8AC3E}">
        <p14:creationId xmlns:p14="http://schemas.microsoft.com/office/powerpoint/2010/main" val="365545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8EE743E-B3F5-4B33-817F-BE0996688D3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6BC388F6-DC7B-4EC9-80FC-B313B466F062}"/>
              </a:ext>
            </a:extLst>
          </p:cNvPr>
          <p:cNvSpPr>
            <a:spLocks noGrp="1"/>
          </p:cNvSpPr>
          <p:nvPr>
            <p:ph idx="1"/>
          </p:nvPr>
        </p:nvSpPr>
        <p:spPr/>
        <p:txBody>
          <a:bodyPr>
            <a:normAutofit fontScale="85000" lnSpcReduction="20000"/>
          </a:bodyPr>
          <a:lstStyle/>
          <a:p>
            <a:r>
              <a:rPr lang="tr-TR" b="1" dirty="0" err="1"/>
              <a:t>Gigantizm</a:t>
            </a:r>
            <a:r>
              <a:rPr lang="tr-TR" b="1" dirty="0"/>
              <a:t> (akromegali) ve diğer büyüme hormonu sorunları</a:t>
            </a:r>
            <a:endParaRPr lang="tr-TR" dirty="0"/>
          </a:p>
          <a:p>
            <a:r>
              <a:rPr lang="tr-TR" dirty="0"/>
              <a:t>Hipofiz bezi çok fazla büyüme hormonu üretirse, bir çocuğun kemikleri ve vücut kısımları anormal derecede hızlı büyüyebilir. Büyüme hormonu seviyeleri çok düşükse, bu durumun tam tersi olarak çocuğun </a:t>
            </a:r>
            <a:r>
              <a:rPr lang="tr-TR" dirty="0" err="1"/>
              <a:t>büyemi</a:t>
            </a:r>
            <a:r>
              <a:rPr lang="tr-TR" dirty="0"/>
              <a:t> durur.</a:t>
            </a:r>
          </a:p>
          <a:p>
            <a:r>
              <a:rPr lang="tr-TR" b="1" dirty="0" err="1"/>
              <a:t>Hipertiroidi</a:t>
            </a:r>
            <a:endParaRPr lang="tr-TR" dirty="0"/>
          </a:p>
          <a:p>
            <a:r>
              <a:rPr lang="tr-TR" dirty="0" err="1"/>
              <a:t>Tiroid</a:t>
            </a:r>
            <a:r>
              <a:rPr lang="tr-TR" dirty="0"/>
              <a:t> bezi kilo kaybı, hızlı kalp atım hızı, terleme ve sinirlilik ile sonuçlanan çok fazla </a:t>
            </a:r>
            <a:r>
              <a:rPr lang="tr-TR" dirty="0" err="1"/>
              <a:t>tiroid</a:t>
            </a:r>
            <a:r>
              <a:rPr lang="tr-TR" dirty="0"/>
              <a:t> hormonu üretir. Aşırı aktif </a:t>
            </a:r>
            <a:r>
              <a:rPr lang="tr-TR" dirty="0" err="1"/>
              <a:t>tiroid</a:t>
            </a:r>
            <a:r>
              <a:rPr lang="tr-TR" dirty="0"/>
              <a:t> için en yaygın neden </a:t>
            </a:r>
            <a:r>
              <a:rPr lang="tr-TR" dirty="0" err="1"/>
              <a:t>Grave</a:t>
            </a:r>
            <a:r>
              <a:rPr lang="tr-TR" dirty="0"/>
              <a:t> hastalığı olarak adlandırılan bir </a:t>
            </a:r>
            <a:r>
              <a:rPr lang="tr-TR" dirty="0" err="1"/>
              <a:t>otoimmün</a:t>
            </a:r>
            <a:r>
              <a:rPr lang="tr-TR" dirty="0"/>
              <a:t> bozukluktur.</a:t>
            </a:r>
          </a:p>
          <a:p>
            <a:r>
              <a:rPr lang="tr-TR" b="1" dirty="0" err="1"/>
              <a:t>Hipotiroidi</a:t>
            </a:r>
            <a:endParaRPr lang="tr-TR" dirty="0"/>
          </a:p>
          <a:p>
            <a:r>
              <a:rPr lang="tr-TR" dirty="0" err="1"/>
              <a:t>Tiroid</a:t>
            </a:r>
            <a:r>
              <a:rPr lang="tr-TR" dirty="0"/>
              <a:t> bezi yeterli </a:t>
            </a:r>
            <a:r>
              <a:rPr lang="tr-TR" dirty="0" err="1"/>
              <a:t>tiroid</a:t>
            </a:r>
            <a:r>
              <a:rPr lang="tr-TR" dirty="0"/>
              <a:t> hormonunu üretemediğinde yorgunluk, kabızlık, kuru cilt ve depresyona gibi belirtilere yol açar. Bu durum çocuklarda yavaş gelişmeye neden olabilir. Bazı </a:t>
            </a:r>
            <a:r>
              <a:rPr lang="tr-TR" dirty="0" err="1"/>
              <a:t>hipotiroidizm</a:t>
            </a:r>
            <a:r>
              <a:rPr lang="tr-TR" dirty="0"/>
              <a:t> türleri doğumda görülür.</a:t>
            </a:r>
          </a:p>
          <a:p>
            <a:endParaRPr lang="tr-TR" dirty="0"/>
          </a:p>
        </p:txBody>
      </p:sp>
    </p:spTree>
    <p:extLst>
      <p:ext uri="{BB962C8B-B14F-4D97-AF65-F5344CB8AC3E}">
        <p14:creationId xmlns:p14="http://schemas.microsoft.com/office/powerpoint/2010/main" val="361973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0AA3493-DE54-40C0-879F-1E9914E9432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59C11D1-F61C-4C8D-9597-A2CD7F677594}"/>
              </a:ext>
            </a:extLst>
          </p:cNvPr>
          <p:cNvSpPr>
            <a:spLocks noGrp="1"/>
          </p:cNvSpPr>
          <p:nvPr>
            <p:ph idx="1"/>
          </p:nvPr>
        </p:nvSpPr>
        <p:spPr/>
        <p:txBody>
          <a:bodyPr>
            <a:normAutofit fontScale="70000" lnSpcReduction="20000"/>
          </a:bodyPr>
          <a:lstStyle/>
          <a:p>
            <a:r>
              <a:rPr lang="tr-TR" b="1" dirty="0" err="1"/>
              <a:t>Hipopitüiterizm</a:t>
            </a:r>
            <a:endParaRPr lang="tr-TR" dirty="0"/>
          </a:p>
          <a:p>
            <a:r>
              <a:rPr lang="tr-TR" dirty="0"/>
              <a:t>Hipofiz bezi az ya da hiç hormon salgılamadığında </a:t>
            </a:r>
            <a:r>
              <a:rPr lang="tr-TR" dirty="0" err="1"/>
              <a:t>hipopitüiterizm</a:t>
            </a:r>
            <a:r>
              <a:rPr lang="tr-TR" dirty="0"/>
              <a:t> ortaya çıkar. Bu hastalık, bir dizi farklı hastalıktan kaynaklanabilir. Bu durumdaki kadınlarda adet döngüsü aksayabilir.</a:t>
            </a:r>
          </a:p>
          <a:p>
            <a:r>
              <a:rPr lang="tr-TR" b="1" dirty="0"/>
              <a:t>Çoklu endokrin </a:t>
            </a:r>
            <a:r>
              <a:rPr lang="tr-TR" b="1" dirty="0" err="1"/>
              <a:t>neoplazi</a:t>
            </a:r>
            <a:r>
              <a:rPr lang="tr-TR" b="1" dirty="0"/>
              <a:t> I ve II</a:t>
            </a:r>
            <a:endParaRPr lang="tr-TR" dirty="0"/>
          </a:p>
          <a:p>
            <a:r>
              <a:rPr lang="tr-TR" dirty="0"/>
              <a:t>Bu nadir görülen ve aileden geçen genetik bir hastalıktır. Hormonların aşırı üretimi sonucu </a:t>
            </a:r>
            <a:r>
              <a:rPr lang="tr-TR" dirty="0" err="1"/>
              <a:t>paratiroid</a:t>
            </a:r>
            <a:r>
              <a:rPr lang="tr-TR" dirty="0"/>
              <a:t>, adrenal ve </a:t>
            </a:r>
            <a:r>
              <a:rPr lang="tr-TR" dirty="0" err="1"/>
              <a:t>tiroid</a:t>
            </a:r>
            <a:r>
              <a:rPr lang="tr-TR" dirty="0"/>
              <a:t> bezlerinin tümörlerine neden olurlar.</a:t>
            </a:r>
          </a:p>
          <a:p>
            <a:r>
              <a:rPr lang="tr-TR" b="1" dirty="0" err="1"/>
              <a:t>Polikistik</a:t>
            </a:r>
            <a:r>
              <a:rPr lang="tr-TR" b="1" dirty="0"/>
              <a:t> </a:t>
            </a:r>
            <a:r>
              <a:rPr lang="tr-TR" b="1" dirty="0" err="1"/>
              <a:t>over</a:t>
            </a:r>
            <a:r>
              <a:rPr lang="tr-TR" b="1" dirty="0"/>
              <a:t> sendromu (PCOS)</a:t>
            </a:r>
            <a:endParaRPr lang="tr-TR" dirty="0"/>
          </a:p>
          <a:p>
            <a:r>
              <a:rPr lang="tr-TR" dirty="0" err="1"/>
              <a:t>Androjenlerin</a:t>
            </a:r>
            <a:r>
              <a:rPr lang="tr-TR" dirty="0"/>
              <a:t> aşırı üretimi, yumurtaların gelişmesine ve dişi yumurtalıklarından salınımlarına müdahale eder. </a:t>
            </a:r>
            <a:r>
              <a:rPr lang="tr-TR" b="1" dirty="0" err="1">
                <a:hlinkClick r:id="rId2"/>
              </a:rPr>
              <a:t>Polikistik</a:t>
            </a:r>
            <a:r>
              <a:rPr lang="tr-TR" b="1" dirty="0">
                <a:hlinkClick r:id="rId2"/>
              </a:rPr>
              <a:t> </a:t>
            </a:r>
            <a:r>
              <a:rPr lang="tr-TR" b="1" dirty="0" err="1">
                <a:hlinkClick r:id="rId2"/>
              </a:rPr>
              <a:t>over</a:t>
            </a:r>
            <a:r>
              <a:rPr lang="tr-TR" b="1" dirty="0">
                <a:hlinkClick r:id="rId2"/>
              </a:rPr>
              <a:t> sendromu</a:t>
            </a:r>
            <a:r>
              <a:rPr lang="tr-TR" dirty="0"/>
              <a:t> (PCOS), </a:t>
            </a:r>
            <a:r>
              <a:rPr lang="tr-TR" dirty="0" err="1"/>
              <a:t>infertilitenin</a:t>
            </a:r>
            <a:r>
              <a:rPr lang="tr-TR" dirty="0"/>
              <a:t> önde gelen bir nedenidir.</a:t>
            </a:r>
          </a:p>
          <a:p>
            <a:r>
              <a:rPr lang="tr-TR" b="1" dirty="0"/>
              <a:t>Erken ergenlik</a:t>
            </a:r>
            <a:endParaRPr lang="tr-TR" dirty="0"/>
          </a:p>
          <a:p>
            <a:r>
              <a:rPr lang="tr-TR" dirty="0"/>
              <a:t>Anormal derecede erken ergenlik, bezlerin vücuda çok erken dönemde seks hormonlarını salgıladığı zaman ortaya çıkar.</a:t>
            </a:r>
          </a:p>
          <a:p>
            <a:endParaRPr lang="tr-TR" dirty="0"/>
          </a:p>
        </p:txBody>
      </p:sp>
    </p:spTree>
    <p:extLst>
      <p:ext uri="{BB962C8B-B14F-4D97-AF65-F5344CB8AC3E}">
        <p14:creationId xmlns:p14="http://schemas.microsoft.com/office/powerpoint/2010/main" val="3817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B5675FC-0EC4-4AA0-B55D-D7F3039875EA}"/>
              </a:ext>
            </a:extLst>
          </p:cNvPr>
          <p:cNvSpPr>
            <a:spLocks noGrp="1"/>
          </p:cNvSpPr>
          <p:nvPr>
            <p:ph idx="1"/>
          </p:nvPr>
        </p:nvSpPr>
        <p:spPr>
          <a:xfrm>
            <a:off x="189756" y="260648"/>
            <a:ext cx="11881319" cy="6408712"/>
          </a:xfrm>
        </p:spPr>
        <p:txBody>
          <a:bodyPr>
            <a:normAutofit fontScale="25000" lnSpcReduction="20000"/>
          </a:bodyPr>
          <a:lstStyle/>
          <a:p>
            <a:r>
              <a:rPr lang="tr-TR" b="1" dirty="0" err="1"/>
              <a:t>Hormonal</a:t>
            </a:r>
            <a:r>
              <a:rPr lang="tr-TR" b="1" dirty="0"/>
              <a:t> hastalıkların 25 belirtisi</a:t>
            </a:r>
          </a:p>
          <a:p>
            <a:r>
              <a:rPr lang="tr-TR" dirty="0" err="1"/>
              <a:t>Hormonal</a:t>
            </a:r>
            <a:r>
              <a:rPr lang="tr-TR" dirty="0"/>
              <a:t> hastalıklar ülkemizde ve dünyada çok sayıda kişiyi etkileyen kronik takip ve tedavi gerektiren problemlerdir. Bu hastalıkların erken teşhisi hastalıkların seyrini olumlu yönde etkilemektedir. </a:t>
            </a:r>
            <a:r>
              <a:rPr lang="tr-TR" b="1" i="1" dirty="0"/>
              <a:t>Peki </a:t>
            </a:r>
            <a:r>
              <a:rPr lang="tr-TR" b="1" i="1" dirty="0" err="1"/>
              <a:t>hormonal</a:t>
            </a:r>
            <a:r>
              <a:rPr lang="tr-TR" b="1" i="1" dirty="0"/>
              <a:t> hastalıklar kendilerini nasıl gösterir?</a:t>
            </a:r>
            <a:endParaRPr lang="tr-TR" dirty="0"/>
          </a:p>
          <a:p>
            <a:r>
              <a:rPr lang="tr-TR" b="1" dirty="0"/>
              <a:t>1- Kilo alımı ve kilo verememe:</a:t>
            </a:r>
            <a:endParaRPr lang="tr-TR" dirty="0"/>
          </a:p>
          <a:p>
            <a:r>
              <a:rPr lang="tr-TR" dirty="0"/>
              <a:t>İnsülin direnci, şeker hastalığı, </a:t>
            </a:r>
            <a:r>
              <a:rPr lang="tr-TR" dirty="0" err="1"/>
              <a:t>Polikistik</a:t>
            </a:r>
            <a:r>
              <a:rPr lang="tr-TR" dirty="0"/>
              <a:t> </a:t>
            </a:r>
            <a:r>
              <a:rPr lang="tr-TR" dirty="0" err="1"/>
              <a:t>over</a:t>
            </a:r>
            <a:r>
              <a:rPr lang="tr-TR" dirty="0"/>
              <a:t> sendromu, </a:t>
            </a:r>
            <a:r>
              <a:rPr lang="tr-TR" dirty="0" err="1"/>
              <a:t>Cushing</a:t>
            </a:r>
            <a:r>
              <a:rPr lang="tr-TR" dirty="0"/>
              <a:t> sendromu ve </a:t>
            </a:r>
            <a:r>
              <a:rPr lang="tr-TR" dirty="0" err="1"/>
              <a:t>hipotiroidinin</a:t>
            </a:r>
            <a:r>
              <a:rPr lang="tr-TR" dirty="0"/>
              <a:t> habercisi olabilir.</a:t>
            </a:r>
          </a:p>
          <a:p>
            <a:r>
              <a:rPr lang="tr-TR" b="1" dirty="0"/>
              <a:t>2- Tatlı krizleri ve sık sık acıkma</a:t>
            </a:r>
            <a:endParaRPr lang="tr-TR" dirty="0"/>
          </a:p>
          <a:p>
            <a:r>
              <a:rPr lang="tr-TR" b="1" dirty="0">
                <a:hlinkClick r:id="rId2"/>
              </a:rPr>
              <a:t>Hipoglisemi</a:t>
            </a:r>
            <a:r>
              <a:rPr lang="tr-TR" dirty="0"/>
              <a:t> ve insülin direncinin habercisi olabilir.</a:t>
            </a:r>
          </a:p>
          <a:p>
            <a:r>
              <a:rPr lang="tr-TR" b="1" dirty="0"/>
              <a:t>3- Adet düzensizliği ve tüylenme artışı</a:t>
            </a:r>
            <a:endParaRPr lang="tr-TR" dirty="0"/>
          </a:p>
          <a:p>
            <a:r>
              <a:rPr lang="tr-TR" dirty="0"/>
              <a:t>Yumurtalık kistleri, böbrek üstü bezi rahatsızlıklarında görülebilir.</a:t>
            </a:r>
          </a:p>
          <a:p>
            <a:r>
              <a:rPr lang="tr-TR" b="1" dirty="0"/>
              <a:t>4- Karında mor </a:t>
            </a:r>
            <a:r>
              <a:rPr lang="tr-TR" b="1" dirty="0" err="1"/>
              <a:t>stria</a:t>
            </a:r>
            <a:r>
              <a:rPr lang="tr-TR" b="1" dirty="0"/>
              <a:t> (Çizgilenmeler)</a:t>
            </a:r>
            <a:endParaRPr lang="tr-TR" dirty="0"/>
          </a:p>
          <a:p>
            <a:r>
              <a:rPr lang="tr-TR" dirty="0" err="1"/>
              <a:t>Cushing</a:t>
            </a:r>
            <a:r>
              <a:rPr lang="tr-TR" dirty="0"/>
              <a:t> sendromunun belirtisi olabilir.</a:t>
            </a:r>
          </a:p>
          <a:p>
            <a:r>
              <a:rPr lang="tr-TR" b="1" dirty="0"/>
              <a:t>5- Yorgunluk</a:t>
            </a:r>
            <a:endParaRPr lang="tr-TR" dirty="0"/>
          </a:p>
          <a:p>
            <a:r>
              <a:rPr lang="tr-TR" dirty="0"/>
              <a:t>Tüm </a:t>
            </a:r>
            <a:r>
              <a:rPr lang="tr-TR" dirty="0" err="1"/>
              <a:t>hormonal</a:t>
            </a:r>
            <a:r>
              <a:rPr lang="tr-TR" dirty="0"/>
              <a:t> hastalıkların ortak belirtilerinden biridir.</a:t>
            </a:r>
          </a:p>
          <a:p>
            <a:r>
              <a:rPr lang="tr-TR" b="1" dirty="0"/>
              <a:t>6- Boyunda şişlik ve ağrı</a:t>
            </a:r>
            <a:endParaRPr lang="tr-TR" dirty="0"/>
          </a:p>
          <a:p>
            <a:r>
              <a:rPr lang="tr-TR" dirty="0"/>
              <a:t>Guatr, </a:t>
            </a:r>
            <a:r>
              <a:rPr lang="tr-TR" dirty="0" err="1"/>
              <a:t>tiroid</a:t>
            </a:r>
            <a:r>
              <a:rPr lang="tr-TR" dirty="0"/>
              <a:t> nodülünün habercisi olabilir.</a:t>
            </a:r>
          </a:p>
          <a:p>
            <a:r>
              <a:rPr lang="tr-TR" b="1" dirty="0"/>
              <a:t>7- Çarpıntı, ellerde titreme</a:t>
            </a:r>
            <a:endParaRPr lang="tr-TR" dirty="0"/>
          </a:p>
          <a:p>
            <a:r>
              <a:rPr lang="tr-TR" dirty="0"/>
              <a:t>Hipoglisemi ve tiroidin bezinin fazla çalışmasının belirtisi olabilir.</a:t>
            </a:r>
          </a:p>
          <a:p>
            <a:r>
              <a:rPr lang="tr-TR" b="1" dirty="0"/>
              <a:t>8- Aşırı terleme</a:t>
            </a:r>
            <a:endParaRPr lang="tr-TR" dirty="0"/>
          </a:p>
          <a:p>
            <a:r>
              <a:rPr lang="tr-TR" dirty="0"/>
              <a:t>Tiroidin fazla çalışması böbreküstü bezi hastalıkları ve şeker düşmesinin belirtisi olabilir.</a:t>
            </a:r>
          </a:p>
          <a:p>
            <a:r>
              <a:rPr lang="tr-TR" b="1" dirty="0"/>
              <a:t>10- Kilo kaybı</a:t>
            </a:r>
            <a:endParaRPr lang="tr-TR" dirty="0"/>
          </a:p>
          <a:p>
            <a:r>
              <a:rPr lang="tr-TR" dirty="0"/>
              <a:t>Şeker hastalığı, tiroidin fazla çalışmasının belirtisi olabilir.</a:t>
            </a:r>
          </a:p>
          <a:p>
            <a:r>
              <a:rPr lang="tr-TR" b="1" dirty="0"/>
              <a:t>11- Vücut ağrısı</a:t>
            </a:r>
            <a:endParaRPr lang="tr-TR" dirty="0"/>
          </a:p>
          <a:p>
            <a:r>
              <a:rPr lang="tr-TR" dirty="0" err="1"/>
              <a:t>Paratiroid</a:t>
            </a:r>
            <a:r>
              <a:rPr lang="tr-TR" dirty="0"/>
              <a:t> bezi ve D vitamin eksikliğinin belirtisi olabilir.</a:t>
            </a:r>
          </a:p>
          <a:p>
            <a:r>
              <a:rPr lang="tr-TR" b="1" dirty="0"/>
              <a:t>12- Kemik erimesi, kemiklerde kırılma</a:t>
            </a:r>
            <a:endParaRPr lang="tr-TR" dirty="0"/>
          </a:p>
          <a:p>
            <a:r>
              <a:rPr lang="tr-TR" b="1" dirty="0">
                <a:hlinkClick r:id="rId3"/>
              </a:rPr>
              <a:t>Osteoporoz</a:t>
            </a:r>
            <a:r>
              <a:rPr lang="tr-TR" dirty="0"/>
              <a:t>un belirtisi olabilir.</a:t>
            </a:r>
          </a:p>
          <a:p>
            <a:r>
              <a:rPr lang="tr-TR" b="1" dirty="0"/>
              <a:t>13- Çenede büyüme</a:t>
            </a:r>
            <a:endParaRPr lang="tr-TR" dirty="0"/>
          </a:p>
          <a:p>
            <a:r>
              <a:rPr lang="tr-TR" b="1" dirty="0">
                <a:hlinkClick r:id="rId4"/>
              </a:rPr>
              <a:t>Akromegali</a:t>
            </a:r>
            <a:r>
              <a:rPr lang="tr-TR" dirty="0"/>
              <a:t>nin belirtisi olabilir.</a:t>
            </a:r>
          </a:p>
          <a:p>
            <a:endParaRPr lang="tr-TR" dirty="0"/>
          </a:p>
        </p:txBody>
      </p:sp>
    </p:spTree>
    <p:extLst>
      <p:ext uri="{BB962C8B-B14F-4D97-AF65-F5344CB8AC3E}">
        <p14:creationId xmlns:p14="http://schemas.microsoft.com/office/powerpoint/2010/main" val="233963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6135519-228A-4F43-8D41-EA4BF65AA130}"/>
              </a:ext>
            </a:extLst>
          </p:cNvPr>
          <p:cNvSpPr>
            <a:spLocks noGrp="1"/>
          </p:cNvSpPr>
          <p:nvPr>
            <p:ph idx="1"/>
          </p:nvPr>
        </p:nvSpPr>
        <p:spPr>
          <a:xfrm>
            <a:off x="117748" y="116632"/>
            <a:ext cx="11953327" cy="6624736"/>
          </a:xfrm>
        </p:spPr>
        <p:txBody>
          <a:bodyPr>
            <a:normAutofit fontScale="25000" lnSpcReduction="20000"/>
          </a:bodyPr>
          <a:lstStyle/>
          <a:p>
            <a:r>
              <a:rPr lang="tr-TR" b="1" dirty="0"/>
              <a:t>14- Göğüslerden süt gelmesi</a:t>
            </a:r>
            <a:endParaRPr lang="tr-TR" dirty="0"/>
          </a:p>
          <a:p>
            <a:r>
              <a:rPr lang="tr-TR" dirty="0" err="1"/>
              <a:t>Prolaktinomanın</a:t>
            </a:r>
            <a:r>
              <a:rPr lang="tr-TR" dirty="0"/>
              <a:t> belirtisi</a:t>
            </a:r>
          </a:p>
          <a:p>
            <a:r>
              <a:rPr lang="tr-TR" b="1" dirty="0"/>
              <a:t>15- Büyüme gelişme geriliği</a:t>
            </a:r>
            <a:endParaRPr lang="tr-TR" dirty="0"/>
          </a:p>
          <a:p>
            <a:r>
              <a:rPr lang="tr-TR" dirty="0"/>
              <a:t>Hormon eksikliklerinin, vitamin ve demir eksikliği nedeni ile olabilir.</a:t>
            </a:r>
          </a:p>
          <a:p>
            <a:r>
              <a:rPr lang="tr-TR" b="1" dirty="0"/>
              <a:t>16- Sakalın çıkmaması</a:t>
            </a:r>
            <a:endParaRPr lang="tr-TR" dirty="0"/>
          </a:p>
          <a:p>
            <a:r>
              <a:rPr lang="tr-TR" dirty="0"/>
              <a:t>Erkeklik hormonu eksikliğine bağlı gelişebilir.</a:t>
            </a:r>
          </a:p>
          <a:p>
            <a:r>
              <a:rPr lang="tr-TR" b="1" dirty="0"/>
              <a:t>17- İktidarsızlık</a:t>
            </a:r>
            <a:endParaRPr lang="tr-TR" dirty="0"/>
          </a:p>
          <a:p>
            <a:r>
              <a:rPr lang="tr-TR" dirty="0"/>
              <a:t>Testosteron hormon eksikliği, </a:t>
            </a:r>
            <a:r>
              <a:rPr lang="tr-TR" dirty="0" err="1"/>
              <a:t>prolaktin</a:t>
            </a:r>
            <a:r>
              <a:rPr lang="tr-TR" dirty="0"/>
              <a:t> fazlalığı, </a:t>
            </a:r>
            <a:r>
              <a:rPr lang="tr-TR" dirty="0" err="1"/>
              <a:t>tiroid</a:t>
            </a:r>
            <a:r>
              <a:rPr lang="tr-TR" dirty="0"/>
              <a:t> bezi ile ilgili problemlerde olabilir.</a:t>
            </a:r>
          </a:p>
          <a:p>
            <a:r>
              <a:rPr lang="tr-TR" b="1" dirty="0"/>
              <a:t>18- Göğüslerde büyüme</a:t>
            </a:r>
            <a:endParaRPr lang="tr-TR" dirty="0"/>
          </a:p>
          <a:p>
            <a:r>
              <a:rPr lang="tr-TR" dirty="0"/>
              <a:t>Erkeklerde </a:t>
            </a:r>
            <a:r>
              <a:rPr lang="tr-TR" dirty="0" err="1"/>
              <a:t>jinekomasti</a:t>
            </a:r>
            <a:r>
              <a:rPr lang="tr-TR" dirty="0"/>
              <a:t> olarak adlandırılır, araştırılmalıdır.</a:t>
            </a:r>
          </a:p>
          <a:p>
            <a:r>
              <a:rPr lang="tr-TR" b="1" dirty="0"/>
              <a:t>19- Aşırı uzama</a:t>
            </a:r>
            <a:endParaRPr lang="tr-TR" dirty="0"/>
          </a:p>
          <a:p>
            <a:r>
              <a:rPr lang="tr-TR" dirty="0"/>
              <a:t>Büyüme hormonu fazlalığının belirtisi olabilir.</a:t>
            </a:r>
          </a:p>
          <a:p>
            <a:r>
              <a:rPr lang="tr-TR" b="1" dirty="0"/>
              <a:t>20- Ciltte kalınlaşma</a:t>
            </a:r>
            <a:endParaRPr lang="tr-TR" dirty="0"/>
          </a:p>
          <a:p>
            <a:r>
              <a:rPr lang="tr-TR" dirty="0" err="1"/>
              <a:t>Hipotiroidinin</a:t>
            </a:r>
            <a:r>
              <a:rPr lang="tr-TR" dirty="0"/>
              <a:t> belirtisi olabilir.</a:t>
            </a:r>
          </a:p>
          <a:p>
            <a:r>
              <a:rPr lang="tr-TR" b="1" dirty="0"/>
              <a:t>21- Kansızlık</a:t>
            </a:r>
            <a:endParaRPr lang="tr-TR" dirty="0"/>
          </a:p>
          <a:p>
            <a:r>
              <a:rPr lang="tr-TR" dirty="0"/>
              <a:t>Hormon ve vitamin eksikliklerinde, </a:t>
            </a:r>
            <a:r>
              <a:rPr lang="tr-TR" dirty="0" err="1"/>
              <a:t>tiroid</a:t>
            </a:r>
            <a:r>
              <a:rPr lang="tr-TR" dirty="0"/>
              <a:t>, büyüme hormonu ile ilgili problemlerde görülebilir.</a:t>
            </a:r>
          </a:p>
          <a:p>
            <a:r>
              <a:rPr lang="tr-TR" b="1" dirty="0"/>
              <a:t>22- Ellerde kasılma ve uyuşmalar</a:t>
            </a:r>
            <a:endParaRPr lang="tr-TR" dirty="0"/>
          </a:p>
          <a:p>
            <a:r>
              <a:rPr lang="tr-TR" dirty="0" err="1"/>
              <a:t>Paratiroid</a:t>
            </a:r>
            <a:r>
              <a:rPr lang="tr-TR" dirty="0"/>
              <a:t> bezi, </a:t>
            </a:r>
            <a:r>
              <a:rPr lang="tr-TR" dirty="0" err="1"/>
              <a:t>magnesyum</a:t>
            </a:r>
            <a:r>
              <a:rPr lang="tr-TR" dirty="0"/>
              <a:t> ve kalsiyum metabolizma bozuklukları ve d vitamin eksikliğinde görülebilir.</a:t>
            </a:r>
          </a:p>
          <a:p>
            <a:r>
              <a:rPr lang="tr-TR" b="1" dirty="0"/>
              <a:t>23- Kaslarda </a:t>
            </a:r>
            <a:r>
              <a:rPr lang="tr-TR" b="1" dirty="0" err="1"/>
              <a:t>seyirme</a:t>
            </a:r>
            <a:r>
              <a:rPr lang="tr-TR" b="1" dirty="0"/>
              <a:t> ve ağrılar</a:t>
            </a:r>
            <a:endParaRPr lang="tr-TR" dirty="0"/>
          </a:p>
          <a:p>
            <a:r>
              <a:rPr lang="tr-TR" dirty="0" err="1"/>
              <a:t>Tiroid</a:t>
            </a:r>
            <a:r>
              <a:rPr lang="tr-TR" dirty="0"/>
              <a:t> rahatsızlıkları, magnezyum- kalsiyum metabolizma bozukluklarında görülebilir.</a:t>
            </a:r>
          </a:p>
          <a:p>
            <a:r>
              <a:rPr lang="tr-TR" b="1" dirty="0"/>
              <a:t>24- Saç Dökülmesi</a:t>
            </a:r>
            <a:endParaRPr lang="tr-TR" dirty="0"/>
          </a:p>
          <a:p>
            <a:r>
              <a:rPr lang="tr-TR" dirty="0"/>
              <a:t>Kadınlarda </a:t>
            </a:r>
            <a:r>
              <a:rPr lang="tr-TR" dirty="0" err="1"/>
              <a:t>polikistik</a:t>
            </a:r>
            <a:r>
              <a:rPr lang="tr-TR" dirty="0"/>
              <a:t> </a:t>
            </a:r>
            <a:r>
              <a:rPr lang="tr-TR" dirty="0" err="1"/>
              <a:t>over</a:t>
            </a:r>
            <a:r>
              <a:rPr lang="tr-TR" dirty="0"/>
              <a:t> sendromu, böbreküstü bezi bozuklukları ve </a:t>
            </a:r>
            <a:r>
              <a:rPr lang="tr-TR" dirty="0" err="1"/>
              <a:t>tiroid</a:t>
            </a:r>
            <a:r>
              <a:rPr lang="tr-TR" dirty="0"/>
              <a:t> bezi problemlerinde görülebilir.</a:t>
            </a:r>
          </a:p>
          <a:p>
            <a:r>
              <a:rPr lang="tr-TR" b="1" dirty="0"/>
              <a:t>25- Tansiyon Yükselmesi</a:t>
            </a:r>
            <a:endParaRPr lang="tr-TR" dirty="0"/>
          </a:p>
          <a:p>
            <a:r>
              <a:rPr lang="tr-TR" dirty="0" err="1"/>
              <a:t>Cushing</a:t>
            </a:r>
            <a:r>
              <a:rPr lang="tr-TR" dirty="0"/>
              <a:t> sendromu, </a:t>
            </a:r>
            <a:r>
              <a:rPr lang="tr-TR" dirty="0" err="1"/>
              <a:t>paratiroid</a:t>
            </a:r>
            <a:r>
              <a:rPr lang="tr-TR" dirty="0"/>
              <a:t> ve </a:t>
            </a:r>
            <a:r>
              <a:rPr lang="tr-TR" dirty="0" err="1"/>
              <a:t>tiroid</a:t>
            </a:r>
            <a:r>
              <a:rPr lang="tr-TR" dirty="0"/>
              <a:t> bezi bozuklukları, böbreküstü bezi bozukluklarında görülebilir.</a:t>
            </a:r>
          </a:p>
          <a:p>
            <a:endParaRPr lang="tr-TR" dirty="0"/>
          </a:p>
        </p:txBody>
      </p:sp>
    </p:spTree>
    <p:extLst>
      <p:ext uri="{BB962C8B-B14F-4D97-AF65-F5344CB8AC3E}">
        <p14:creationId xmlns:p14="http://schemas.microsoft.com/office/powerpoint/2010/main" val="9965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EFB2F21-B6E4-4077-A662-FC18D2069EB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BFB73932-223F-4F42-81D0-6E67D6672982}"/>
              </a:ext>
            </a:extLst>
          </p:cNvPr>
          <p:cNvSpPr>
            <a:spLocks noGrp="1"/>
          </p:cNvSpPr>
          <p:nvPr>
            <p:ph idx="1"/>
          </p:nvPr>
        </p:nvSpPr>
        <p:spPr/>
        <p:txBody>
          <a:bodyPr/>
          <a:lstStyle/>
          <a:p>
            <a:endParaRPr lang="tr-TR"/>
          </a:p>
        </p:txBody>
      </p:sp>
      <p:pic>
        <p:nvPicPr>
          <p:cNvPr id="2050" name="Picture 2" descr="hormonal hastalıklar pdf ile ilgili görsel sonucu">
            <a:extLst>
              <a:ext uri="{FF2B5EF4-FFF2-40B4-BE49-F238E27FC236}">
                <a16:creationId xmlns:a16="http://schemas.microsoft.com/office/drawing/2014/main" xmlns="" id="{7E21F1C7-050E-4DC7-A712-923CB09E3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71449"/>
            <a:ext cx="63817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lgili resim">
            <a:extLst>
              <a:ext uri="{FF2B5EF4-FFF2-40B4-BE49-F238E27FC236}">
                <a16:creationId xmlns:a16="http://schemas.microsoft.com/office/drawing/2014/main" xmlns="" id="{F080FB97-C4CF-4BED-A91A-62F74F72D3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614" y="3028949"/>
            <a:ext cx="5442633" cy="389472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lgili resim">
            <a:extLst>
              <a:ext uri="{FF2B5EF4-FFF2-40B4-BE49-F238E27FC236}">
                <a16:creationId xmlns:a16="http://schemas.microsoft.com/office/drawing/2014/main" xmlns="" id="{27FF0086-F3EF-43E0-ADDE-39082C9929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850" y="128792"/>
            <a:ext cx="5191125" cy="37719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lgili resim">
            <a:extLst>
              <a:ext uri="{FF2B5EF4-FFF2-40B4-BE49-F238E27FC236}">
                <a16:creationId xmlns:a16="http://schemas.microsoft.com/office/drawing/2014/main" xmlns="" id="{11F0733B-AAF7-4E76-9009-60C8C16DE99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5313" y="4048995"/>
            <a:ext cx="3624071" cy="289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7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B16003-8712-48B8-9EAD-C08AAB209B6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DCC7D03-849B-446A-8EF5-99D31C92F709}"/>
              </a:ext>
            </a:extLst>
          </p:cNvPr>
          <p:cNvSpPr>
            <a:spLocks noGrp="1"/>
          </p:cNvSpPr>
          <p:nvPr>
            <p:ph idx="1"/>
          </p:nvPr>
        </p:nvSpPr>
        <p:spPr/>
        <p:txBody>
          <a:bodyPr/>
          <a:lstStyle/>
          <a:p>
            <a:endParaRPr lang="tr-TR"/>
          </a:p>
        </p:txBody>
      </p:sp>
      <p:pic>
        <p:nvPicPr>
          <p:cNvPr id="3074" name="Picture 2" descr="İlgili resim">
            <a:extLst>
              <a:ext uri="{FF2B5EF4-FFF2-40B4-BE49-F238E27FC236}">
                <a16:creationId xmlns:a16="http://schemas.microsoft.com/office/drawing/2014/main" xmlns="" id="{6E3B31F6-F3EC-4804-B77B-EA4F105E9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16632"/>
            <a:ext cx="4953000" cy="46196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lgili resim">
            <a:extLst>
              <a:ext uri="{FF2B5EF4-FFF2-40B4-BE49-F238E27FC236}">
                <a16:creationId xmlns:a16="http://schemas.microsoft.com/office/drawing/2014/main" xmlns="" id="{DCBCB0A9-88CE-47C4-A183-22F86138D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0748" y="116632"/>
            <a:ext cx="470535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789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E8A990C-7B7C-43B4-9701-7CCF384C4FE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DBC423E-0D73-4CB0-9BA5-3D4B5C4C43BC}"/>
              </a:ext>
            </a:extLst>
          </p:cNvPr>
          <p:cNvSpPr>
            <a:spLocks noGrp="1"/>
          </p:cNvSpPr>
          <p:nvPr>
            <p:ph idx="1"/>
          </p:nvPr>
        </p:nvSpPr>
        <p:spPr/>
        <p:txBody>
          <a:bodyPr/>
          <a:lstStyle/>
          <a:p>
            <a:endParaRPr lang="tr-TR"/>
          </a:p>
        </p:txBody>
      </p:sp>
      <p:pic>
        <p:nvPicPr>
          <p:cNvPr id="4098" name="Picture 2" descr="hormonal hastalıklar pdf ile ilgili görsel sonucu">
            <a:extLst>
              <a:ext uri="{FF2B5EF4-FFF2-40B4-BE49-F238E27FC236}">
                <a16:creationId xmlns:a16="http://schemas.microsoft.com/office/drawing/2014/main" xmlns="" id="{392CC3D8-1D80-464B-9B38-EB379807E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285750"/>
            <a:ext cx="91440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44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1A56180-970A-4F8D-9458-8C775A543A0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6AC3410-0789-40EB-8BD4-EE873E788408}"/>
              </a:ext>
            </a:extLst>
          </p:cNvPr>
          <p:cNvSpPr>
            <a:spLocks noGrp="1"/>
          </p:cNvSpPr>
          <p:nvPr>
            <p:ph idx="1"/>
          </p:nvPr>
        </p:nvSpPr>
        <p:spPr/>
        <p:txBody>
          <a:bodyPr/>
          <a:lstStyle/>
          <a:p>
            <a:endParaRPr lang="tr-TR"/>
          </a:p>
        </p:txBody>
      </p:sp>
      <p:pic>
        <p:nvPicPr>
          <p:cNvPr id="5122" name="Picture 2" descr="İlgili resim">
            <a:extLst>
              <a:ext uri="{FF2B5EF4-FFF2-40B4-BE49-F238E27FC236}">
                <a16:creationId xmlns:a16="http://schemas.microsoft.com/office/drawing/2014/main" xmlns="" id="{BD410521-1241-4996-9500-CE197CC2AD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276225"/>
            <a:ext cx="9144000" cy="630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7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CD51F92-334B-4685-953F-215887BA895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5399AC4-908A-45DE-AF25-BAE776ED24CE}"/>
              </a:ext>
            </a:extLst>
          </p:cNvPr>
          <p:cNvSpPr>
            <a:spLocks noGrp="1"/>
          </p:cNvSpPr>
          <p:nvPr>
            <p:ph idx="1"/>
          </p:nvPr>
        </p:nvSpPr>
        <p:spPr/>
        <p:txBody>
          <a:bodyPr/>
          <a:lstStyle/>
          <a:p>
            <a:endParaRPr lang="tr-TR"/>
          </a:p>
        </p:txBody>
      </p:sp>
      <p:pic>
        <p:nvPicPr>
          <p:cNvPr id="6146" name="Picture 2" descr="İlgili resim">
            <a:extLst>
              <a:ext uri="{FF2B5EF4-FFF2-40B4-BE49-F238E27FC236}">
                <a16:creationId xmlns:a16="http://schemas.microsoft.com/office/drawing/2014/main" xmlns="" id="{7B6D321D-3572-4CDE-A1F0-1521E86B4C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9663" y="0"/>
            <a:ext cx="48879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89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EF982EE-9365-4E4C-B216-B73869BF236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4B8ED91-8F90-4BD3-ACA3-246A18F442F2}"/>
              </a:ext>
            </a:extLst>
          </p:cNvPr>
          <p:cNvSpPr>
            <a:spLocks noGrp="1"/>
          </p:cNvSpPr>
          <p:nvPr>
            <p:ph idx="1"/>
          </p:nvPr>
        </p:nvSpPr>
        <p:spPr/>
        <p:txBody>
          <a:bodyPr/>
          <a:lstStyle/>
          <a:p>
            <a:endParaRPr lang="tr-TR"/>
          </a:p>
        </p:txBody>
      </p:sp>
      <p:pic>
        <p:nvPicPr>
          <p:cNvPr id="7170" name="Picture 2" descr="İlgili resim">
            <a:extLst>
              <a:ext uri="{FF2B5EF4-FFF2-40B4-BE49-F238E27FC236}">
                <a16:creationId xmlns:a16="http://schemas.microsoft.com/office/drawing/2014/main" xmlns="" id="{2A2EF005-7F7C-4D06-ACDB-1A22AFF7B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6921"/>
            <a:ext cx="52959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lgili resim">
            <a:extLst>
              <a:ext uri="{FF2B5EF4-FFF2-40B4-BE49-F238E27FC236}">
                <a16:creationId xmlns:a16="http://schemas.microsoft.com/office/drawing/2014/main" xmlns="" id="{90B6000D-62F0-4751-9614-37029A327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056" y="2780928"/>
            <a:ext cx="4895850" cy="25050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lgili resim">
            <a:extLst>
              <a:ext uri="{FF2B5EF4-FFF2-40B4-BE49-F238E27FC236}">
                <a16:creationId xmlns:a16="http://schemas.microsoft.com/office/drawing/2014/main" xmlns="" id="{63A877A6-4C72-4DB6-A73B-14A1B880A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648" y="-16921"/>
            <a:ext cx="6718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58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2921C97-1631-4372-B830-F704E75C42D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7C2D3A8-ACB2-4AA6-80A9-B65566922923}"/>
              </a:ext>
            </a:extLst>
          </p:cNvPr>
          <p:cNvSpPr>
            <a:spLocks noGrp="1"/>
          </p:cNvSpPr>
          <p:nvPr>
            <p:ph idx="1"/>
          </p:nvPr>
        </p:nvSpPr>
        <p:spPr/>
        <p:txBody>
          <a:bodyPr>
            <a:normAutofit fontScale="47500" lnSpcReduction="20000"/>
          </a:bodyPr>
          <a:lstStyle/>
          <a:p>
            <a:r>
              <a:rPr lang="tr-TR" dirty="0"/>
              <a:t>Endokrinoloji ve Metabolizma Hastalıkları</a:t>
            </a:r>
          </a:p>
          <a:p>
            <a:r>
              <a:rPr lang="tr-TR" dirty="0"/>
              <a:t>Bölüm Hakkında</a:t>
            </a:r>
          </a:p>
          <a:p>
            <a:r>
              <a:rPr lang="tr-TR" dirty="0"/>
              <a:t>İç salgı bezleri, bu bezlerin fonksiyonları, salgıladıkları hormonlar ve metabolizma hastalıkları endokrinolojinin konusudur.</a:t>
            </a:r>
          </a:p>
          <a:p>
            <a:r>
              <a:rPr lang="tr-TR" dirty="0"/>
              <a:t>Endokrin sistem organları olan iç salgı bezlerinin salgıladıkları hormonların azlığı, fazlalığı ve bu bezlerin tümörleri endokrinolojinin konularıdır. Bunların yanında diyabet (şeker hastalığı), </a:t>
            </a:r>
            <a:r>
              <a:rPr lang="tr-TR" dirty="0" err="1"/>
              <a:t>obezite</a:t>
            </a:r>
            <a:r>
              <a:rPr lang="tr-TR" dirty="0"/>
              <a:t> (şişmanlık), beslenme ve diyet, kolesterol ve </a:t>
            </a:r>
            <a:r>
              <a:rPr lang="tr-TR" dirty="0" err="1"/>
              <a:t>trigliserid</a:t>
            </a:r>
            <a:r>
              <a:rPr lang="tr-TR" dirty="0"/>
              <a:t> (kan yağları) yüksekliği, ürik asit yüksekliği, </a:t>
            </a:r>
            <a:r>
              <a:rPr lang="tr-TR" dirty="0" err="1"/>
              <a:t>metabolik</a:t>
            </a:r>
            <a:r>
              <a:rPr lang="tr-TR" dirty="0"/>
              <a:t> sendrom, vitaminler (özellikle D vitamini) ve minerallerin metabolizması (özellikle kalsiyum) ve osteoporoz (kemik erimesi) gibi metabolizma hastalıkları endokrinolojinin alanına girmektedir.</a:t>
            </a:r>
          </a:p>
          <a:p>
            <a:r>
              <a:rPr lang="tr-TR" dirty="0"/>
              <a:t>ENDOKRİN ORGAN VE SİSTEMLERE GÖRE BAŞLICA ENDOKRİNOLOJİK HASTALIKLAR</a:t>
            </a:r>
          </a:p>
          <a:p>
            <a:r>
              <a:rPr lang="tr-TR" dirty="0"/>
              <a:t>Hipofiz Bezi Hastalıkları</a:t>
            </a:r>
          </a:p>
          <a:p>
            <a:r>
              <a:rPr lang="tr-TR" dirty="0"/>
              <a:t>Hipofiz bezi yetersizliği (HİPOPİTUİTARİZM)</a:t>
            </a:r>
          </a:p>
          <a:p>
            <a:r>
              <a:rPr lang="tr-TR" dirty="0" err="1"/>
              <a:t>Prolaktin</a:t>
            </a:r>
            <a:r>
              <a:rPr lang="tr-TR" dirty="0"/>
              <a:t> (süt hormonu) hormon fazlalığı (PROLAKTİNOMA)</a:t>
            </a:r>
          </a:p>
          <a:p>
            <a:r>
              <a:rPr lang="tr-TR" dirty="0" err="1"/>
              <a:t>Kortizol</a:t>
            </a:r>
            <a:r>
              <a:rPr lang="tr-TR" dirty="0"/>
              <a:t> hormon fazlalığı (CUSHİNG HASTALIĞI)</a:t>
            </a:r>
          </a:p>
          <a:p>
            <a:r>
              <a:rPr lang="tr-TR" dirty="0"/>
              <a:t>Büyüme hormonu (GH) fazlalığı (AKROMEGALİ)</a:t>
            </a:r>
          </a:p>
          <a:p>
            <a:r>
              <a:rPr lang="tr-TR" dirty="0"/>
              <a:t>Büyüme hormonu eksikliği ve kısa boy (daha çok pediatrik endokrinoloji konusu olmakla birlikte bazen erişkinde de görülebilir)</a:t>
            </a:r>
          </a:p>
          <a:p>
            <a:r>
              <a:rPr lang="tr-TR" dirty="0"/>
              <a:t>Şekersiz şeker hastalığı (DİYABETES İNSİPİDUS)</a:t>
            </a:r>
          </a:p>
          <a:p>
            <a:endParaRPr lang="tr-TR" dirty="0"/>
          </a:p>
        </p:txBody>
      </p:sp>
    </p:spTree>
    <p:extLst>
      <p:ext uri="{BB962C8B-B14F-4D97-AF65-F5344CB8AC3E}">
        <p14:creationId xmlns:p14="http://schemas.microsoft.com/office/powerpoint/2010/main" val="57098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4FA6E1D-6EEE-45DB-9739-71C19543E47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B933FF7-FE30-434C-BF0C-70D99F641AE1}"/>
              </a:ext>
            </a:extLst>
          </p:cNvPr>
          <p:cNvSpPr>
            <a:spLocks noGrp="1"/>
          </p:cNvSpPr>
          <p:nvPr>
            <p:ph idx="1"/>
          </p:nvPr>
        </p:nvSpPr>
        <p:spPr/>
        <p:txBody>
          <a:bodyPr>
            <a:normAutofit fontScale="25000" lnSpcReduction="20000"/>
          </a:bodyPr>
          <a:lstStyle/>
          <a:p>
            <a:r>
              <a:rPr lang="tr-TR" dirty="0"/>
              <a:t>Tiroit Bezi (Guatr) Bezi Hastalıkları</a:t>
            </a:r>
          </a:p>
          <a:p>
            <a:r>
              <a:rPr lang="tr-TR" dirty="0"/>
              <a:t>Guatr (Tiroit bezi büyümesi)</a:t>
            </a:r>
          </a:p>
          <a:p>
            <a:r>
              <a:rPr lang="tr-TR" dirty="0"/>
              <a:t>Tiroit bezi fazla çalışması ( HİPERTİROİDİ/ zehirli guatr)</a:t>
            </a:r>
          </a:p>
          <a:p>
            <a:r>
              <a:rPr lang="tr-TR" dirty="0"/>
              <a:t>Tiroit bezi az çalışması (HİPOTİROİDİ)</a:t>
            </a:r>
          </a:p>
          <a:p>
            <a:r>
              <a:rPr lang="tr-TR" dirty="0"/>
              <a:t>Nodüllü tiroit hastalıkları</a:t>
            </a:r>
          </a:p>
          <a:p>
            <a:r>
              <a:rPr lang="tr-TR" dirty="0"/>
              <a:t>Tiroit bezi iltihabi hastalıkları (TİROİDİTLER)</a:t>
            </a:r>
          </a:p>
          <a:p>
            <a:r>
              <a:rPr lang="tr-TR" dirty="0" err="1"/>
              <a:t>Hashimoto</a:t>
            </a:r>
            <a:r>
              <a:rPr lang="tr-TR" dirty="0"/>
              <a:t> hastalığı</a:t>
            </a:r>
          </a:p>
          <a:p>
            <a:r>
              <a:rPr lang="tr-TR" dirty="0"/>
              <a:t>Tiroit kanserleri</a:t>
            </a:r>
          </a:p>
          <a:p>
            <a:r>
              <a:rPr lang="tr-TR" dirty="0" err="1"/>
              <a:t>Paratiroid</a:t>
            </a:r>
            <a:r>
              <a:rPr lang="tr-TR" dirty="0"/>
              <a:t> Bezi Hastalıkları</a:t>
            </a:r>
          </a:p>
          <a:p>
            <a:r>
              <a:rPr lang="tr-TR" dirty="0" err="1"/>
              <a:t>Paratiroid</a:t>
            </a:r>
            <a:r>
              <a:rPr lang="tr-TR" dirty="0"/>
              <a:t> hormon fazlalığı (HİPERPARATİROİDİ)</a:t>
            </a:r>
          </a:p>
          <a:p>
            <a:r>
              <a:rPr lang="tr-TR" dirty="0" err="1"/>
              <a:t>Paratiroid</a:t>
            </a:r>
            <a:r>
              <a:rPr lang="tr-TR" dirty="0"/>
              <a:t> hormon eksikliği (HİPOPARATİROİDİ)</a:t>
            </a:r>
          </a:p>
          <a:p>
            <a:r>
              <a:rPr lang="tr-TR" dirty="0"/>
              <a:t>Böbrek Üstü Bezi (Adrenal Veya </a:t>
            </a:r>
            <a:r>
              <a:rPr lang="tr-TR" dirty="0" err="1"/>
              <a:t>Sürrenal</a:t>
            </a:r>
            <a:r>
              <a:rPr lang="tr-TR" dirty="0"/>
              <a:t>) Hastalıkları</a:t>
            </a:r>
          </a:p>
          <a:p>
            <a:r>
              <a:rPr lang="tr-TR" dirty="0" err="1"/>
              <a:t>Kortizol</a:t>
            </a:r>
            <a:r>
              <a:rPr lang="tr-TR" dirty="0"/>
              <a:t> hormon fazlalığı (CUSHİNG SENDROMU)</a:t>
            </a:r>
          </a:p>
          <a:p>
            <a:r>
              <a:rPr lang="tr-TR" dirty="0" err="1"/>
              <a:t>Kortizol</a:t>
            </a:r>
            <a:r>
              <a:rPr lang="tr-TR" dirty="0"/>
              <a:t> hormon eksikliği (ADDİSON HASTALIĞI)</a:t>
            </a:r>
          </a:p>
          <a:p>
            <a:r>
              <a:rPr lang="tr-TR" dirty="0" err="1"/>
              <a:t>Aldosterone</a:t>
            </a:r>
            <a:r>
              <a:rPr lang="tr-TR" dirty="0"/>
              <a:t> hormon fazlalığı (HİPERALDOSTERONİZM /CONN SENDROMU)</a:t>
            </a:r>
          </a:p>
          <a:p>
            <a:r>
              <a:rPr lang="tr-TR" dirty="0"/>
              <a:t>Adrenalin hormon fazlalığı (FEOKROMOSİTOMA)</a:t>
            </a:r>
          </a:p>
          <a:p>
            <a:endParaRPr lang="tr-TR" dirty="0"/>
          </a:p>
        </p:txBody>
      </p:sp>
    </p:spTree>
    <p:extLst>
      <p:ext uri="{BB962C8B-B14F-4D97-AF65-F5344CB8AC3E}">
        <p14:creationId xmlns:p14="http://schemas.microsoft.com/office/powerpoint/2010/main" val="427735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B9FD585-72C1-47B9-B23D-1194EFC769F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10DD8134-65E4-4153-BBC8-82FEDEA049A6}"/>
              </a:ext>
            </a:extLst>
          </p:cNvPr>
          <p:cNvSpPr>
            <a:spLocks noGrp="1"/>
          </p:cNvSpPr>
          <p:nvPr>
            <p:ph idx="1"/>
          </p:nvPr>
        </p:nvSpPr>
        <p:spPr/>
        <p:txBody>
          <a:bodyPr>
            <a:normAutofit fontScale="85000" lnSpcReduction="10000"/>
          </a:bodyPr>
          <a:lstStyle/>
          <a:p>
            <a:r>
              <a:rPr lang="tr-TR" dirty="0"/>
              <a:t>Yumurtalıklar (</a:t>
            </a:r>
            <a:r>
              <a:rPr lang="tr-TR" dirty="0" err="1"/>
              <a:t>Over</a:t>
            </a:r>
            <a:r>
              <a:rPr lang="tr-TR" dirty="0"/>
              <a:t>) Ve Hastalıkları</a:t>
            </a:r>
          </a:p>
          <a:p>
            <a:r>
              <a:rPr lang="tr-TR" dirty="0"/>
              <a:t>Kadınlarda cinsel hormon eksiklikleri (HİPOGONADİZM)</a:t>
            </a:r>
          </a:p>
          <a:p>
            <a:r>
              <a:rPr lang="tr-TR" dirty="0" err="1"/>
              <a:t>Polikistik</a:t>
            </a:r>
            <a:r>
              <a:rPr lang="tr-TR" dirty="0"/>
              <a:t> </a:t>
            </a:r>
            <a:r>
              <a:rPr lang="tr-TR" dirty="0" err="1"/>
              <a:t>over</a:t>
            </a:r>
            <a:r>
              <a:rPr lang="tr-TR" dirty="0"/>
              <a:t> sendromu (adet görmeme, kilo alma ve kıllanma)</a:t>
            </a:r>
          </a:p>
          <a:p>
            <a:r>
              <a:rPr lang="tr-TR" dirty="0"/>
              <a:t>Tüylenme (HİRSÜTİZM)</a:t>
            </a:r>
          </a:p>
          <a:p>
            <a:r>
              <a:rPr lang="tr-TR" dirty="0"/>
              <a:t>Testis Ve Hormonları</a:t>
            </a:r>
          </a:p>
          <a:p>
            <a:r>
              <a:rPr lang="tr-TR" dirty="0" err="1"/>
              <a:t>Testosterone</a:t>
            </a:r>
            <a:r>
              <a:rPr lang="tr-TR" dirty="0"/>
              <a:t> hormon eksikliği (HİPOGONADİZM)</a:t>
            </a:r>
          </a:p>
          <a:p>
            <a:r>
              <a:rPr lang="tr-TR" dirty="0"/>
              <a:t>Erkekte meme büyümesi (JİNEKOMASTİ)</a:t>
            </a:r>
          </a:p>
          <a:p>
            <a:r>
              <a:rPr lang="tr-TR" dirty="0" err="1"/>
              <a:t>Ereksiyon</a:t>
            </a:r>
            <a:r>
              <a:rPr lang="tr-TR" dirty="0"/>
              <a:t> sorunları ve </a:t>
            </a:r>
            <a:r>
              <a:rPr lang="tr-TR" dirty="0" err="1"/>
              <a:t>impotans</a:t>
            </a:r>
            <a:r>
              <a:rPr lang="tr-TR" dirty="0"/>
              <a:t> (</a:t>
            </a:r>
            <a:r>
              <a:rPr lang="tr-TR" dirty="0" err="1"/>
              <a:t>hormonal</a:t>
            </a:r>
            <a:r>
              <a:rPr lang="tr-TR" dirty="0"/>
              <a:t> nedenli /</a:t>
            </a:r>
            <a:r>
              <a:rPr lang="tr-TR" dirty="0" err="1"/>
              <a:t>testosterone</a:t>
            </a:r>
            <a:r>
              <a:rPr lang="tr-TR" dirty="0"/>
              <a:t> eksikliği)</a:t>
            </a:r>
          </a:p>
          <a:p>
            <a:r>
              <a:rPr lang="tr-TR" dirty="0"/>
              <a:t>Testis ve penis gelişmemesi ile sakal çıkmaması (HİPOGONADİZM)</a:t>
            </a:r>
          </a:p>
          <a:p>
            <a:endParaRPr lang="tr-TR" dirty="0"/>
          </a:p>
        </p:txBody>
      </p:sp>
    </p:spTree>
    <p:extLst>
      <p:ext uri="{BB962C8B-B14F-4D97-AF65-F5344CB8AC3E}">
        <p14:creationId xmlns:p14="http://schemas.microsoft.com/office/powerpoint/2010/main" val="405658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86CC5C2-401F-47BB-8702-ED1C1456C83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779EE1E-911D-46C1-B89D-53EE780D0779}"/>
              </a:ext>
            </a:extLst>
          </p:cNvPr>
          <p:cNvSpPr>
            <a:spLocks noGrp="1"/>
          </p:cNvSpPr>
          <p:nvPr>
            <p:ph idx="1"/>
          </p:nvPr>
        </p:nvSpPr>
        <p:spPr/>
        <p:txBody>
          <a:bodyPr>
            <a:normAutofit fontScale="62500" lnSpcReduction="20000"/>
          </a:bodyPr>
          <a:lstStyle/>
          <a:p>
            <a:r>
              <a:rPr lang="tr-TR" dirty="0"/>
              <a:t>ENDOKRİNOLOJİNİN İLGİLENDİĞİ METABOLİK VE DİĞER  HASTALIKLAR</a:t>
            </a:r>
          </a:p>
          <a:p>
            <a:r>
              <a:rPr lang="tr-TR" dirty="0"/>
              <a:t>Şeker hastalığı (DİYABET)</a:t>
            </a:r>
          </a:p>
          <a:p>
            <a:r>
              <a:rPr lang="tr-TR" dirty="0"/>
              <a:t>Şeker düşmeleri (HİPOGLİSEMİLER)</a:t>
            </a:r>
          </a:p>
          <a:p>
            <a:r>
              <a:rPr lang="tr-TR" dirty="0">
                <a:hlinkClick r:id="rId2"/>
              </a:rPr>
              <a:t>İnsülin </a:t>
            </a:r>
            <a:r>
              <a:rPr lang="tr-TR" dirty="0" err="1">
                <a:hlinkClick r:id="rId2"/>
              </a:rPr>
              <a:t>direnci</a:t>
            </a:r>
            <a:r>
              <a:rPr lang="tr-TR" dirty="0" err="1"/>
              <a:t>sendromu</a:t>
            </a:r>
            <a:r>
              <a:rPr lang="tr-TR" dirty="0"/>
              <a:t> (METABOLİK SENDROM) (</a:t>
            </a:r>
            <a:r>
              <a:rPr lang="tr-TR" dirty="0" err="1"/>
              <a:t>obezite</a:t>
            </a:r>
            <a:r>
              <a:rPr lang="tr-TR" dirty="0"/>
              <a:t>, insülin direnci, hipertansiyon, şeker yükselmesi…)</a:t>
            </a:r>
          </a:p>
          <a:p>
            <a:r>
              <a:rPr lang="tr-TR" dirty="0"/>
              <a:t>Kilo sorunları özellikle fazla kilo (OBEZİTE) ve beslenme, kilo kontrolü</a:t>
            </a:r>
          </a:p>
          <a:p>
            <a:r>
              <a:rPr lang="tr-TR" dirty="0"/>
              <a:t>Gebelikte gebelik diyabeti ve gebelerde tiroit hastalıkları</a:t>
            </a:r>
          </a:p>
          <a:p>
            <a:r>
              <a:rPr lang="tr-TR" dirty="0"/>
              <a:t>Kemik erimesi (OSTEOPOROZ)</a:t>
            </a:r>
          </a:p>
          <a:p>
            <a:r>
              <a:rPr lang="tr-TR" dirty="0"/>
              <a:t>Bazı vitamin ve minerallerle ilgili hastalıklar (özellikle D vitamini ve kalsiyum metabolizması)</a:t>
            </a:r>
          </a:p>
          <a:p>
            <a:r>
              <a:rPr lang="tr-TR" dirty="0"/>
              <a:t>Kolesterol ve kan yağlarının (</a:t>
            </a:r>
            <a:r>
              <a:rPr lang="tr-TR" dirty="0" err="1"/>
              <a:t>Trigliserid</a:t>
            </a:r>
            <a:r>
              <a:rPr lang="tr-TR" dirty="0"/>
              <a:t>) yüksekliği</a:t>
            </a:r>
          </a:p>
          <a:p>
            <a:r>
              <a:rPr lang="tr-TR" dirty="0"/>
              <a:t>Ürik asit yüksekliği</a:t>
            </a:r>
          </a:p>
          <a:p>
            <a:r>
              <a:rPr lang="tr-TR" dirty="0"/>
              <a:t>Endokrinolojik </a:t>
            </a:r>
            <a:r>
              <a:rPr lang="tr-TR" dirty="0" err="1"/>
              <a:t>tümöral</a:t>
            </a:r>
            <a:r>
              <a:rPr lang="tr-TR" dirty="0"/>
              <a:t> hastalıklar (NÖROENDOKRİN TÜMÖRLER)</a:t>
            </a:r>
          </a:p>
          <a:p>
            <a:endParaRPr lang="tr-TR" dirty="0"/>
          </a:p>
        </p:txBody>
      </p:sp>
    </p:spTree>
    <p:extLst>
      <p:ext uri="{BB962C8B-B14F-4D97-AF65-F5344CB8AC3E}">
        <p14:creationId xmlns:p14="http://schemas.microsoft.com/office/powerpoint/2010/main" val="154118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FFFC606-E337-48D2-9A10-EA6751CA1F0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A434E2C9-E4AD-45E1-A761-389E5AFB4A40}"/>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76600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13938B8-C224-4901-9653-0263F60A43E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1F91DFF-4704-4CD5-9E4F-96BA1BC29C6A}"/>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27684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453D0E7-7391-4739-BB1C-E2DBA92126F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BC366CE-8BF5-46B7-98E2-25786F1C3719}"/>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95649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505DE48-42BE-4979-A42C-4A7877556AD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BED0F80C-AA30-41B9-9AB0-2CB424318B07}"/>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74175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B5E841D-D8E8-477D-AA58-3E4A9FB98A0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C76A352-32E9-4586-9BB8-6DBE4DBBC327}"/>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55343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D60F82B-CDB5-475A-AA31-E4889E150AC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6C6D880B-0606-4005-A011-8734465C20CE}"/>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32566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914EABE-9C2A-4A2F-8366-53B30F6B6D6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621748F-7492-447B-BEE3-1BA2F9F303F5}"/>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167239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53C481A-ABED-4492-AD26-3E5C3EB9F21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DE7EE7F-C744-4F1E-AF18-8BC610C1151B}"/>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62514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7CACFA7-2C93-43AB-9CB4-0038534BE7B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F425F38-169F-4B00-9FDE-6906E0A7B5D7}"/>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53181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35ECEAA-AF56-494E-AF48-CBCFC6B3427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6AB0263-9EFB-4AD9-9D1F-227D1CDBB1EF}"/>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5990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A23EF69-1B6A-4985-9A38-730607970C5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9144A8E0-37AA-460F-AE87-50345647E07D}"/>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24442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22F6C53-A25D-48AC-9044-C9F27B71B36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57C48C0-337F-4CDF-896F-929AAE294A03}"/>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43262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a:bodyPr>
          <a:lstStyle/>
          <a:p>
            <a:endParaRPr lang="tr-TR" dirty="0">
              <a:solidFill>
                <a:schemeClr val="bg1"/>
              </a:solidFill>
            </a:endParaRP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44931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0846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83850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82431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35022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106452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97502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60351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251065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124943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121332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4153509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408998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366930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100495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355596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C2F172-14CA-418A-BADB-1E8F20F56B0D}"/>
              </a:ext>
            </a:extLst>
          </p:cNvPr>
          <p:cNvSpPr>
            <a:spLocks noGrp="1"/>
          </p:cNvSpPr>
          <p:nvPr>
            <p:ph type="title"/>
          </p:nvPr>
        </p:nvSpPr>
        <p:spPr>
          <a:xfrm>
            <a:off x="117748" y="188640"/>
            <a:ext cx="11953327" cy="634083"/>
          </a:xfrm>
          <a:solidFill>
            <a:srgbClr val="FFC000"/>
          </a:solidFill>
          <a:ln>
            <a:solidFill>
              <a:schemeClr val="bg1"/>
            </a:solidFill>
          </a:ln>
          <a:scene3d>
            <a:camera prst="orthographicFront"/>
            <a:lightRig rig="threePt" dir="t"/>
          </a:scene3d>
          <a:sp3d prstMaterial="matte">
            <a:bevelT prst="angle"/>
          </a:sp3d>
        </p:spPr>
        <p:txBody>
          <a:bodyPr anchor="ctr" anchorCtr="0"/>
          <a:lstStyle/>
          <a:p>
            <a:pPr algn="ctr"/>
            <a:r>
              <a:rPr lang="tr-TR" b="1">
                <a:solidFill>
                  <a:schemeClr val="bg1"/>
                </a:solidFill>
              </a:rPr>
              <a:t>KALP YETMEZLİĞİ NEDİR ?</a:t>
            </a:r>
            <a:endParaRPr lang="tr-TR" b="1" dirty="0">
              <a:solidFill>
                <a:schemeClr val="bg1"/>
              </a:solidFill>
            </a:endParaRPr>
          </a:p>
        </p:txBody>
      </p:sp>
      <p:sp>
        <p:nvSpPr>
          <p:cNvPr id="3" name="İçerik Yer Tutucusu 2">
            <a:extLst>
              <a:ext uri="{FF2B5EF4-FFF2-40B4-BE49-F238E27FC236}">
                <a16:creationId xmlns:a16="http://schemas.microsoft.com/office/drawing/2014/main" xmlns="" id="{576B4893-CD41-436B-B0FF-3DC5ABDBCFC5}"/>
              </a:ext>
            </a:extLst>
          </p:cNvPr>
          <p:cNvSpPr>
            <a:spLocks noGrp="1"/>
          </p:cNvSpPr>
          <p:nvPr>
            <p:ph idx="1"/>
          </p:nvPr>
        </p:nvSpPr>
        <p:spPr>
          <a:xfrm>
            <a:off x="117748" y="980727"/>
            <a:ext cx="7416824" cy="4824537"/>
          </a:xfrm>
          <a:solidFill>
            <a:srgbClr val="FFC000"/>
          </a:solidFill>
          <a:ln>
            <a:solidFill>
              <a:schemeClr val="bg1"/>
            </a:solidFill>
          </a:ln>
          <a:scene3d>
            <a:camera prst="orthographicFront"/>
            <a:lightRig rig="threePt" dir="t"/>
          </a:scene3d>
          <a:sp3d>
            <a:bevelT prst="angle"/>
          </a:sp3d>
        </p:spPr>
        <p:txBody>
          <a:bodyPr>
            <a:normAutofit fontScale="85000" lnSpcReduction="20000"/>
          </a:bodyPr>
          <a:lstStyle/>
          <a:p>
            <a:endParaRPr lang="tr-TR" dirty="0">
              <a:solidFill>
                <a:schemeClr val="bg1"/>
              </a:solidFill>
            </a:endParaRPr>
          </a:p>
          <a:p>
            <a:pPr algn="just"/>
            <a:r>
              <a:rPr lang="tr-TR" b="1" dirty="0" err="1">
                <a:solidFill>
                  <a:schemeClr val="bg1"/>
                </a:solidFill>
              </a:rPr>
              <a:t>Damarıların</a:t>
            </a:r>
            <a:r>
              <a:rPr lang="tr-TR" b="1" dirty="0">
                <a:solidFill>
                  <a:schemeClr val="bg1"/>
                </a:solidFill>
              </a:rPr>
              <a:t> iç duvarında çeşitli maddelerin birikimine bağlı olarak ortaya çıkan kalınlaşma </a:t>
            </a:r>
          </a:p>
          <a:p>
            <a:pPr algn="just"/>
            <a:r>
              <a:rPr lang="tr-TR" b="1" dirty="0" err="1">
                <a:solidFill>
                  <a:schemeClr val="bg1"/>
                </a:solidFill>
              </a:rPr>
              <a:t>Ateroskleroz</a:t>
            </a:r>
            <a:r>
              <a:rPr lang="tr-TR" b="1" dirty="0">
                <a:solidFill>
                  <a:schemeClr val="bg1"/>
                </a:solidFill>
              </a:rPr>
              <a:t> (damar sertleşmesi), atar damarların en iç tabakasında kolesterol, yağ ve </a:t>
            </a:r>
            <a:r>
              <a:rPr lang="tr-TR" b="1" dirty="0" err="1">
                <a:solidFill>
                  <a:schemeClr val="bg1"/>
                </a:solidFill>
              </a:rPr>
              <a:t>enflamatuar</a:t>
            </a:r>
            <a:r>
              <a:rPr lang="tr-TR" b="1" dirty="0">
                <a:solidFill>
                  <a:schemeClr val="bg1"/>
                </a:solidFill>
              </a:rPr>
              <a:t> atıkların birleşerek oluşturdukları </a:t>
            </a:r>
            <a:r>
              <a:rPr lang="tr-TR" b="1" u="sng" dirty="0" err="1">
                <a:solidFill>
                  <a:srgbClr val="C00000"/>
                </a:solidFill>
              </a:rPr>
              <a:t>aterom</a:t>
            </a:r>
            <a:r>
              <a:rPr lang="tr-TR" b="1" dirty="0">
                <a:solidFill>
                  <a:schemeClr val="bg1"/>
                </a:solidFill>
              </a:rPr>
              <a:t> </a:t>
            </a:r>
            <a:r>
              <a:rPr lang="tr-TR" b="1" u="sng" dirty="0">
                <a:solidFill>
                  <a:srgbClr val="C00000"/>
                </a:solidFill>
              </a:rPr>
              <a:t>plaklarının damar lümenlerinde meydana gelen darlık sonucu kan akımının azalması ve organların beslenmesinin bozulduğu</a:t>
            </a:r>
            <a:r>
              <a:rPr lang="tr-TR" b="1" dirty="0">
                <a:solidFill>
                  <a:schemeClr val="bg1"/>
                </a:solidFill>
              </a:rPr>
              <a:t> sistemik bir hastalıktır. </a:t>
            </a:r>
          </a:p>
          <a:p>
            <a:pPr algn="just"/>
            <a:r>
              <a:rPr lang="tr-TR" b="1" dirty="0">
                <a:solidFill>
                  <a:schemeClr val="bg1"/>
                </a:solidFill>
              </a:rPr>
              <a:t>Atardamar duvarının esnekliğini kaybetmesiyle sertleşmesi nedeniyle halk arasında damar sertliği olarak da bilinir. Tüm vücuttaki atar damarları tutabilir.</a:t>
            </a:r>
          </a:p>
          <a:p>
            <a:pPr algn="just"/>
            <a:r>
              <a:rPr lang="tr-TR" b="1" dirty="0">
                <a:solidFill>
                  <a:schemeClr val="bg1"/>
                </a:solidFill>
              </a:rPr>
              <a:t>Sıklıkla kalbi besleyen damarlardaki </a:t>
            </a:r>
            <a:r>
              <a:rPr lang="tr-TR" b="1" dirty="0" err="1">
                <a:solidFill>
                  <a:schemeClr val="bg1"/>
                </a:solidFill>
              </a:rPr>
              <a:t>ateroskleroz</a:t>
            </a:r>
            <a:r>
              <a:rPr lang="tr-TR" b="1" dirty="0">
                <a:solidFill>
                  <a:schemeClr val="bg1"/>
                </a:solidFill>
              </a:rPr>
              <a:t> "koroner damar tıkanıklığı" tanınır.</a:t>
            </a:r>
          </a:p>
          <a:p>
            <a:endParaRPr lang="tr-TR" dirty="0">
              <a:solidFill>
                <a:schemeClr val="bg1"/>
              </a:solidFill>
            </a:endParaRPr>
          </a:p>
        </p:txBody>
      </p:sp>
      <p:pic>
        <p:nvPicPr>
          <p:cNvPr id="1026" name="Picture 2" descr="Ateroskleroz (damar sertliÄi) nedir, belirtileri, tedavisi">
            <a:extLst>
              <a:ext uri="{FF2B5EF4-FFF2-40B4-BE49-F238E27FC236}">
                <a16:creationId xmlns:a16="http://schemas.microsoft.com/office/drawing/2014/main" xmlns="" id="{DACE9877-B752-48CF-99D3-59599CE5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580" y="1010320"/>
            <a:ext cx="4464495" cy="205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teroskleroz ile ilgili gÃ¶rsel sonucu">
            <a:extLst>
              <a:ext uri="{FF2B5EF4-FFF2-40B4-BE49-F238E27FC236}">
                <a16:creationId xmlns:a16="http://schemas.microsoft.com/office/drawing/2014/main" xmlns="" id="{74A395EF-0977-42CA-9D65-7C8E80DE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186499"/>
            <a:ext cx="4464495" cy="13946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Ä°lgili resim">
            <a:extLst>
              <a:ext uri="{FF2B5EF4-FFF2-40B4-BE49-F238E27FC236}">
                <a16:creationId xmlns:a16="http://schemas.microsoft.com/office/drawing/2014/main" xmlns="" id="{9E308F6D-3173-4C10-BF76-CFADD56DA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79"/>
          <a:stretch/>
        </p:blipFill>
        <p:spPr bwMode="auto">
          <a:xfrm>
            <a:off x="7606580" y="4698668"/>
            <a:ext cx="4464496" cy="2058641"/>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xmlns="" id="{33820796-F55B-4B2B-BB74-64BC5AB72068}"/>
              </a:ext>
            </a:extLst>
          </p:cNvPr>
          <p:cNvSpPr txBox="1">
            <a:spLocks/>
          </p:cNvSpPr>
          <p:nvPr/>
        </p:nvSpPr>
        <p:spPr>
          <a:xfrm>
            <a:off x="117748" y="5877273"/>
            <a:ext cx="7416825" cy="880036"/>
          </a:xfrm>
          <a:prstGeom prst="rect">
            <a:avLst/>
          </a:prstGeom>
          <a:solidFill>
            <a:schemeClr val="tx2">
              <a:lumMod val="75000"/>
            </a:schemeClr>
          </a:solidFill>
          <a:ln>
            <a:solidFill>
              <a:schemeClr val="bg1"/>
            </a:solidFill>
          </a:ln>
          <a:scene3d>
            <a:camera prst="orthographicFront"/>
            <a:lightRig rig="threePt" dir="t"/>
          </a:scene3d>
          <a:sp3d prstMaterial="matte">
            <a:bevelT prst="angle"/>
          </a:sp3d>
        </p:spPr>
        <p:txBody>
          <a:bodyPr vert="horz" lIns="121899" tIns="60949" rIns="121899" bIns="60949" rtlCol="0" anchor="ctr" anchorCtr="0">
            <a:normAutofit/>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00000"/>
              </a:lnSpc>
            </a:pPr>
            <a:r>
              <a:rPr lang="tr-TR" sz="2000" b="1" dirty="0" err="1">
                <a:solidFill>
                  <a:srgbClr val="14233A"/>
                </a:solidFill>
                <a:latin typeface="Segoe"/>
              </a:rPr>
              <a:t>Ateroskleroz</a:t>
            </a:r>
            <a:r>
              <a:rPr lang="tr-TR" sz="2000" b="1" dirty="0">
                <a:solidFill>
                  <a:srgbClr val="14233A"/>
                </a:solidFill>
                <a:latin typeface="Segoe"/>
              </a:rPr>
              <a:t>; </a:t>
            </a:r>
            <a:r>
              <a:rPr lang="tr-TR" sz="2000" b="1" dirty="0" err="1">
                <a:solidFill>
                  <a:srgbClr val="14233A"/>
                </a:solidFill>
                <a:latin typeface="Segoe"/>
              </a:rPr>
              <a:t>stenoz</a:t>
            </a:r>
            <a:r>
              <a:rPr lang="tr-TR" sz="2000" b="1" dirty="0">
                <a:solidFill>
                  <a:srgbClr val="14233A"/>
                </a:solidFill>
                <a:latin typeface="Segoe"/>
              </a:rPr>
              <a:t>, </a:t>
            </a:r>
            <a:r>
              <a:rPr lang="tr-TR" sz="2000" b="1" dirty="0" err="1">
                <a:solidFill>
                  <a:srgbClr val="14233A"/>
                </a:solidFill>
                <a:latin typeface="Segoe"/>
              </a:rPr>
              <a:t>tromboz</a:t>
            </a:r>
            <a:r>
              <a:rPr lang="tr-TR" sz="2000" b="1" dirty="0">
                <a:solidFill>
                  <a:srgbClr val="14233A"/>
                </a:solidFill>
                <a:latin typeface="Segoe"/>
              </a:rPr>
              <a:t>, anevrizma veya </a:t>
            </a:r>
            <a:r>
              <a:rPr lang="tr-TR" sz="2000" b="1" dirty="0" err="1">
                <a:solidFill>
                  <a:srgbClr val="14233A"/>
                </a:solidFill>
                <a:latin typeface="Segoe"/>
              </a:rPr>
              <a:t>emboli</a:t>
            </a:r>
            <a:r>
              <a:rPr lang="tr-TR" sz="2000" b="1" dirty="0">
                <a:solidFill>
                  <a:srgbClr val="14233A"/>
                </a:solidFill>
                <a:latin typeface="Segoe"/>
              </a:rPr>
              <a:t> gelişinceye kadar klinikte </a:t>
            </a:r>
            <a:r>
              <a:rPr lang="tr-TR" sz="2000" b="1" dirty="0" err="1">
                <a:solidFill>
                  <a:srgbClr val="14233A"/>
                </a:solidFill>
                <a:latin typeface="Segoe"/>
              </a:rPr>
              <a:t>semptomsuz</a:t>
            </a:r>
            <a:r>
              <a:rPr lang="tr-TR" sz="2000" b="1" dirty="0">
                <a:solidFill>
                  <a:srgbClr val="14233A"/>
                </a:solidFill>
                <a:latin typeface="Segoe"/>
              </a:rPr>
              <a:t> seyreder.</a:t>
            </a:r>
            <a:endParaRPr lang="tr-TR" sz="2000" b="1" dirty="0"/>
          </a:p>
        </p:txBody>
      </p:sp>
    </p:spTree>
    <p:extLst>
      <p:ext uri="{BB962C8B-B14F-4D97-AF65-F5344CB8AC3E}">
        <p14:creationId xmlns:p14="http://schemas.microsoft.com/office/powerpoint/2010/main" val="400879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xmlns="" id="{B29D1803-6820-4811-837C-ED5D43D41F38}"/>
              </a:ext>
            </a:extLst>
          </p:cNvPr>
          <p:cNvSpPr>
            <a:spLocks noGrp="1"/>
          </p:cNvSpPr>
          <p:nvPr>
            <p:ph type="ctrTitle"/>
          </p:nvPr>
        </p:nvSpPr>
        <p:spPr>
          <a:xfrm>
            <a:off x="2208212" y="-315913"/>
            <a:ext cx="7772400" cy="144463"/>
          </a:xfrm>
        </p:spPr>
        <p:txBody>
          <a:bodyPr>
            <a:normAutofit fontScale="90000"/>
          </a:bodyPr>
          <a:lstStyle/>
          <a:p>
            <a:pPr>
              <a:defRPr/>
            </a:pPr>
            <a:endParaRPr lang="tr-TR" dirty="0"/>
          </a:p>
        </p:txBody>
      </p:sp>
      <p:sp>
        <p:nvSpPr>
          <p:cNvPr id="18436" name="2 Alt Başlık">
            <a:extLst>
              <a:ext uri="{FF2B5EF4-FFF2-40B4-BE49-F238E27FC236}">
                <a16:creationId xmlns:a16="http://schemas.microsoft.com/office/drawing/2014/main" xmlns="" id="{ECA73B76-8B6B-4515-B9BB-5D18AFD9BA0C}"/>
              </a:ext>
            </a:extLst>
          </p:cNvPr>
          <p:cNvSpPr>
            <a:spLocks noGrp="1"/>
          </p:cNvSpPr>
          <p:nvPr>
            <p:ph type="subTitle" idx="1"/>
          </p:nvPr>
        </p:nvSpPr>
        <p:spPr>
          <a:xfrm>
            <a:off x="909835" y="333375"/>
            <a:ext cx="11089233" cy="6191250"/>
          </a:xfrm>
        </p:spPr>
        <p:txBody>
          <a:bodyPr/>
          <a:lstStyle/>
          <a:p>
            <a:endParaRPr lang="tr-TR" altLang="tr-TR" sz="3600" dirty="0">
              <a:solidFill>
                <a:srgbClr val="0D0D0D"/>
              </a:solidFill>
              <a:latin typeface="Comic Sans MS" panose="030F0702030302020204" pitchFamily="66" charset="0"/>
            </a:endParaRPr>
          </a:p>
          <a:p>
            <a:endParaRPr lang="tr-TR" altLang="tr-TR" dirty="0">
              <a:solidFill>
                <a:schemeClr val="tx1"/>
              </a:solidFill>
              <a:latin typeface="Comic Sans MS" panose="030F0702030302020204" pitchFamily="66" charset="0"/>
            </a:endParaRPr>
          </a:p>
          <a:p>
            <a:r>
              <a:rPr lang="tr-TR" altLang="tr-TR" b="1" u="sng" dirty="0" err="1">
                <a:solidFill>
                  <a:srgbClr val="FF0000"/>
                </a:solidFill>
                <a:latin typeface="Comic Sans MS" panose="030F0702030302020204" pitchFamily="66" charset="0"/>
              </a:rPr>
              <a:t>Konjestif</a:t>
            </a:r>
            <a:r>
              <a:rPr lang="tr-TR" altLang="tr-TR" b="1" u="sng" dirty="0">
                <a:solidFill>
                  <a:srgbClr val="FF0000"/>
                </a:solidFill>
                <a:latin typeface="Comic Sans MS" panose="030F0702030302020204" pitchFamily="66" charset="0"/>
              </a:rPr>
              <a:t> kalp yetmezliği:</a:t>
            </a:r>
          </a:p>
          <a:p>
            <a:endParaRPr lang="tr-TR" altLang="tr-TR" b="1" dirty="0">
              <a:solidFill>
                <a:schemeClr val="tx1"/>
              </a:solidFill>
              <a:latin typeface="Comic Sans MS" panose="030F0702030302020204" pitchFamily="66" charset="0"/>
            </a:endParaRPr>
          </a:p>
          <a:p>
            <a:r>
              <a:rPr lang="tr-TR" altLang="tr-TR" dirty="0">
                <a:solidFill>
                  <a:schemeClr val="tx1"/>
                </a:solidFill>
                <a:latin typeface="Comic Sans MS" panose="030F0702030302020204" pitchFamily="66" charset="0"/>
              </a:rPr>
              <a:t>Kalpten </a:t>
            </a:r>
            <a:r>
              <a:rPr lang="tr-TR" altLang="tr-TR" dirty="0" err="1">
                <a:solidFill>
                  <a:schemeClr val="tx1"/>
                </a:solidFill>
                <a:latin typeface="Comic Sans MS" panose="030F0702030302020204" pitchFamily="66" charset="0"/>
              </a:rPr>
              <a:t>perifere</a:t>
            </a:r>
            <a:r>
              <a:rPr lang="tr-TR" altLang="tr-TR" dirty="0">
                <a:solidFill>
                  <a:schemeClr val="tx1"/>
                </a:solidFill>
                <a:latin typeface="Comic Sans MS" panose="030F0702030302020204" pitchFamily="66" charset="0"/>
              </a:rPr>
              <a:t> atılan kan miktarı azalır, organlardaki kan miktarı artar. </a:t>
            </a:r>
          </a:p>
          <a:p>
            <a:endParaRPr lang="tr-TR" altLang="tr-TR" dirty="0">
              <a:solidFill>
                <a:schemeClr val="tx1"/>
              </a:solidFill>
              <a:latin typeface="Comic Sans MS" panose="030F0702030302020204" pitchFamily="66" charset="0"/>
            </a:endParaRPr>
          </a:p>
          <a:p>
            <a:r>
              <a:rPr lang="tr-TR" altLang="tr-TR" dirty="0">
                <a:solidFill>
                  <a:schemeClr val="tx1"/>
                </a:solidFill>
                <a:latin typeface="Comic Sans MS" panose="030F0702030302020204" pitchFamily="66" charset="0"/>
              </a:rPr>
              <a:t>İşlem sırasında </a:t>
            </a:r>
            <a:r>
              <a:rPr lang="tr-TR" altLang="tr-TR" dirty="0" err="1">
                <a:solidFill>
                  <a:schemeClr val="tx1"/>
                </a:solidFill>
                <a:latin typeface="Comic Sans MS" panose="030F0702030302020204" pitchFamily="66" charset="0"/>
              </a:rPr>
              <a:t>ünit</a:t>
            </a:r>
            <a:r>
              <a:rPr lang="tr-TR" altLang="tr-TR" dirty="0">
                <a:solidFill>
                  <a:schemeClr val="tx1"/>
                </a:solidFill>
                <a:latin typeface="Comic Sans MS" panose="030F0702030302020204" pitchFamily="66" charset="0"/>
              </a:rPr>
              <a:t> çok fazla yatırılmamalı. Hasta </a:t>
            </a:r>
            <a:r>
              <a:rPr lang="tr-TR" altLang="tr-TR" dirty="0" err="1">
                <a:solidFill>
                  <a:schemeClr val="tx1"/>
                </a:solidFill>
                <a:latin typeface="Comic Sans MS" panose="030F0702030302020204" pitchFamily="66" charset="0"/>
              </a:rPr>
              <a:t>trandelenburg</a:t>
            </a:r>
            <a:r>
              <a:rPr lang="tr-TR" altLang="tr-TR" dirty="0">
                <a:solidFill>
                  <a:schemeClr val="tx1"/>
                </a:solidFill>
                <a:latin typeface="Comic Sans MS" panose="030F0702030302020204" pitchFamily="66" charset="0"/>
              </a:rPr>
              <a:t> pozisyonuna getirilmemeli. </a:t>
            </a:r>
          </a:p>
          <a:p>
            <a:endParaRPr lang="tr-TR" altLang="tr-TR" dirty="0">
              <a:solidFill>
                <a:schemeClr val="bg1"/>
              </a:solidFill>
              <a:latin typeface="Comic Sans MS" panose="030F0702030302020204" pitchFamily="66"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lt Başlık">
            <a:extLst>
              <a:ext uri="{FF2B5EF4-FFF2-40B4-BE49-F238E27FC236}">
                <a16:creationId xmlns:a16="http://schemas.microsoft.com/office/drawing/2014/main" xmlns="" id="{CDF90B0A-FF79-47EB-9CB4-91DC8794098A}"/>
              </a:ext>
            </a:extLst>
          </p:cNvPr>
          <p:cNvSpPr>
            <a:spLocks noGrp="1"/>
          </p:cNvSpPr>
          <p:nvPr>
            <p:ph idx="1"/>
          </p:nvPr>
        </p:nvSpPr>
        <p:spPr>
          <a:xfrm>
            <a:off x="909836" y="188640"/>
            <a:ext cx="11089232" cy="6669360"/>
          </a:xfrm>
        </p:spPr>
        <p:txBody>
          <a:bodyPr>
            <a:normAutofit fontScale="92500" lnSpcReduction="20000"/>
          </a:bodyPr>
          <a:lstStyle/>
          <a:p>
            <a:pPr marR="0" algn="l" eaLnBrk="1" hangingPunct="1"/>
            <a:endParaRPr lang="tr-TR" altLang="tr-TR" sz="3600" dirty="0">
              <a:latin typeface="Comic Sans MS" panose="030F0702030302020204" pitchFamily="66" charset="0"/>
            </a:endParaRPr>
          </a:p>
          <a:p>
            <a:pPr marL="0" indent="0">
              <a:buNone/>
            </a:pPr>
            <a:r>
              <a:rPr lang="tr-TR" altLang="tr-TR" u="sng" dirty="0">
                <a:solidFill>
                  <a:srgbClr val="FF0000"/>
                </a:solidFill>
                <a:latin typeface="Comic Sans MS" panose="030F0702030302020204" pitchFamily="66" charset="0"/>
              </a:rPr>
              <a:t>Düşük risk grubu hastalarda</a:t>
            </a:r>
            <a:endParaRPr lang="tr-TR" altLang="tr-TR" sz="2800" u="sng" dirty="0">
              <a:solidFill>
                <a:srgbClr val="FF0000"/>
              </a:solidFill>
              <a:latin typeface="Comic Sans MS" panose="030F0702030302020204" pitchFamily="66" charset="0"/>
            </a:endParaRPr>
          </a:p>
          <a:p>
            <a:pPr marR="0" algn="l" eaLnBrk="1" hangingPunct="1"/>
            <a:r>
              <a:rPr lang="tr-TR" altLang="tr-TR" sz="2800" dirty="0">
                <a:latin typeface="Comic Sans MS" panose="030F0702030302020204" pitchFamily="66" charset="0"/>
              </a:rPr>
              <a:t>Konservatif işlemler normal prosedürde yapılabilir. Sadece komplike çekim vakalarında konsültasyon istenir. </a:t>
            </a:r>
          </a:p>
          <a:p>
            <a:pPr marR="0" algn="l" eaLnBrk="1" hangingPunct="1"/>
            <a:endParaRPr lang="tr-TR" altLang="tr-TR" sz="2800" dirty="0">
              <a:latin typeface="Comic Sans MS" panose="030F0702030302020204" pitchFamily="66" charset="0"/>
            </a:endParaRPr>
          </a:p>
          <a:p>
            <a:pPr marL="0" marR="0" indent="0" algn="l" eaLnBrk="1" hangingPunct="1">
              <a:buNone/>
            </a:pPr>
            <a:r>
              <a:rPr lang="tr-TR" altLang="tr-TR" sz="2800" u="sng" dirty="0">
                <a:solidFill>
                  <a:srgbClr val="FF0000"/>
                </a:solidFill>
                <a:latin typeface="Comic Sans MS" panose="030F0702030302020204" pitchFamily="66" charset="0"/>
              </a:rPr>
              <a:t>Orta risk grubu hastalarda </a:t>
            </a:r>
          </a:p>
          <a:p>
            <a:pPr marR="0" algn="l" eaLnBrk="1" hangingPunct="1">
              <a:buFont typeface="Wingdings" panose="05000000000000000000" pitchFamily="2" charset="2"/>
              <a:buChar char="§"/>
            </a:pPr>
            <a:r>
              <a:rPr lang="tr-TR" altLang="tr-TR" dirty="0" err="1">
                <a:latin typeface="Comic Sans MS" panose="030F0702030302020204" pitchFamily="66" charset="0"/>
              </a:rPr>
              <a:t>D</a:t>
            </a:r>
            <a:r>
              <a:rPr lang="tr-TR" altLang="tr-TR" sz="2800" dirty="0" err="1">
                <a:latin typeface="Comic Sans MS" panose="030F0702030302020204" pitchFamily="66" charset="0"/>
              </a:rPr>
              <a:t>ental</a:t>
            </a:r>
            <a:r>
              <a:rPr lang="tr-TR" altLang="tr-TR" sz="2800" dirty="0">
                <a:latin typeface="Comic Sans MS" panose="030F0702030302020204" pitchFamily="66" charset="0"/>
              </a:rPr>
              <a:t> girişim öncesi mutlaka konsültasyon yapılmalı. </a:t>
            </a:r>
            <a:r>
              <a:rPr lang="tr-TR" altLang="tr-TR" sz="2800" dirty="0" err="1">
                <a:latin typeface="Comic Sans MS" panose="030F0702030302020204" pitchFamily="66" charset="0"/>
              </a:rPr>
              <a:t>Sedasyon</a:t>
            </a:r>
            <a:r>
              <a:rPr lang="tr-TR" altLang="tr-TR" sz="2800" dirty="0">
                <a:latin typeface="Comic Sans MS" panose="030F0702030302020204" pitchFamily="66" charset="0"/>
              </a:rPr>
              <a:t> yapılabilir.</a:t>
            </a:r>
          </a:p>
          <a:p>
            <a:pPr marL="0" indent="0">
              <a:buNone/>
            </a:pPr>
            <a:endParaRPr lang="tr-TR" altLang="tr-TR" dirty="0">
              <a:latin typeface="Comic Sans MS" panose="030F0702030302020204" pitchFamily="66" charset="0"/>
            </a:endParaRPr>
          </a:p>
          <a:p>
            <a:pPr marL="0" indent="0">
              <a:buNone/>
            </a:pPr>
            <a:r>
              <a:rPr lang="tr-TR" altLang="tr-TR" u="sng" dirty="0">
                <a:solidFill>
                  <a:srgbClr val="FF0000"/>
                </a:solidFill>
                <a:latin typeface="Comic Sans MS" panose="030F0702030302020204" pitchFamily="66" charset="0"/>
              </a:rPr>
              <a:t>Yüksek risk grubu hastalarda</a:t>
            </a:r>
          </a:p>
          <a:p>
            <a:r>
              <a:rPr lang="tr-TR" altLang="tr-TR" dirty="0">
                <a:latin typeface="Comic Sans MS" panose="030F0702030302020204" pitchFamily="66" charset="0"/>
              </a:rPr>
              <a:t>Konsültasyon mutlaka alınmalı. </a:t>
            </a:r>
          </a:p>
          <a:p>
            <a:r>
              <a:rPr lang="tr-TR" altLang="tr-TR" dirty="0">
                <a:latin typeface="Comic Sans MS" panose="030F0702030302020204" pitchFamily="66" charset="0"/>
              </a:rPr>
              <a:t>Cerrahi girişimler hastane ortamında yapılmalıdır. </a:t>
            </a:r>
          </a:p>
          <a:p>
            <a:r>
              <a:rPr lang="tr-TR" altLang="tr-TR" dirty="0" err="1">
                <a:latin typeface="Comic Sans MS" panose="030F0702030302020204" pitchFamily="66" charset="0"/>
              </a:rPr>
              <a:t>Vazokonstrüktörsüz</a:t>
            </a:r>
            <a:r>
              <a:rPr lang="tr-TR" altLang="tr-TR" dirty="0">
                <a:latin typeface="Comic Sans MS" panose="030F0702030302020204" pitchFamily="66" charset="0"/>
              </a:rPr>
              <a:t> lokal </a:t>
            </a:r>
            <a:r>
              <a:rPr lang="tr-TR" altLang="tr-TR" dirty="0" err="1">
                <a:latin typeface="Comic Sans MS" panose="030F0702030302020204" pitchFamily="66" charset="0"/>
              </a:rPr>
              <a:t>anestezikler</a:t>
            </a:r>
            <a:r>
              <a:rPr lang="tr-TR" altLang="tr-TR" dirty="0">
                <a:latin typeface="Comic Sans MS" panose="030F0702030302020204" pitchFamily="66" charset="0"/>
              </a:rPr>
              <a:t> kullanılmalı. </a:t>
            </a:r>
          </a:p>
          <a:p>
            <a:r>
              <a:rPr lang="tr-TR" altLang="tr-TR" dirty="0">
                <a:latin typeface="Comic Sans MS" panose="030F0702030302020204" pitchFamily="66" charset="0"/>
              </a:rPr>
              <a:t>Stresi minimuma indirmek için </a:t>
            </a:r>
            <a:r>
              <a:rPr lang="tr-TR" altLang="tr-TR" dirty="0" err="1">
                <a:latin typeface="Comic Sans MS" panose="030F0702030302020204" pitchFamily="66" charset="0"/>
              </a:rPr>
              <a:t>sedasyon</a:t>
            </a:r>
            <a:r>
              <a:rPr lang="tr-TR" altLang="tr-TR" dirty="0">
                <a:latin typeface="Comic Sans MS" panose="030F0702030302020204" pitchFamily="66" charset="0"/>
              </a:rPr>
              <a:t> mutlaka yapılmalı.</a:t>
            </a:r>
          </a:p>
          <a:p>
            <a:pPr marL="0" marR="0" indent="0" algn="l" eaLnBrk="1" hangingPunct="1">
              <a:buNone/>
            </a:pPr>
            <a:endParaRPr lang="tr-TR" altLang="tr-TR" sz="2800" dirty="0">
              <a:latin typeface="Comic Sans MS" panose="030F0702030302020204" pitchFamily="66" charset="0"/>
            </a:endParaRPr>
          </a:p>
        </p:txBody>
      </p:sp>
    </p:spTree>
    <p:extLst>
      <p:ext uri="{BB962C8B-B14F-4D97-AF65-F5344CB8AC3E}">
        <p14:creationId xmlns:p14="http://schemas.microsoft.com/office/powerpoint/2010/main" val="32484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lt Başlık">
            <a:extLst>
              <a:ext uri="{FF2B5EF4-FFF2-40B4-BE49-F238E27FC236}">
                <a16:creationId xmlns:a16="http://schemas.microsoft.com/office/drawing/2014/main" xmlns="" id="{3F6DC75A-93CF-40D7-B5ED-865EE338C56D}"/>
              </a:ext>
            </a:extLst>
          </p:cNvPr>
          <p:cNvSpPr>
            <a:spLocks noGrp="1"/>
          </p:cNvSpPr>
          <p:nvPr>
            <p:ph idx="1"/>
          </p:nvPr>
        </p:nvSpPr>
        <p:spPr>
          <a:xfrm>
            <a:off x="981844" y="260648"/>
            <a:ext cx="11017224" cy="6597352"/>
          </a:xfrm>
        </p:spPr>
        <p:txBody>
          <a:bodyPr>
            <a:normAutofit/>
          </a:bodyPr>
          <a:lstStyle/>
          <a:p>
            <a:pPr marR="0" algn="l" eaLnBrk="1" hangingPunct="1"/>
            <a:endParaRPr lang="tr-TR" altLang="tr-TR" sz="3600" dirty="0">
              <a:latin typeface="Comic Sans MS" panose="030F0702030302020204" pitchFamily="66" charset="0"/>
            </a:endParaRPr>
          </a:p>
          <a:p>
            <a:pPr marR="0" algn="l" eaLnBrk="1" hangingPunct="1"/>
            <a:r>
              <a:rPr lang="tr-TR" altLang="tr-TR" sz="2800" b="1" u="sng" dirty="0">
                <a:solidFill>
                  <a:srgbClr val="FF0000"/>
                </a:solidFill>
                <a:latin typeface="Comic Sans MS" panose="030F0702030302020204" pitchFamily="66" charset="0"/>
              </a:rPr>
              <a:t>Bakteriyel </a:t>
            </a:r>
            <a:r>
              <a:rPr lang="tr-TR" altLang="tr-TR" sz="2800" b="1" u="sng" dirty="0" err="1">
                <a:solidFill>
                  <a:srgbClr val="FF0000"/>
                </a:solidFill>
                <a:latin typeface="Comic Sans MS" panose="030F0702030302020204" pitchFamily="66" charset="0"/>
              </a:rPr>
              <a:t>Endokardit</a:t>
            </a:r>
            <a:r>
              <a:rPr lang="tr-TR" altLang="tr-TR" sz="2800" b="1" u="sng" dirty="0">
                <a:solidFill>
                  <a:srgbClr val="FF0000"/>
                </a:solidFill>
                <a:latin typeface="Comic Sans MS" panose="030F0702030302020204" pitchFamily="66" charset="0"/>
              </a:rPr>
              <a:t>:</a:t>
            </a:r>
          </a:p>
          <a:p>
            <a:pPr marR="0" algn="l" eaLnBrk="1" hangingPunct="1"/>
            <a:endParaRPr lang="tr-TR" altLang="tr-TR" sz="2800" b="1" dirty="0">
              <a:latin typeface="Comic Sans MS" panose="030F0702030302020204" pitchFamily="66" charset="0"/>
            </a:endParaRPr>
          </a:p>
          <a:p>
            <a:pPr marR="0" algn="l" eaLnBrk="1" hangingPunct="1"/>
            <a:r>
              <a:rPr lang="tr-TR" altLang="tr-TR" sz="2800" dirty="0">
                <a:latin typeface="Comic Sans MS" panose="030F0702030302020204" pitchFamily="66" charset="0"/>
              </a:rPr>
              <a:t>Kalbin içini döşeyen zarın ve kalp kapaklarının </a:t>
            </a:r>
            <a:r>
              <a:rPr lang="tr-TR" altLang="tr-TR" sz="2800" dirty="0" err="1">
                <a:latin typeface="Comic Sans MS" panose="030F0702030302020204" pitchFamily="66" charset="0"/>
              </a:rPr>
              <a:t>enfekte</a:t>
            </a:r>
            <a:r>
              <a:rPr lang="tr-TR" altLang="tr-TR" sz="2800" dirty="0">
                <a:latin typeface="Comic Sans MS" panose="030F0702030302020204" pitchFamily="66" charset="0"/>
              </a:rPr>
              <a:t> olmasıdır.  </a:t>
            </a:r>
          </a:p>
          <a:p>
            <a:pPr marR="0" algn="l" eaLnBrk="1" hangingPunct="1"/>
            <a:r>
              <a:rPr lang="tr-TR" altLang="tr-TR" sz="2800" dirty="0">
                <a:latin typeface="Comic Sans MS" panose="030F0702030302020204" pitchFamily="66" charset="0"/>
              </a:rPr>
              <a:t>Daha önceden hasar görmüş bir kalpte oluşuyorsa </a:t>
            </a:r>
            <a:r>
              <a:rPr lang="tr-TR" altLang="tr-TR" sz="2800" dirty="0" err="1">
                <a:latin typeface="Comic Sans MS" panose="030F0702030302020204" pitchFamily="66" charset="0"/>
              </a:rPr>
              <a:t>subakut</a:t>
            </a:r>
            <a:r>
              <a:rPr lang="tr-TR" altLang="tr-TR" sz="2800" dirty="0">
                <a:latin typeface="Comic Sans MS" panose="030F0702030302020204" pitchFamily="66" charset="0"/>
              </a:rPr>
              <a:t> bakteriyel </a:t>
            </a:r>
            <a:r>
              <a:rPr lang="tr-TR" altLang="tr-TR" sz="2800" dirty="0" err="1">
                <a:latin typeface="Comic Sans MS" panose="030F0702030302020204" pitchFamily="66" charset="0"/>
              </a:rPr>
              <a:t>endokardittir</a:t>
            </a:r>
            <a:r>
              <a:rPr lang="tr-TR" altLang="tr-TR" sz="2800" dirty="0">
                <a:latin typeface="Comic Sans MS" panose="030F0702030302020204" pitchFamily="66" charset="0"/>
              </a:rPr>
              <a:t>. </a:t>
            </a:r>
          </a:p>
          <a:p>
            <a:pPr marR="0" algn="l" eaLnBrk="1" hangingPunct="1"/>
            <a:r>
              <a:rPr lang="tr-TR" altLang="tr-TR" sz="2800" dirty="0">
                <a:latin typeface="Comic Sans MS" panose="030F0702030302020204" pitchFamily="66" charset="0"/>
              </a:rPr>
              <a:t>İşlem öncesinde mutlaka </a:t>
            </a:r>
            <a:r>
              <a:rPr lang="tr-TR" altLang="tr-TR" sz="2800" dirty="0" err="1">
                <a:latin typeface="Comic Sans MS" panose="030F0702030302020204" pitchFamily="66" charset="0"/>
              </a:rPr>
              <a:t>proflaksi</a:t>
            </a:r>
            <a:r>
              <a:rPr lang="tr-TR" altLang="tr-TR" sz="2800" dirty="0">
                <a:latin typeface="Comic Sans MS" panose="030F0702030302020204" pitchFamily="66" charset="0"/>
              </a:rPr>
              <a:t> yapılması gerekir. </a:t>
            </a:r>
          </a:p>
        </p:txBody>
      </p:sp>
    </p:spTree>
    <p:extLst>
      <p:ext uri="{BB962C8B-B14F-4D97-AF65-F5344CB8AC3E}">
        <p14:creationId xmlns:p14="http://schemas.microsoft.com/office/powerpoint/2010/main" val="152014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3C430F26-CD42-49DC-B91D-918253F4A61E}"/>
              </a:ext>
            </a:extLst>
          </p:cNvPr>
          <p:cNvSpPr>
            <a:spLocks noGrp="1"/>
          </p:cNvSpPr>
          <p:nvPr>
            <p:ph type="title"/>
          </p:nvPr>
        </p:nvSpPr>
        <p:spPr/>
        <p:txBody>
          <a:bodyPr/>
          <a:lstStyle/>
          <a:p>
            <a:r>
              <a:rPr lang="tr-TR" altLang="tr-TR" b="1" u="sng" dirty="0">
                <a:solidFill>
                  <a:srgbClr val="FF0000"/>
                </a:solidFill>
                <a:latin typeface="Comic Sans MS" panose="030F0702030302020204" pitchFamily="66" charset="0"/>
              </a:rPr>
              <a:t>Bakteriyel </a:t>
            </a:r>
            <a:r>
              <a:rPr lang="tr-TR" altLang="tr-TR" b="1" u="sng" dirty="0" err="1">
                <a:solidFill>
                  <a:srgbClr val="FF0000"/>
                </a:solidFill>
                <a:latin typeface="Comic Sans MS" panose="030F0702030302020204" pitchFamily="66" charset="0"/>
              </a:rPr>
              <a:t>Endokardit</a:t>
            </a:r>
            <a:r>
              <a:rPr lang="tr-TR" altLang="tr-TR" b="1" u="sng" dirty="0">
                <a:solidFill>
                  <a:srgbClr val="FF0000"/>
                </a:solidFill>
                <a:latin typeface="Comic Sans MS" panose="030F0702030302020204" pitchFamily="66" charset="0"/>
              </a:rPr>
              <a:t>:</a:t>
            </a:r>
            <a:endParaRPr lang="tr-TR" dirty="0"/>
          </a:p>
        </p:txBody>
      </p:sp>
      <p:sp>
        <p:nvSpPr>
          <p:cNvPr id="4" name="2 Alt Başlık">
            <a:extLst>
              <a:ext uri="{FF2B5EF4-FFF2-40B4-BE49-F238E27FC236}">
                <a16:creationId xmlns:a16="http://schemas.microsoft.com/office/drawing/2014/main" xmlns="" id="{D652BB64-8EEA-4AD5-AA3B-1651CA74D667}"/>
              </a:ext>
            </a:extLst>
          </p:cNvPr>
          <p:cNvSpPr>
            <a:spLocks noGrp="1"/>
          </p:cNvSpPr>
          <p:nvPr>
            <p:ph idx="1"/>
          </p:nvPr>
        </p:nvSpPr>
        <p:spPr>
          <a:xfrm>
            <a:off x="1219200" y="1701800"/>
            <a:ext cx="10851876" cy="5156200"/>
          </a:xfrm>
        </p:spPr>
        <p:txBody>
          <a:bodyPr/>
          <a:lstStyle/>
          <a:p>
            <a:pPr marR="0" algn="l" eaLnBrk="1" hangingPunct="1"/>
            <a:endParaRPr lang="tr-TR" altLang="tr-TR" sz="2800" dirty="0">
              <a:latin typeface="Comic Sans MS" panose="030F0702030302020204" pitchFamily="66" charset="0"/>
            </a:endParaRPr>
          </a:p>
          <a:p>
            <a:pPr marR="0" algn="l" eaLnBrk="1" hangingPunct="1"/>
            <a:r>
              <a:rPr lang="tr-TR" altLang="tr-TR" sz="2800" dirty="0">
                <a:latin typeface="Comic Sans MS" panose="030F0702030302020204" pitchFamily="66" charset="0"/>
              </a:rPr>
              <a:t>Enfeksiyon odakları elimine edilmelidir. </a:t>
            </a:r>
          </a:p>
          <a:p>
            <a:pPr marR="0" algn="l" eaLnBrk="1" hangingPunct="1"/>
            <a:r>
              <a:rPr lang="tr-TR" altLang="tr-TR" sz="2800" dirty="0">
                <a:latin typeface="Comic Sans MS" panose="030F0702030302020204" pitchFamily="66" charset="0"/>
              </a:rPr>
              <a:t>Birkaç seans işlem uygulanacaksa bakterilerin direnç kazanma riskine karşı seanslar arası 9-14 gün olmalıdır. </a:t>
            </a:r>
          </a:p>
          <a:p>
            <a:pPr marR="0" algn="l" eaLnBrk="1" hangingPunct="1"/>
            <a:r>
              <a:rPr lang="tr-TR" altLang="tr-TR" sz="2800" dirty="0">
                <a:latin typeface="Comic Sans MS" panose="030F0702030302020204" pitchFamily="66" charset="0"/>
              </a:rPr>
              <a:t>Enfeksiyon riskini azaltmak için antiseptik gargara kullanımı önerilir. </a:t>
            </a:r>
          </a:p>
          <a:p>
            <a:r>
              <a:rPr lang="tr-TR" altLang="tr-TR" dirty="0">
                <a:latin typeface="Comic Sans MS" panose="030F0702030302020204" pitchFamily="66" charset="0"/>
              </a:rPr>
              <a:t>Diş çekimi </a:t>
            </a:r>
            <a:r>
              <a:rPr lang="tr-TR" altLang="tr-TR" dirty="0" err="1">
                <a:latin typeface="Comic Sans MS" panose="030F0702030302020204" pitchFamily="66" charset="0"/>
              </a:rPr>
              <a:t>endodontik</a:t>
            </a:r>
            <a:r>
              <a:rPr lang="tr-TR" altLang="tr-TR" dirty="0">
                <a:latin typeface="Comic Sans MS" panose="030F0702030302020204" pitchFamily="66" charset="0"/>
              </a:rPr>
              <a:t> tedaviye oranla 7 kat </a:t>
            </a:r>
            <a:r>
              <a:rPr lang="tr-TR" altLang="tr-TR" dirty="0" err="1">
                <a:latin typeface="Comic Sans MS" panose="030F0702030302020204" pitchFamily="66" charset="0"/>
              </a:rPr>
              <a:t>bakteriyemi</a:t>
            </a:r>
            <a:r>
              <a:rPr lang="tr-TR" altLang="tr-TR" dirty="0">
                <a:latin typeface="Comic Sans MS" panose="030F0702030302020204" pitchFamily="66" charset="0"/>
              </a:rPr>
              <a:t> riskine sahip olduğu için mümkün olduğunca kanal tedavisi ile tedavi edilmeye çalışılır. </a:t>
            </a:r>
          </a:p>
        </p:txBody>
      </p:sp>
    </p:spTree>
    <p:extLst>
      <p:ext uri="{BB962C8B-B14F-4D97-AF65-F5344CB8AC3E}">
        <p14:creationId xmlns:p14="http://schemas.microsoft.com/office/powerpoint/2010/main" val="211458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5D5286CF-3174-4C87-8B70-CECA4413E0E9}"/>
              </a:ext>
            </a:extLst>
          </p:cNvPr>
          <p:cNvSpPr>
            <a:spLocks noGrp="1"/>
          </p:cNvSpPr>
          <p:nvPr>
            <p:ph type="title"/>
          </p:nvPr>
        </p:nvSpPr>
        <p:spPr/>
        <p:txBody>
          <a:bodyPr/>
          <a:lstStyle/>
          <a:p>
            <a:r>
              <a:rPr lang="tr-TR" altLang="tr-TR" b="1" dirty="0" err="1">
                <a:solidFill>
                  <a:srgbClr val="FF0000"/>
                </a:solidFill>
                <a:latin typeface="Comic Sans MS" panose="030F0702030302020204" pitchFamily="66" charset="0"/>
              </a:rPr>
              <a:t>Romatizmal</a:t>
            </a:r>
            <a:r>
              <a:rPr lang="tr-TR" altLang="tr-TR" b="1" dirty="0">
                <a:solidFill>
                  <a:srgbClr val="FF0000"/>
                </a:solidFill>
                <a:latin typeface="Comic Sans MS" panose="030F0702030302020204" pitchFamily="66" charset="0"/>
              </a:rPr>
              <a:t> kalp hastalıkları: </a:t>
            </a:r>
            <a:endParaRPr lang="tr-TR" dirty="0">
              <a:solidFill>
                <a:srgbClr val="FF0000"/>
              </a:solidFill>
            </a:endParaRPr>
          </a:p>
        </p:txBody>
      </p:sp>
      <p:sp>
        <p:nvSpPr>
          <p:cNvPr id="4" name="2 Alt Başlık">
            <a:extLst>
              <a:ext uri="{FF2B5EF4-FFF2-40B4-BE49-F238E27FC236}">
                <a16:creationId xmlns:a16="http://schemas.microsoft.com/office/drawing/2014/main" xmlns="" id="{88DE17C3-87B5-4C0C-81C3-AFBC40E2FA5A}"/>
              </a:ext>
            </a:extLst>
          </p:cNvPr>
          <p:cNvSpPr>
            <a:spLocks noGrp="1"/>
          </p:cNvSpPr>
          <p:nvPr>
            <p:ph idx="1"/>
          </p:nvPr>
        </p:nvSpPr>
        <p:spPr>
          <a:xfrm>
            <a:off x="1053852" y="1701800"/>
            <a:ext cx="10945216" cy="4462463"/>
          </a:xfrm>
        </p:spPr>
        <p:txBody>
          <a:bodyPr>
            <a:normAutofit/>
          </a:bodyPr>
          <a:lstStyle/>
          <a:p>
            <a:pPr marR="0" algn="l" eaLnBrk="1" hangingPunct="1"/>
            <a:r>
              <a:rPr lang="tr-TR" altLang="tr-TR" sz="2800" u="sng" dirty="0">
                <a:solidFill>
                  <a:srgbClr val="FF0000"/>
                </a:solidFill>
                <a:latin typeface="Comic Sans MS" panose="030F0702030302020204" pitchFamily="66" charset="0"/>
              </a:rPr>
              <a:t>Akut eklem romatizması</a:t>
            </a:r>
          </a:p>
          <a:p>
            <a:pPr marR="0" algn="l" eaLnBrk="1" hangingPunct="1"/>
            <a:endParaRPr lang="tr-TR" altLang="tr-TR" sz="2800" dirty="0">
              <a:latin typeface="Comic Sans MS" panose="030F0702030302020204" pitchFamily="66" charset="0"/>
            </a:endParaRPr>
          </a:p>
          <a:p>
            <a:pPr marR="0" algn="l" eaLnBrk="1" hangingPunct="1"/>
            <a:r>
              <a:rPr lang="tr-TR" altLang="tr-TR" sz="2800" dirty="0">
                <a:latin typeface="Comic Sans MS" panose="030F0702030302020204" pitchFamily="66" charset="0"/>
              </a:rPr>
              <a:t>A grubu </a:t>
            </a:r>
            <a:r>
              <a:rPr lang="tr-TR" altLang="tr-TR" sz="2800" dirty="0" err="1">
                <a:latin typeface="Comic Sans MS" panose="030F0702030302020204" pitchFamily="66" charset="0"/>
              </a:rPr>
              <a:t>hemolitik</a:t>
            </a:r>
            <a:r>
              <a:rPr lang="tr-TR" altLang="tr-TR" sz="2800" dirty="0">
                <a:latin typeface="Comic Sans MS" panose="030F0702030302020204" pitchFamily="66" charset="0"/>
              </a:rPr>
              <a:t> </a:t>
            </a:r>
            <a:r>
              <a:rPr lang="tr-TR" altLang="tr-TR" sz="2800" dirty="0" err="1">
                <a:latin typeface="Comic Sans MS" panose="030F0702030302020204" pitchFamily="66" charset="0"/>
              </a:rPr>
              <a:t>streptekokların</a:t>
            </a:r>
            <a:r>
              <a:rPr lang="tr-TR" altLang="tr-TR" sz="2800" dirty="0">
                <a:latin typeface="Comic Sans MS" panose="030F0702030302020204" pitchFamily="66" charset="0"/>
              </a:rPr>
              <a:t> oluşturduğu bir enfeksiyonu izleyen 1-2 hafta içinde ortaya çıkar. </a:t>
            </a:r>
          </a:p>
          <a:p>
            <a:pPr marR="0" algn="l" eaLnBrk="1" hangingPunct="1"/>
            <a:r>
              <a:rPr lang="tr-TR" altLang="tr-TR" sz="2800" dirty="0">
                <a:latin typeface="Comic Sans MS" panose="030F0702030302020204" pitchFamily="66" charset="0"/>
              </a:rPr>
              <a:t>Genellikle 4-9 yaş grubu çocuklarda görülür. </a:t>
            </a:r>
          </a:p>
          <a:p>
            <a:pPr marR="0" algn="l" eaLnBrk="1" hangingPunct="1"/>
            <a:r>
              <a:rPr lang="tr-TR" altLang="tr-TR" sz="2800" dirty="0">
                <a:latin typeface="Comic Sans MS" panose="030F0702030302020204" pitchFamily="66" charset="0"/>
              </a:rPr>
              <a:t>Hastalarda tekrarlayan enfeksiyonlar sonucu </a:t>
            </a:r>
            <a:r>
              <a:rPr lang="tr-TR" altLang="tr-TR" sz="2800" dirty="0" err="1">
                <a:latin typeface="Comic Sans MS" panose="030F0702030302020204" pitchFamily="66" charset="0"/>
              </a:rPr>
              <a:t>kardit</a:t>
            </a:r>
            <a:r>
              <a:rPr lang="tr-TR" altLang="tr-TR" sz="2800" dirty="0">
                <a:latin typeface="Comic Sans MS" panose="030F0702030302020204" pitchFamily="66" charset="0"/>
              </a:rPr>
              <a:t> ve kapak </a:t>
            </a:r>
            <a:r>
              <a:rPr lang="tr-TR" altLang="tr-TR" sz="2800" dirty="0" err="1">
                <a:latin typeface="Comic Sans MS" panose="030F0702030302020204" pitchFamily="66" charset="0"/>
              </a:rPr>
              <a:t>defekti</a:t>
            </a:r>
            <a:r>
              <a:rPr lang="tr-TR" altLang="tr-TR" sz="2800" dirty="0">
                <a:latin typeface="Comic Sans MS" panose="030F0702030302020204" pitchFamily="66" charset="0"/>
              </a:rPr>
              <a:t> gelişebilir. </a:t>
            </a:r>
          </a:p>
        </p:txBody>
      </p:sp>
    </p:spTree>
    <p:extLst>
      <p:ext uri="{BB962C8B-B14F-4D97-AF65-F5344CB8AC3E}">
        <p14:creationId xmlns:p14="http://schemas.microsoft.com/office/powerpoint/2010/main" val="254137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069A1F58-4991-4CE5-A59A-26AED5EA40EA}"/>
              </a:ext>
            </a:extLst>
          </p:cNvPr>
          <p:cNvSpPr>
            <a:spLocks noGrp="1"/>
          </p:cNvSpPr>
          <p:nvPr>
            <p:ph type="title"/>
          </p:nvPr>
        </p:nvSpPr>
        <p:spPr/>
        <p:txBody>
          <a:bodyPr/>
          <a:lstStyle/>
          <a:p>
            <a:r>
              <a:rPr lang="tr-TR" altLang="tr-TR" u="sng" dirty="0">
                <a:solidFill>
                  <a:srgbClr val="FF0000"/>
                </a:solidFill>
                <a:latin typeface="Comic Sans MS" panose="030F0702030302020204" pitchFamily="66" charset="0"/>
              </a:rPr>
              <a:t>Akut eklem romatizması</a:t>
            </a:r>
            <a:br>
              <a:rPr lang="tr-TR" altLang="tr-TR" u="sng" dirty="0">
                <a:solidFill>
                  <a:srgbClr val="FF0000"/>
                </a:solidFill>
                <a:latin typeface="Comic Sans MS" panose="030F0702030302020204" pitchFamily="66" charset="0"/>
              </a:rPr>
            </a:br>
            <a:endParaRPr lang="tr-TR" dirty="0"/>
          </a:p>
        </p:txBody>
      </p:sp>
      <p:sp>
        <p:nvSpPr>
          <p:cNvPr id="4" name="2 Alt Başlık">
            <a:extLst>
              <a:ext uri="{FF2B5EF4-FFF2-40B4-BE49-F238E27FC236}">
                <a16:creationId xmlns:a16="http://schemas.microsoft.com/office/drawing/2014/main" xmlns="" id="{463651CD-93B3-42E2-951D-8D36C4450916}"/>
              </a:ext>
            </a:extLst>
          </p:cNvPr>
          <p:cNvSpPr>
            <a:spLocks noGrp="1"/>
          </p:cNvSpPr>
          <p:nvPr>
            <p:ph idx="1"/>
          </p:nvPr>
        </p:nvSpPr>
        <p:spPr>
          <a:xfrm>
            <a:off x="1053852" y="1701800"/>
            <a:ext cx="10945216" cy="4881563"/>
          </a:xfrm>
        </p:spPr>
        <p:txBody>
          <a:bodyPr>
            <a:normAutofit/>
          </a:bodyPr>
          <a:lstStyle/>
          <a:p>
            <a:pPr marR="0" algn="l" eaLnBrk="1" hangingPunct="1"/>
            <a:r>
              <a:rPr lang="tr-TR" altLang="tr-TR" sz="2800" dirty="0">
                <a:latin typeface="Comic Sans MS" panose="030F0702030302020204" pitchFamily="66" charset="0"/>
              </a:rPr>
              <a:t>Bu hastalara </a:t>
            </a:r>
            <a:r>
              <a:rPr lang="tr-TR" altLang="tr-TR" sz="2800" dirty="0" err="1">
                <a:latin typeface="Comic Sans MS" panose="030F0702030302020204" pitchFamily="66" charset="0"/>
              </a:rPr>
              <a:t>dental</a:t>
            </a:r>
            <a:r>
              <a:rPr lang="tr-TR" altLang="tr-TR" sz="2800" dirty="0">
                <a:latin typeface="Comic Sans MS" panose="030F0702030302020204" pitchFamily="66" charset="0"/>
              </a:rPr>
              <a:t> tedavi öncesi </a:t>
            </a:r>
            <a:r>
              <a:rPr lang="tr-TR" altLang="tr-TR" sz="2800" dirty="0" err="1">
                <a:latin typeface="Comic Sans MS" panose="030F0702030302020204" pitchFamily="66" charset="0"/>
              </a:rPr>
              <a:t>proflaksi</a:t>
            </a:r>
            <a:r>
              <a:rPr lang="tr-TR" altLang="tr-TR" sz="2800" dirty="0">
                <a:latin typeface="Comic Sans MS" panose="030F0702030302020204" pitchFamily="66" charset="0"/>
              </a:rPr>
              <a:t> yapılmalıdır. Eğer </a:t>
            </a:r>
            <a:r>
              <a:rPr lang="tr-TR" altLang="tr-TR" sz="2800" dirty="0" err="1">
                <a:latin typeface="Comic Sans MS" panose="030F0702030302020204" pitchFamily="66" charset="0"/>
              </a:rPr>
              <a:t>kardit</a:t>
            </a:r>
            <a:r>
              <a:rPr lang="tr-TR" altLang="tr-TR" sz="2800" dirty="0">
                <a:latin typeface="Comic Sans MS" panose="030F0702030302020204" pitchFamily="66" charset="0"/>
              </a:rPr>
              <a:t> geçirmemişse o zaman </a:t>
            </a:r>
            <a:r>
              <a:rPr lang="tr-TR" altLang="tr-TR" sz="2800" dirty="0" err="1">
                <a:latin typeface="Comic Sans MS" panose="030F0702030302020204" pitchFamily="66" charset="0"/>
              </a:rPr>
              <a:t>proflaksi</a:t>
            </a:r>
            <a:r>
              <a:rPr lang="tr-TR" altLang="tr-TR" sz="2800" dirty="0">
                <a:latin typeface="Comic Sans MS" panose="030F0702030302020204" pitchFamily="66" charset="0"/>
              </a:rPr>
              <a:t> gerekmez. </a:t>
            </a:r>
          </a:p>
          <a:p>
            <a:pPr marR="0" algn="l" eaLnBrk="1" hangingPunct="1"/>
            <a:r>
              <a:rPr lang="tr-TR" altLang="tr-TR" sz="2800" dirty="0" err="1">
                <a:latin typeface="Comic Sans MS" panose="030F0702030302020204" pitchFamily="66" charset="0"/>
              </a:rPr>
              <a:t>Vazokonstrüktörsüz</a:t>
            </a:r>
            <a:r>
              <a:rPr lang="tr-TR" altLang="tr-TR" sz="2800" dirty="0">
                <a:latin typeface="Comic Sans MS" panose="030F0702030302020204" pitchFamily="66" charset="0"/>
              </a:rPr>
              <a:t> lokal anestezi kullanılır. </a:t>
            </a:r>
          </a:p>
          <a:p>
            <a:pPr marR="0" algn="l" eaLnBrk="1" hangingPunct="1"/>
            <a:r>
              <a:rPr lang="tr-TR" altLang="tr-TR" sz="2800" dirty="0" err="1">
                <a:latin typeface="Comic Sans MS" panose="030F0702030302020204" pitchFamily="66" charset="0"/>
              </a:rPr>
              <a:t>Fokal</a:t>
            </a:r>
            <a:r>
              <a:rPr lang="tr-TR" altLang="tr-TR" sz="2800" dirty="0">
                <a:latin typeface="Comic Sans MS" panose="030F0702030302020204" pitchFamily="66" charset="0"/>
              </a:rPr>
              <a:t> enfeksiyon odakları temizlenmelidir. </a:t>
            </a:r>
          </a:p>
          <a:p>
            <a:pPr marR="0" algn="l" eaLnBrk="1" hangingPunct="1"/>
            <a:r>
              <a:rPr lang="tr-TR" altLang="tr-TR" sz="2800" dirty="0">
                <a:latin typeface="Comic Sans MS" panose="030F0702030302020204" pitchFamily="66" charset="0"/>
              </a:rPr>
              <a:t>Akut eklem romatizması geçiren hastaların aspirin kullanma ihtimali yüksektir. </a:t>
            </a:r>
          </a:p>
          <a:p>
            <a:pPr marR="0" algn="l" eaLnBrk="1" hangingPunct="1"/>
            <a:r>
              <a:rPr lang="tr-TR" altLang="tr-TR" sz="2800" dirty="0">
                <a:latin typeface="Comic Sans MS" panose="030F0702030302020204" pitchFamily="66" charset="0"/>
              </a:rPr>
              <a:t>Kanama zamanı uzayacağından </a:t>
            </a:r>
            <a:r>
              <a:rPr lang="tr-TR" altLang="tr-TR" sz="2800" dirty="0" err="1">
                <a:latin typeface="Comic Sans MS" panose="030F0702030302020204" pitchFamily="66" charset="0"/>
              </a:rPr>
              <a:t>anamnezde</a:t>
            </a:r>
            <a:r>
              <a:rPr lang="tr-TR" altLang="tr-TR" sz="2800" dirty="0">
                <a:latin typeface="Comic Sans MS" panose="030F0702030302020204" pitchFamily="66" charset="0"/>
              </a:rPr>
              <a:t> sorgulanması gerekir. </a:t>
            </a:r>
          </a:p>
        </p:txBody>
      </p:sp>
    </p:spTree>
    <p:extLst>
      <p:ext uri="{BB962C8B-B14F-4D97-AF65-F5344CB8AC3E}">
        <p14:creationId xmlns:p14="http://schemas.microsoft.com/office/powerpoint/2010/main" val="59931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9628F781-378B-4735-B78D-889A45EE44DD}"/>
              </a:ext>
            </a:extLst>
          </p:cNvPr>
          <p:cNvSpPr>
            <a:spLocks noGrp="1"/>
          </p:cNvSpPr>
          <p:nvPr>
            <p:ph type="title"/>
          </p:nvPr>
        </p:nvSpPr>
        <p:spPr>
          <a:xfrm>
            <a:off x="1218883" y="274637"/>
            <a:ext cx="10360501" cy="1282155"/>
          </a:xfrm>
        </p:spPr>
        <p:txBody>
          <a:bodyPr anchor="ctr" anchorCtr="0"/>
          <a:lstStyle/>
          <a:p>
            <a:r>
              <a:rPr lang="tr-TR" altLang="tr-TR" b="1" u="sng" dirty="0">
                <a:solidFill>
                  <a:srgbClr val="FF0000"/>
                </a:solidFill>
                <a:latin typeface="Comic Sans MS" panose="030F0702030302020204" pitchFamily="66" charset="0"/>
              </a:rPr>
              <a:t>Kalp damar hastalıklarının cerrahi tedavisi:</a:t>
            </a:r>
            <a:endParaRPr lang="tr-TR" u="sng" dirty="0">
              <a:solidFill>
                <a:srgbClr val="FF0000"/>
              </a:solidFill>
            </a:endParaRPr>
          </a:p>
        </p:txBody>
      </p:sp>
      <p:sp>
        <p:nvSpPr>
          <p:cNvPr id="4" name="2 Alt Başlık">
            <a:extLst>
              <a:ext uri="{FF2B5EF4-FFF2-40B4-BE49-F238E27FC236}">
                <a16:creationId xmlns:a16="http://schemas.microsoft.com/office/drawing/2014/main" xmlns="" id="{345A71CE-3469-4F05-B93D-6043CB9B8798}"/>
              </a:ext>
            </a:extLst>
          </p:cNvPr>
          <p:cNvSpPr>
            <a:spLocks noGrp="1"/>
          </p:cNvSpPr>
          <p:nvPr>
            <p:ph idx="1"/>
          </p:nvPr>
        </p:nvSpPr>
        <p:spPr>
          <a:xfrm>
            <a:off x="1219200" y="1701801"/>
            <a:ext cx="10360025" cy="2519288"/>
          </a:xfrm>
        </p:spPr>
        <p:txBody>
          <a:bodyPr>
            <a:normAutofit/>
          </a:bodyPr>
          <a:lstStyle/>
          <a:p>
            <a:pPr marR="0" algn="l" eaLnBrk="1" hangingPunct="1"/>
            <a:endParaRPr lang="tr-TR" altLang="tr-TR" sz="2800" dirty="0">
              <a:latin typeface="Comic Sans MS" panose="030F0702030302020204" pitchFamily="66" charset="0"/>
            </a:endParaRPr>
          </a:p>
          <a:p>
            <a:pPr marR="0" algn="l" eaLnBrk="1" hangingPunct="1"/>
            <a:r>
              <a:rPr lang="tr-TR" altLang="tr-TR" sz="2800" dirty="0">
                <a:latin typeface="Comic Sans MS" panose="030F0702030302020204" pitchFamily="66" charset="0"/>
              </a:rPr>
              <a:t>Koroner arter bypass </a:t>
            </a:r>
            <a:r>
              <a:rPr lang="tr-TR" altLang="tr-TR" sz="2800" dirty="0" err="1">
                <a:latin typeface="Comic Sans MS" panose="030F0702030302020204" pitchFamily="66" charset="0"/>
              </a:rPr>
              <a:t>grefti</a:t>
            </a:r>
            <a:r>
              <a:rPr lang="tr-TR" altLang="tr-TR" sz="2800" dirty="0">
                <a:latin typeface="Comic Sans MS" panose="030F0702030302020204" pitchFamily="66" charset="0"/>
              </a:rPr>
              <a:t>, </a:t>
            </a:r>
          </a:p>
          <a:p>
            <a:pPr marR="0" algn="l" eaLnBrk="1" hangingPunct="1"/>
            <a:r>
              <a:rPr lang="tr-TR" altLang="tr-TR" dirty="0">
                <a:latin typeface="Comic Sans MS" panose="030F0702030302020204" pitchFamily="66" charset="0"/>
              </a:rPr>
              <a:t>K</a:t>
            </a:r>
            <a:r>
              <a:rPr lang="tr-TR" altLang="tr-TR" sz="2800" dirty="0">
                <a:latin typeface="Comic Sans MS" panose="030F0702030302020204" pitchFamily="66" charset="0"/>
              </a:rPr>
              <a:t>alp kapağı değişimi, </a:t>
            </a:r>
          </a:p>
          <a:p>
            <a:pPr marR="0" algn="l" eaLnBrk="1" hangingPunct="1"/>
            <a:r>
              <a:rPr lang="tr-TR" altLang="tr-TR" sz="2800" dirty="0">
                <a:latin typeface="Comic Sans MS" panose="030F0702030302020204" pitchFamily="66" charset="0"/>
              </a:rPr>
              <a:t>ASD ve VSD tedavisi amacıyla cerrahi uygulandığında </a:t>
            </a:r>
          </a:p>
          <a:p>
            <a:pPr marR="0" algn="l" eaLnBrk="1" hangingPunct="1"/>
            <a:endParaRPr lang="tr-TR" altLang="tr-TR" dirty="0">
              <a:latin typeface="Comic Sans MS" panose="030F0702030302020204" pitchFamily="66" charset="0"/>
            </a:endParaRPr>
          </a:p>
        </p:txBody>
      </p:sp>
      <p:sp>
        <p:nvSpPr>
          <p:cNvPr id="5" name="Dikdörtgen 4">
            <a:extLst>
              <a:ext uri="{FF2B5EF4-FFF2-40B4-BE49-F238E27FC236}">
                <a16:creationId xmlns:a16="http://schemas.microsoft.com/office/drawing/2014/main" xmlns="" id="{5A6993A5-5A7A-4A53-8BDA-49C741D48947}"/>
              </a:ext>
            </a:extLst>
          </p:cNvPr>
          <p:cNvSpPr/>
          <p:nvPr/>
        </p:nvSpPr>
        <p:spPr>
          <a:xfrm>
            <a:off x="1642205" y="4653136"/>
            <a:ext cx="9949309" cy="830997"/>
          </a:xfrm>
          <a:prstGeom prst="rect">
            <a:avLst/>
          </a:prstGeom>
        </p:spPr>
        <p:txBody>
          <a:bodyPr wrap="square">
            <a:spAutoFit/>
          </a:bodyPr>
          <a:lstStyle/>
          <a:p>
            <a:pPr algn="ctr"/>
            <a:r>
              <a:rPr lang="tr-TR" altLang="tr-TR" dirty="0">
                <a:latin typeface="Comic Sans MS" panose="030F0702030302020204" pitchFamily="66" charset="0"/>
              </a:rPr>
              <a:t>bu grup hastalarda mutlaka işlem öncesi bakteriyel </a:t>
            </a:r>
            <a:r>
              <a:rPr lang="tr-TR" altLang="tr-TR" dirty="0" err="1">
                <a:latin typeface="Comic Sans MS" panose="030F0702030302020204" pitchFamily="66" charset="0"/>
              </a:rPr>
              <a:t>endokardit</a:t>
            </a:r>
            <a:r>
              <a:rPr lang="tr-TR" altLang="tr-TR" dirty="0">
                <a:latin typeface="Comic Sans MS" panose="030F0702030302020204" pitchFamily="66" charset="0"/>
              </a:rPr>
              <a:t> riskine karşı </a:t>
            </a:r>
            <a:r>
              <a:rPr lang="tr-TR" altLang="tr-TR" dirty="0" err="1">
                <a:latin typeface="Comic Sans MS" panose="030F0702030302020204" pitchFamily="66" charset="0"/>
              </a:rPr>
              <a:t>proflaksi</a:t>
            </a:r>
            <a:r>
              <a:rPr lang="tr-TR" altLang="tr-TR" dirty="0">
                <a:latin typeface="Comic Sans MS" panose="030F0702030302020204" pitchFamily="66" charset="0"/>
              </a:rPr>
              <a:t> uygulanmalıdır. </a:t>
            </a:r>
          </a:p>
        </p:txBody>
      </p:sp>
    </p:spTree>
    <p:extLst>
      <p:ext uri="{BB962C8B-B14F-4D97-AF65-F5344CB8AC3E}">
        <p14:creationId xmlns:p14="http://schemas.microsoft.com/office/powerpoint/2010/main" val="286750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lt Başlık">
            <a:extLst>
              <a:ext uri="{FF2B5EF4-FFF2-40B4-BE49-F238E27FC236}">
                <a16:creationId xmlns:a16="http://schemas.microsoft.com/office/drawing/2014/main" xmlns="" id="{A83BE845-BCBA-44C2-ADC9-25947383B0A2}"/>
              </a:ext>
            </a:extLst>
          </p:cNvPr>
          <p:cNvSpPr>
            <a:spLocks noGrp="1"/>
          </p:cNvSpPr>
          <p:nvPr>
            <p:ph idx="1"/>
          </p:nvPr>
        </p:nvSpPr>
        <p:spPr>
          <a:xfrm>
            <a:off x="1219200" y="764704"/>
            <a:ext cx="10360025" cy="5688632"/>
          </a:xfrm>
        </p:spPr>
        <p:txBody>
          <a:bodyPr>
            <a:normAutofit/>
          </a:bodyPr>
          <a:lstStyle/>
          <a:p>
            <a:pPr marR="0" algn="l" eaLnBrk="1" hangingPunct="1"/>
            <a:endParaRPr lang="tr-TR" altLang="tr-TR" sz="2800" dirty="0">
              <a:latin typeface="Comic Sans MS" panose="030F0702030302020204" pitchFamily="66" charset="0"/>
            </a:endParaRPr>
          </a:p>
          <a:p>
            <a:pPr marR="0" algn="l" eaLnBrk="1" hangingPunct="1"/>
            <a:r>
              <a:rPr lang="tr-TR" altLang="tr-TR" sz="2800" u="sng" dirty="0">
                <a:latin typeface="Comic Sans MS" panose="030F0702030302020204" pitchFamily="66" charset="0"/>
              </a:rPr>
              <a:t>Büyük damar </a:t>
            </a:r>
            <a:r>
              <a:rPr lang="tr-TR" altLang="tr-TR" sz="2800" u="sng" dirty="0" err="1">
                <a:latin typeface="Comic Sans MS" panose="030F0702030302020204" pitchFamily="66" charset="0"/>
              </a:rPr>
              <a:t>transpozisyonu</a:t>
            </a:r>
            <a:r>
              <a:rPr lang="tr-TR" altLang="tr-TR" u="sng" dirty="0">
                <a:latin typeface="Comic Sans MS" panose="030F0702030302020204" pitchFamily="66" charset="0"/>
              </a:rPr>
              <a:t> </a:t>
            </a:r>
            <a:r>
              <a:rPr lang="tr-TR" altLang="tr-TR" sz="2800" u="sng" dirty="0">
                <a:latin typeface="Comic Sans MS" panose="030F0702030302020204" pitchFamily="66" charset="0"/>
              </a:rPr>
              <a:t>gibi hastalıklarda her zaman </a:t>
            </a:r>
            <a:r>
              <a:rPr lang="tr-TR" altLang="tr-TR" sz="2800" u="sng" dirty="0" err="1">
                <a:latin typeface="Comic Sans MS" panose="030F0702030302020204" pitchFamily="66" charset="0"/>
              </a:rPr>
              <a:t>proflaksi</a:t>
            </a:r>
            <a:r>
              <a:rPr lang="tr-TR" altLang="tr-TR" sz="2800" u="sng" dirty="0">
                <a:latin typeface="Comic Sans MS" panose="030F0702030302020204" pitchFamily="66" charset="0"/>
              </a:rPr>
              <a:t> uygulanmalıdır</a:t>
            </a:r>
            <a:r>
              <a:rPr lang="tr-TR" altLang="tr-TR" sz="2800" dirty="0">
                <a:latin typeface="Comic Sans MS" panose="030F0702030302020204" pitchFamily="66" charset="0"/>
              </a:rPr>
              <a:t>.</a:t>
            </a:r>
          </a:p>
          <a:p>
            <a:pPr marR="0" algn="l" eaLnBrk="1" hangingPunct="1"/>
            <a:endParaRPr lang="tr-TR" altLang="tr-TR" sz="2800" dirty="0">
              <a:latin typeface="Comic Sans MS" panose="030F0702030302020204" pitchFamily="66" charset="0"/>
            </a:endParaRPr>
          </a:p>
          <a:p>
            <a:pPr marR="0" algn="l" eaLnBrk="1" hangingPunct="1"/>
            <a:r>
              <a:rPr lang="tr-TR" altLang="tr-TR" sz="2800" dirty="0">
                <a:latin typeface="Comic Sans MS" panose="030F0702030302020204" pitchFamily="66" charset="0"/>
              </a:rPr>
              <a:t>Sentetik </a:t>
            </a:r>
            <a:r>
              <a:rPr lang="tr-TR" altLang="tr-TR" sz="2800" dirty="0" err="1">
                <a:latin typeface="Comic Sans MS" panose="030F0702030302020204" pitchFamily="66" charset="0"/>
              </a:rPr>
              <a:t>greftle</a:t>
            </a:r>
            <a:r>
              <a:rPr lang="tr-TR" altLang="tr-TR" sz="2800" dirty="0">
                <a:latin typeface="Comic Sans MS" panose="030F0702030302020204" pitchFamily="66" charset="0"/>
              </a:rPr>
              <a:t> tamir yapılan hastalarda ameliyattan 6 ay sonrası, </a:t>
            </a:r>
            <a:endParaRPr lang="tr-TR" altLang="tr-TR" dirty="0">
              <a:latin typeface="Comic Sans MS" panose="030F0702030302020204" pitchFamily="66" charset="0"/>
            </a:endParaRPr>
          </a:p>
          <a:p>
            <a:pPr marR="0" algn="l" eaLnBrk="1" hangingPunct="1"/>
            <a:r>
              <a:rPr lang="tr-TR" altLang="tr-TR" sz="2800" dirty="0">
                <a:latin typeface="Comic Sans MS" panose="030F0702030302020204" pitchFamily="66" charset="0"/>
              </a:rPr>
              <a:t>Bypass yapılan hastalarda 3 ay sonrasında </a:t>
            </a:r>
          </a:p>
          <a:p>
            <a:pPr marL="0" marR="0" indent="0" algn="l" eaLnBrk="1" hangingPunct="1">
              <a:buNone/>
            </a:pPr>
            <a:r>
              <a:rPr lang="tr-TR" altLang="tr-TR" dirty="0">
                <a:latin typeface="Comic Sans MS" panose="030F0702030302020204" pitchFamily="66" charset="0"/>
              </a:rPr>
              <a:t>                                              </a:t>
            </a:r>
            <a:r>
              <a:rPr lang="tr-TR" altLang="tr-TR" sz="2800" dirty="0" err="1">
                <a:latin typeface="Comic Sans MS" panose="030F0702030302020204" pitchFamily="66" charset="0"/>
              </a:rPr>
              <a:t>proflaksiye</a:t>
            </a:r>
            <a:r>
              <a:rPr lang="tr-TR" altLang="tr-TR" sz="2800" dirty="0">
                <a:latin typeface="Comic Sans MS" panose="030F0702030302020204" pitchFamily="66" charset="0"/>
              </a:rPr>
              <a:t> gerek duyulmaz. </a:t>
            </a:r>
          </a:p>
        </p:txBody>
      </p:sp>
    </p:spTree>
    <p:extLst>
      <p:ext uri="{BB962C8B-B14F-4D97-AF65-F5344CB8AC3E}">
        <p14:creationId xmlns:p14="http://schemas.microsoft.com/office/powerpoint/2010/main" val="51013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lt Başlık">
            <a:extLst>
              <a:ext uri="{FF2B5EF4-FFF2-40B4-BE49-F238E27FC236}">
                <a16:creationId xmlns:a16="http://schemas.microsoft.com/office/drawing/2014/main" xmlns="" id="{64CD90F6-9F8E-49DB-B945-94D61BDCF370}"/>
              </a:ext>
            </a:extLst>
          </p:cNvPr>
          <p:cNvSpPr>
            <a:spLocks noGrp="1"/>
          </p:cNvSpPr>
          <p:nvPr>
            <p:ph idx="1"/>
          </p:nvPr>
        </p:nvSpPr>
        <p:spPr>
          <a:xfrm>
            <a:off x="981844" y="548680"/>
            <a:ext cx="11017224" cy="6120680"/>
          </a:xfrm>
        </p:spPr>
        <p:txBody>
          <a:bodyPr>
            <a:normAutofit/>
          </a:bodyPr>
          <a:lstStyle/>
          <a:p>
            <a:pPr marR="0" algn="l" eaLnBrk="1" hangingPunct="1"/>
            <a:r>
              <a:rPr lang="tr-TR" altLang="tr-TR" sz="3200" dirty="0">
                <a:latin typeface="Comic Sans MS" panose="030F0702030302020204" pitchFamily="66" charset="0"/>
              </a:rPr>
              <a:t>Bu grup hastalarda analjezik gerekliyse </a:t>
            </a:r>
            <a:r>
              <a:rPr lang="tr-TR" altLang="tr-TR" sz="3200" dirty="0" err="1">
                <a:latin typeface="Comic Sans MS" panose="030F0702030302020204" pitchFamily="66" charset="0"/>
              </a:rPr>
              <a:t>parasetamol</a:t>
            </a:r>
            <a:r>
              <a:rPr lang="tr-TR" altLang="tr-TR" sz="3200" dirty="0">
                <a:latin typeface="Comic Sans MS" panose="030F0702030302020204" pitchFamily="66" charset="0"/>
              </a:rPr>
              <a:t> grubu verilmelidir.  </a:t>
            </a:r>
          </a:p>
          <a:p>
            <a:pPr marR="0" algn="l" eaLnBrk="1" hangingPunct="1"/>
            <a:r>
              <a:rPr lang="tr-TR" altLang="tr-TR" sz="3200" dirty="0">
                <a:latin typeface="Comic Sans MS" panose="030F0702030302020204" pitchFamily="66" charset="0"/>
              </a:rPr>
              <a:t>Seanslar kısa tutulmalı, </a:t>
            </a:r>
          </a:p>
          <a:p>
            <a:pPr marR="0" algn="l" eaLnBrk="1" hangingPunct="1"/>
            <a:r>
              <a:rPr lang="tr-TR" altLang="tr-TR" sz="3200" dirty="0">
                <a:latin typeface="Comic Sans MS" panose="030F0702030302020204" pitchFamily="66" charset="0"/>
              </a:rPr>
              <a:t>Stresten kaçınılmalı.</a:t>
            </a:r>
          </a:p>
          <a:p>
            <a:pPr marR="0" algn="l" eaLnBrk="1" hangingPunct="1"/>
            <a:r>
              <a:rPr lang="tr-TR" altLang="tr-TR" sz="3200" dirty="0" err="1">
                <a:latin typeface="Comic Sans MS" panose="030F0702030302020204" pitchFamily="66" charset="0"/>
              </a:rPr>
              <a:t>Postoperatif</a:t>
            </a:r>
            <a:r>
              <a:rPr lang="tr-TR" altLang="tr-TR" sz="3200" dirty="0">
                <a:latin typeface="Comic Sans MS" panose="030F0702030302020204" pitchFamily="66" charset="0"/>
              </a:rPr>
              <a:t> bakteriyel </a:t>
            </a:r>
            <a:r>
              <a:rPr lang="tr-TR" altLang="tr-TR" sz="3200" dirty="0" err="1">
                <a:latin typeface="Comic Sans MS" panose="030F0702030302020204" pitchFamily="66" charset="0"/>
              </a:rPr>
              <a:t>endokardit</a:t>
            </a:r>
            <a:r>
              <a:rPr lang="tr-TR" altLang="tr-TR" sz="3200" dirty="0">
                <a:latin typeface="Comic Sans MS" panose="030F0702030302020204" pitchFamily="66" charset="0"/>
              </a:rPr>
              <a:t> riski taşıyan hastalarda </a:t>
            </a:r>
            <a:r>
              <a:rPr lang="tr-TR" altLang="tr-TR" sz="3200" dirty="0" err="1">
                <a:latin typeface="Comic Sans MS" panose="030F0702030302020204" pitchFamily="66" charset="0"/>
              </a:rPr>
              <a:t>kuafaj</a:t>
            </a:r>
            <a:r>
              <a:rPr lang="tr-TR" altLang="tr-TR" sz="3200" dirty="0">
                <a:latin typeface="Comic Sans MS" panose="030F0702030302020204" pitchFamily="66" charset="0"/>
              </a:rPr>
              <a:t> yerine kanal tedavisi tercih edilmelidir. </a:t>
            </a:r>
          </a:p>
          <a:p>
            <a:pPr marR="0" algn="l" eaLnBrk="1" hangingPunct="1"/>
            <a:r>
              <a:rPr lang="tr-TR" altLang="tr-TR" sz="3200" dirty="0">
                <a:latin typeface="Comic Sans MS" panose="030F0702030302020204" pitchFamily="66" charset="0"/>
              </a:rPr>
              <a:t>Adrenalin içermeyen </a:t>
            </a:r>
            <a:r>
              <a:rPr lang="tr-TR" altLang="tr-TR" sz="3200" dirty="0" err="1">
                <a:latin typeface="Comic Sans MS" panose="030F0702030302020204" pitchFamily="66" charset="0"/>
              </a:rPr>
              <a:t>anestezikler</a:t>
            </a:r>
            <a:r>
              <a:rPr lang="tr-TR" altLang="tr-TR" sz="3200" dirty="0">
                <a:latin typeface="Comic Sans MS" panose="030F0702030302020204" pitchFamily="66" charset="0"/>
              </a:rPr>
              <a:t> kullanılmalıdır. </a:t>
            </a:r>
          </a:p>
          <a:p>
            <a:pPr marR="0" algn="l" eaLnBrk="1" hangingPunct="1"/>
            <a:r>
              <a:rPr lang="tr-TR" altLang="tr-TR" sz="3200" dirty="0">
                <a:latin typeface="Comic Sans MS" panose="030F0702030302020204" pitchFamily="66" charset="0"/>
              </a:rPr>
              <a:t>Hastaların </a:t>
            </a:r>
            <a:r>
              <a:rPr lang="tr-TR" altLang="tr-TR" sz="3200" dirty="0" err="1">
                <a:latin typeface="Comic Sans MS" panose="030F0702030302020204" pitchFamily="66" charset="0"/>
              </a:rPr>
              <a:t>antikoagülan</a:t>
            </a:r>
            <a:r>
              <a:rPr lang="tr-TR" altLang="tr-TR" sz="3200" dirty="0">
                <a:latin typeface="Comic Sans MS" panose="030F0702030302020204" pitchFamily="66" charset="0"/>
              </a:rPr>
              <a:t> kullanımı açısından </a:t>
            </a:r>
            <a:r>
              <a:rPr lang="tr-TR" altLang="tr-TR" sz="3200" dirty="0" err="1">
                <a:latin typeface="Comic Sans MS" panose="030F0702030302020204" pitchFamily="66" charset="0"/>
              </a:rPr>
              <a:t>anamnezi</a:t>
            </a:r>
            <a:r>
              <a:rPr lang="tr-TR" altLang="tr-TR" sz="3200" dirty="0">
                <a:latin typeface="Comic Sans MS" panose="030F0702030302020204" pitchFamily="66" charset="0"/>
              </a:rPr>
              <a:t> dikkatli alınmalıdır. </a:t>
            </a:r>
          </a:p>
        </p:txBody>
      </p:sp>
    </p:spTree>
    <p:extLst>
      <p:ext uri="{BB962C8B-B14F-4D97-AF65-F5344CB8AC3E}">
        <p14:creationId xmlns:p14="http://schemas.microsoft.com/office/powerpoint/2010/main" val="161882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lt Başlık">
            <a:extLst>
              <a:ext uri="{FF2B5EF4-FFF2-40B4-BE49-F238E27FC236}">
                <a16:creationId xmlns:a16="http://schemas.microsoft.com/office/drawing/2014/main" xmlns="" id="{9A4261C0-A954-455F-B6D8-EC49295022D7}"/>
              </a:ext>
            </a:extLst>
          </p:cNvPr>
          <p:cNvSpPr txBox="1">
            <a:spLocks/>
          </p:cNvSpPr>
          <p:nvPr/>
        </p:nvSpPr>
        <p:spPr>
          <a:xfrm>
            <a:off x="909836" y="549275"/>
            <a:ext cx="11089232" cy="5975350"/>
          </a:xfrm>
          <a:prstGeom prst="rect">
            <a:avLst/>
          </a:prstGeom>
        </p:spPr>
        <p:txBody>
          <a:bodyPr vert="horz" lIns="121899" tIns="60949" rIns="121899" bIns="60949" rtlCol="0">
            <a:normAutofit/>
          </a:bodyPr>
          <a:lst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a:lstStyle>
          <a:p>
            <a:r>
              <a:rPr lang="tr-TR" altLang="tr-TR" b="1" u="sng" dirty="0">
                <a:solidFill>
                  <a:srgbClr val="FF0000"/>
                </a:solidFill>
                <a:latin typeface="Comic Sans MS" panose="030F0702030302020204" pitchFamily="66" charset="0"/>
              </a:rPr>
              <a:t>Aritmiler:</a:t>
            </a:r>
            <a:r>
              <a:rPr lang="tr-TR" altLang="tr-TR" b="1" dirty="0">
                <a:solidFill>
                  <a:srgbClr val="FF0000"/>
                </a:solidFill>
                <a:latin typeface="Comic Sans MS" panose="030F0702030302020204" pitchFamily="66" charset="0"/>
              </a:rPr>
              <a:t> </a:t>
            </a:r>
          </a:p>
          <a:p>
            <a:endParaRPr lang="tr-TR" altLang="tr-TR" b="1" dirty="0">
              <a:solidFill>
                <a:srgbClr val="FF0000"/>
              </a:solidFill>
              <a:latin typeface="Comic Sans MS" panose="030F0702030302020204" pitchFamily="66" charset="0"/>
            </a:endParaRPr>
          </a:p>
          <a:p>
            <a:r>
              <a:rPr lang="tr-TR" altLang="tr-TR" dirty="0">
                <a:latin typeface="Comic Sans MS" panose="030F0702030302020204" pitchFamily="66" charset="0"/>
              </a:rPr>
              <a:t>Stres oluşumunu ortadan kaldırmak için hastalara </a:t>
            </a:r>
            <a:r>
              <a:rPr lang="tr-TR" altLang="tr-TR" dirty="0" err="1">
                <a:latin typeface="Comic Sans MS" panose="030F0702030302020204" pitchFamily="66" charset="0"/>
              </a:rPr>
              <a:t>sedasyon</a:t>
            </a:r>
            <a:r>
              <a:rPr lang="tr-TR" altLang="tr-TR" dirty="0">
                <a:latin typeface="Comic Sans MS" panose="030F0702030302020204" pitchFamily="66" charset="0"/>
              </a:rPr>
              <a:t> uygulanabilir. </a:t>
            </a:r>
          </a:p>
          <a:p>
            <a:r>
              <a:rPr lang="tr-TR" altLang="tr-TR" dirty="0">
                <a:latin typeface="Comic Sans MS" panose="030F0702030302020204" pitchFamily="66" charset="0"/>
              </a:rPr>
              <a:t>Seanslar kısa tutulmalı. </a:t>
            </a:r>
          </a:p>
          <a:p>
            <a:r>
              <a:rPr lang="tr-TR" altLang="tr-TR" dirty="0">
                <a:latin typeface="Comic Sans MS" panose="030F0702030302020204" pitchFamily="66" charset="0"/>
              </a:rPr>
              <a:t>Ciddi derecede aritmisi olan hastalarda adrenalin içeren </a:t>
            </a:r>
            <a:r>
              <a:rPr lang="tr-TR" altLang="tr-TR" dirty="0" err="1">
                <a:latin typeface="Comic Sans MS" panose="030F0702030302020204" pitchFamily="66" charset="0"/>
              </a:rPr>
              <a:t>anestezikler</a:t>
            </a:r>
            <a:r>
              <a:rPr lang="tr-TR" altLang="tr-TR" dirty="0">
                <a:latin typeface="Comic Sans MS" panose="030F0702030302020204" pitchFamily="66" charset="0"/>
              </a:rPr>
              <a:t> kullanılmamalı.</a:t>
            </a:r>
          </a:p>
          <a:p>
            <a:r>
              <a:rPr lang="tr-TR" altLang="tr-TR" dirty="0">
                <a:latin typeface="Comic Sans MS" panose="030F0702030302020204" pitchFamily="66" charset="0"/>
              </a:rPr>
              <a:t>Kalp pili taşıyan hastalarda </a:t>
            </a:r>
            <a:r>
              <a:rPr lang="tr-TR" altLang="tr-TR" dirty="0" err="1">
                <a:latin typeface="Comic Sans MS" panose="030F0702030302020204" pitchFamily="66" charset="0"/>
              </a:rPr>
              <a:t>apeks</a:t>
            </a:r>
            <a:r>
              <a:rPr lang="tr-TR" altLang="tr-TR" dirty="0">
                <a:latin typeface="Comic Sans MS" panose="030F0702030302020204" pitchFamily="66" charset="0"/>
              </a:rPr>
              <a:t> bulucu, </a:t>
            </a:r>
            <a:r>
              <a:rPr lang="tr-TR" altLang="tr-TR" dirty="0" err="1">
                <a:latin typeface="Comic Sans MS" panose="030F0702030302020204" pitchFamily="66" charset="0"/>
              </a:rPr>
              <a:t>ultrasonik</a:t>
            </a:r>
            <a:r>
              <a:rPr lang="tr-TR" altLang="tr-TR" dirty="0">
                <a:latin typeface="Comic Sans MS" panose="030F0702030302020204" pitchFamily="66" charset="0"/>
              </a:rPr>
              <a:t> aletler, </a:t>
            </a:r>
            <a:r>
              <a:rPr lang="tr-TR" altLang="tr-TR" dirty="0" err="1">
                <a:latin typeface="Comic Sans MS" panose="030F0702030302020204" pitchFamily="66" charset="0"/>
              </a:rPr>
              <a:t>vitalometre</a:t>
            </a:r>
            <a:r>
              <a:rPr lang="tr-TR" altLang="tr-TR" dirty="0">
                <a:latin typeface="Comic Sans MS" panose="030F0702030302020204" pitchFamily="66" charset="0"/>
              </a:rPr>
              <a:t> cihazı, </a:t>
            </a:r>
            <a:r>
              <a:rPr lang="tr-TR" altLang="tr-TR" dirty="0" err="1">
                <a:latin typeface="Comic Sans MS" panose="030F0702030302020204" pitchFamily="66" charset="0"/>
              </a:rPr>
              <a:t>koter</a:t>
            </a:r>
            <a:r>
              <a:rPr lang="tr-TR" altLang="tr-TR" dirty="0">
                <a:latin typeface="Comic Sans MS" panose="030F0702030302020204" pitchFamily="66" charset="0"/>
              </a:rPr>
              <a:t> cihazı gibi elektrikli aletler kullanılmamalıdır. </a:t>
            </a:r>
          </a:p>
        </p:txBody>
      </p:sp>
    </p:spTree>
    <p:extLst>
      <p:ext uri="{BB962C8B-B14F-4D97-AF65-F5344CB8AC3E}">
        <p14:creationId xmlns:p14="http://schemas.microsoft.com/office/powerpoint/2010/main" val="152470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9CFF44DB-5E32-4183-9120-4F11CB8C5227}"/>
              </a:ext>
            </a:extLst>
          </p:cNvPr>
          <p:cNvSpPr>
            <a:spLocks noChangeArrowheads="1"/>
          </p:cNvSpPr>
          <p:nvPr/>
        </p:nvSpPr>
        <p:spPr bwMode="auto">
          <a:xfrm flipH="1">
            <a:off x="981844" y="274871"/>
            <a:ext cx="1101722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492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800"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Hipertansiyon: </a:t>
            </a:r>
          </a:p>
          <a:p>
            <a:pPr eaLnBrk="1" hangingPunct="1"/>
            <a:endParaRPr lang="tr-TR" altLang="tr-TR" sz="2800" b="1"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Bu hastalarda tedaviye başlamadan önce mutlaka tansiyon ölçümü yapılmalıdır. </a:t>
            </a:r>
          </a:p>
          <a:p>
            <a:pPr marL="457200" indent="-457200">
              <a:buFont typeface="Wingdings" panose="05000000000000000000" pitchFamily="2" charset="2"/>
              <a:buChar char="§"/>
            </a:pPr>
            <a:endParaRPr lang="tr-TR" altLang="tr-TR" sz="22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Hatta işlem sırasındaki heyecan, stres gibi uyaranlarla tansiyon yükselebileceğinden hasta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monitörize</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edilmeli. </a:t>
            </a:r>
          </a:p>
          <a:p>
            <a:pPr marL="457200" indent="-457200">
              <a:buFont typeface="Wingdings" panose="05000000000000000000" pitchFamily="2" charset="2"/>
              <a:buChar char="§"/>
            </a:pPr>
            <a:endParaRPr lang="tr-TR" altLang="tr-TR" sz="22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Genel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anestezikler</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antihipertansif</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ilaçlarla etkileşebileceğinden zorunlu kalınırsa hastane ortamında müdahale edilmeli. </a:t>
            </a:r>
          </a:p>
          <a:p>
            <a:pPr marL="457200" indent="-457200">
              <a:buFont typeface="Wingdings" panose="05000000000000000000" pitchFamily="2" charset="2"/>
              <a:buChar char="§"/>
            </a:pPr>
            <a:endParaRPr lang="tr-TR" altLang="tr-TR" sz="22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Lokal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anesteziklerin</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belirgin bir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hipertansif</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etkisi olmadığından kullanımında sakınca yoktur fakat yüksek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hipertansif</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hastalarda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vazokonstrüktör</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kullanımı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kontrendikedir</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a:t>
            </a:r>
          </a:p>
          <a:p>
            <a:pPr marL="457200" indent="-457200">
              <a:buFont typeface="Wingdings" panose="05000000000000000000" pitchFamily="2" charset="2"/>
              <a:buChar char="§"/>
            </a:pPr>
            <a:endParaRPr lang="tr-TR" altLang="tr-TR" sz="22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Stresi ortadan kaldırmak için hastalara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sedasyon</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uygulanabilir. </a:t>
            </a:r>
          </a:p>
          <a:p>
            <a:pPr marL="457200" indent="-457200">
              <a:buFont typeface="Wingdings" panose="05000000000000000000" pitchFamily="2" charset="2"/>
              <a:buChar char="§"/>
            </a:pPr>
            <a:endParaRPr lang="tr-TR" altLang="tr-TR" sz="22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
            </a:pPr>
            <a:r>
              <a:rPr lang="tr-TR" altLang="tr-TR" sz="2200" dirty="0">
                <a:latin typeface="Comic Sans MS" panose="030F0702030302020204" pitchFamily="66" charset="0"/>
                <a:ea typeface="Calibri" panose="020F0502020204030204" pitchFamily="34" charset="0"/>
                <a:cs typeface="Times New Roman" panose="02020603050405020304" pitchFamily="18" charset="0"/>
              </a:rPr>
              <a:t>Alfa ve Beta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bloker</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kullanan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hipertansif</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hastalarda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levonordefrin</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içeren %2 </a:t>
            </a:r>
            <a:r>
              <a:rPr lang="tr-TR" altLang="tr-TR" sz="2200" dirty="0" err="1">
                <a:latin typeface="Comic Sans MS" panose="030F0702030302020204" pitchFamily="66" charset="0"/>
                <a:ea typeface="Calibri" panose="020F0502020204030204" pitchFamily="34" charset="0"/>
                <a:cs typeface="Times New Roman" panose="02020603050405020304" pitchFamily="18" charset="0"/>
              </a:rPr>
              <a:t>mepivokain</a:t>
            </a:r>
            <a:r>
              <a:rPr lang="tr-TR" altLang="tr-TR" sz="2200" dirty="0">
                <a:latin typeface="Comic Sans MS" panose="030F0702030302020204" pitchFamily="66" charset="0"/>
                <a:ea typeface="Calibri" panose="020F0502020204030204" pitchFamily="34" charset="0"/>
                <a:cs typeface="Times New Roman" panose="02020603050405020304" pitchFamily="18" charset="0"/>
              </a:rPr>
              <a:t> kullanılmalıdır.</a:t>
            </a:r>
            <a:endParaRPr lang="tr-TR" altLang="tr-TR" sz="2200" dirty="0">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26937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7D7800D2-C120-4563-AFA1-578E98B9D33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C80C2B6-EAA8-4FE1-9346-E65A16F69EC2}"/>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13789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4BA1BFA-8106-4AC8-A376-AEE38CF7EFA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8C5086C-C80B-44C1-B2C8-052BEA7E6CE7}"/>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156331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176E57A-34A6-431F-B4F5-86854068797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AAB4ED5-65D9-488E-B84B-64EC71D86DC8}"/>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61274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9562D131-3F83-4B6E-B497-1CA88CA35F3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C07C0F8-AE37-4E31-883B-8E4664A5BBE8}"/>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93899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5D6AC7FC-4E34-4B02-B17E-CC8BC84B1DE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F02EA5B-C77F-4C3C-B381-491A6F204A96}"/>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42697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D4D6CEB7-8CFC-4D34-9148-41D715473A9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259EE52-22F4-45CE-9413-E675080DE0FF}"/>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36950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6FEEE5D-ED0A-476B-AFF9-B8E9CB7B560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7F4831C-66CB-4DA7-8ED3-DFD3FEFFF1C5}"/>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162770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39793230-2959-4B48-BD0E-2DBBEF8F33C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20ABF92-2C71-4B4D-A538-330D70DB27EE}"/>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161322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177FAB2-8857-491F-826C-622A68421530}"/>
              </a:ext>
            </a:extLst>
          </p:cNvPr>
          <p:cNvSpPr>
            <a:spLocks noGrp="1"/>
          </p:cNvSpPr>
          <p:nvPr>
            <p:ph idx="1"/>
          </p:nvPr>
        </p:nvSpPr>
        <p:spPr>
          <a:xfrm>
            <a:off x="513792" y="836712"/>
            <a:ext cx="11161239" cy="4462272"/>
          </a:xfrm>
        </p:spPr>
        <p:txBody>
          <a:bodyPr/>
          <a:lstStyle/>
          <a:p>
            <a:r>
              <a:rPr lang="tr-TR" dirty="0"/>
              <a:t>Hem bütün bir cihaz hem de birey olarak fiziksel bir araç olarak endoskopi</a:t>
            </a:r>
            <a:br>
              <a:rPr lang="tr-TR" dirty="0"/>
            </a:br>
            <a:r>
              <a:rPr lang="tr-TR" dirty="0"/>
              <a:t>İnsanın gözlemlemesine ve manipüle etmesine izin veren, onu oluşturan bileşenler.</a:t>
            </a:r>
          </a:p>
        </p:txBody>
      </p:sp>
      <p:sp>
        <p:nvSpPr>
          <p:cNvPr id="4" name="Dikdörtgen 3">
            <a:extLst>
              <a:ext uri="{FF2B5EF4-FFF2-40B4-BE49-F238E27FC236}">
                <a16:creationId xmlns:a16="http://schemas.microsoft.com/office/drawing/2014/main" xmlns="" id="{1C036034-7A25-46D3-A460-E19EEC9821BE}"/>
              </a:ext>
            </a:extLst>
          </p:cNvPr>
          <p:cNvSpPr/>
          <p:nvPr/>
        </p:nvSpPr>
        <p:spPr>
          <a:xfrm>
            <a:off x="5360461" y="244842"/>
            <a:ext cx="1693990" cy="461665"/>
          </a:xfrm>
          <a:prstGeom prst="rect">
            <a:avLst/>
          </a:prstGeom>
          <a:solidFill>
            <a:schemeClr val="accent2"/>
          </a:solidFill>
        </p:spPr>
        <p:txBody>
          <a:bodyPr wrap="none">
            <a:spAutoFit/>
          </a:bodyPr>
          <a:lstStyle/>
          <a:p>
            <a:r>
              <a:rPr lang="tr-TR" b="1" dirty="0">
                <a:solidFill>
                  <a:schemeClr val="bg1"/>
                </a:solidFill>
              </a:rPr>
              <a:t>ENDOSKOPİ</a:t>
            </a:r>
          </a:p>
        </p:txBody>
      </p:sp>
    </p:spTree>
    <p:extLst>
      <p:ext uri="{BB962C8B-B14F-4D97-AF65-F5344CB8AC3E}">
        <p14:creationId xmlns:p14="http://schemas.microsoft.com/office/powerpoint/2010/main" val="130120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C95CDDB-3DF6-42C7-B243-60DDAFD5E0A9}"/>
              </a:ext>
            </a:extLst>
          </p:cNvPr>
          <p:cNvSpPr>
            <a:spLocks noGrp="1"/>
          </p:cNvSpPr>
          <p:nvPr>
            <p:ph idx="1"/>
          </p:nvPr>
        </p:nvSpPr>
        <p:spPr>
          <a:xfrm>
            <a:off x="837828" y="188640"/>
            <a:ext cx="11089232" cy="6480720"/>
          </a:xfrm>
        </p:spPr>
        <p:txBody>
          <a:bodyPr>
            <a:normAutofit/>
          </a:bodyPr>
          <a:lstStyle/>
          <a:p>
            <a:pPr marL="0" indent="0">
              <a:buNone/>
            </a:pPr>
            <a:r>
              <a:rPr lang="tr-TR" b="1" dirty="0">
                <a:solidFill>
                  <a:srgbClr val="FFC000"/>
                </a:solidFill>
              </a:rPr>
              <a:t>İdeal Bir </a:t>
            </a:r>
            <a:r>
              <a:rPr lang="tr-TR" b="1" dirty="0" err="1">
                <a:solidFill>
                  <a:srgbClr val="FFC000"/>
                </a:solidFill>
              </a:rPr>
              <a:t>İrrigasyon</a:t>
            </a:r>
            <a:r>
              <a:rPr lang="tr-TR" b="1" dirty="0">
                <a:solidFill>
                  <a:srgbClr val="FFC000"/>
                </a:solidFill>
              </a:rPr>
              <a:t> Sisteminin Özellikleri</a:t>
            </a:r>
            <a:r>
              <a:rPr lang="tr-TR" dirty="0"/>
              <a:t/>
            </a:r>
            <a:br>
              <a:rPr lang="tr-TR" dirty="0"/>
            </a:br>
            <a:r>
              <a:rPr lang="tr-TR" dirty="0"/>
              <a:t/>
            </a:r>
            <a:br>
              <a:rPr lang="tr-TR" dirty="0"/>
            </a:br>
            <a:r>
              <a:rPr lang="tr-TR" dirty="0"/>
              <a:t>Kök kanallarının fiziksel olarak yıkanması</a:t>
            </a:r>
            <a:br>
              <a:rPr lang="tr-TR" dirty="0"/>
            </a:br>
            <a:r>
              <a:rPr lang="tr-TR" dirty="0" err="1"/>
              <a:t>Biyouyumlu</a:t>
            </a:r>
            <a:r>
              <a:rPr lang="tr-TR" dirty="0"/>
              <a:t/>
            </a:r>
            <a:br>
              <a:rPr lang="tr-TR" dirty="0"/>
            </a:br>
            <a:r>
              <a:rPr lang="tr-TR" dirty="0" err="1"/>
              <a:t>Bakterisidal</a:t>
            </a:r>
            <a:r>
              <a:rPr lang="tr-TR" dirty="0"/>
              <a:t> ajan</a:t>
            </a:r>
            <a:br>
              <a:rPr lang="tr-TR" dirty="0"/>
            </a:br>
            <a:r>
              <a:rPr lang="tr-TR" dirty="0"/>
              <a:t>Sürekli etkisi</a:t>
            </a:r>
            <a:br>
              <a:rPr lang="tr-TR" dirty="0"/>
            </a:br>
            <a:r>
              <a:rPr lang="tr-TR" dirty="0"/>
              <a:t>Tüm </a:t>
            </a:r>
            <a:r>
              <a:rPr lang="tr-TR" dirty="0" err="1"/>
              <a:t>mikrobiyal</a:t>
            </a:r>
            <a:r>
              <a:rPr lang="tr-TR" dirty="0"/>
              <a:t> maddelerin </a:t>
            </a:r>
            <a:r>
              <a:rPr lang="tr-TR" dirty="0" err="1"/>
              <a:t>dentin</a:t>
            </a:r>
            <a:r>
              <a:rPr lang="tr-TR" dirty="0"/>
              <a:t> ve </a:t>
            </a:r>
            <a:r>
              <a:rPr lang="tr-TR" dirty="0" err="1"/>
              <a:t>tübüllerini</a:t>
            </a:r>
            <a:r>
              <a:rPr lang="tr-TR" dirty="0"/>
              <a:t> dezenfekte ve </a:t>
            </a:r>
            <a:r>
              <a:rPr lang="tr-TR" dirty="0" err="1"/>
              <a:t>detoksifiye</a:t>
            </a:r>
            <a:r>
              <a:rPr lang="tr-TR" dirty="0"/>
              <a:t> </a:t>
            </a:r>
            <a:br>
              <a:rPr lang="tr-TR" dirty="0"/>
            </a:br>
            <a:r>
              <a:rPr lang="tr-TR" dirty="0"/>
              <a:t>Doku çözücü</a:t>
            </a:r>
            <a:br>
              <a:rPr lang="tr-TR" dirty="0"/>
            </a:br>
            <a:r>
              <a:rPr lang="tr-TR" dirty="0"/>
              <a:t>Yağlayıcı madde</a:t>
            </a:r>
            <a:br>
              <a:rPr lang="tr-TR" dirty="0"/>
            </a:br>
            <a:r>
              <a:rPr lang="tr-TR" dirty="0" err="1"/>
              <a:t>Smear</a:t>
            </a:r>
            <a:r>
              <a:rPr lang="tr-TR" dirty="0"/>
              <a:t> tabakası kaldırma</a:t>
            </a:r>
            <a:br>
              <a:rPr lang="tr-TR" dirty="0"/>
            </a:br>
            <a:r>
              <a:rPr lang="tr-TR" dirty="0" err="1"/>
              <a:t>Dentin</a:t>
            </a:r>
            <a:r>
              <a:rPr lang="tr-TR" dirty="0"/>
              <a:t> fiziksel özelliklerini etkilemez</a:t>
            </a:r>
          </a:p>
        </p:txBody>
      </p:sp>
    </p:spTree>
    <p:extLst>
      <p:ext uri="{BB962C8B-B14F-4D97-AF65-F5344CB8AC3E}">
        <p14:creationId xmlns:p14="http://schemas.microsoft.com/office/powerpoint/2010/main" val="131156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xmlns="" id="{9EB5B643-58B7-4794-97B7-F0EAAD95EF43}"/>
              </a:ext>
            </a:extLst>
          </p:cNvPr>
          <p:cNvSpPr/>
          <p:nvPr/>
        </p:nvSpPr>
        <p:spPr>
          <a:xfrm>
            <a:off x="1027585" y="116632"/>
            <a:ext cx="11161240" cy="4031873"/>
          </a:xfrm>
          <a:prstGeom prst="rect">
            <a:avLst/>
          </a:prstGeom>
        </p:spPr>
        <p:txBody>
          <a:bodyPr wrap="square">
            <a:spAutoFit/>
          </a:bodyPr>
          <a:lstStyle/>
          <a:p>
            <a:r>
              <a:rPr lang="tr-TR" sz="3200" b="1" dirty="0" err="1">
                <a:solidFill>
                  <a:srgbClr val="FFC000"/>
                </a:solidFill>
              </a:rPr>
              <a:t>İrrigasyonun</a:t>
            </a:r>
            <a:r>
              <a:rPr lang="tr-TR" sz="3200" b="1" dirty="0">
                <a:solidFill>
                  <a:srgbClr val="FFC000"/>
                </a:solidFill>
              </a:rPr>
              <a:t> Etkinliğini Etkileyen Faktörler</a:t>
            </a:r>
            <a:r>
              <a:rPr lang="tr-TR" sz="3200" dirty="0"/>
              <a:t/>
            </a:r>
            <a:br>
              <a:rPr lang="tr-TR" sz="3200" dirty="0"/>
            </a:br>
            <a:r>
              <a:rPr lang="tr-TR" sz="3200" dirty="0"/>
              <a:t>Sulama iğnesinin çapı</a:t>
            </a:r>
            <a:br>
              <a:rPr lang="tr-TR" sz="3200" dirty="0"/>
            </a:br>
            <a:r>
              <a:rPr lang="tr-TR" sz="3200" dirty="0"/>
              <a:t>Kök kanalına giren sulama iğnesinin derinliği </a:t>
            </a:r>
          </a:p>
          <a:p>
            <a:r>
              <a:rPr lang="tr-TR" sz="3200" dirty="0"/>
              <a:t>Büyütülmüş kök kanalının boyutu (tüpün yarıçapı)</a:t>
            </a:r>
            <a:br>
              <a:rPr lang="tr-TR" sz="3200" dirty="0"/>
            </a:br>
            <a:r>
              <a:rPr lang="tr-TR" sz="3200" dirty="0"/>
              <a:t>Sulama çözeltisinin viskozitesi (yüzey gerilimi)</a:t>
            </a:r>
            <a:br>
              <a:rPr lang="tr-TR" sz="3200" dirty="0"/>
            </a:br>
            <a:r>
              <a:rPr lang="tr-TR" sz="3200" dirty="0"/>
              <a:t>İğnenin ucundaki </a:t>
            </a:r>
            <a:r>
              <a:rPr lang="tr-TR" sz="3200" dirty="0" err="1"/>
              <a:t>irrigasyon</a:t>
            </a:r>
            <a:r>
              <a:rPr lang="tr-TR" sz="3200" dirty="0"/>
              <a:t> çözeltisinin hızı (</a:t>
            </a:r>
            <a:r>
              <a:rPr lang="tr-TR" sz="3200" dirty="0" err="1"/>
              <a:t>ultrasonik</a:t>
            </a:r>
            <a:r>
              <a:rPr lang="tr-TR" sz="3200" dirty="0"/>
              <a:t>, </a:t>
            </a:r>
            <a:r>
              <a:rPr lang="tr-TR" sz="3200" dirty="0" err="1"/>
              <a:t>sonik</a:t>
            </a:r>
            <a:r>
              <a:rPr lang="tr-TR" sz="3200" dirty="0"/>
              <a:t>)</a:t>
            </a:r>
            <a:br>
              <a:rPr lang="tr-TR" sz="3200" dirty="0"/>
            </a:br>
            <a:r>
              <a:rPr lang="tr-TR" sz="3200" dirty="0"/>
              <a:t>İğnenin eğiminin oryantasyonu</a:t>
            </a:r>
            <a:br>
              <a:rPr lang="tr-TR" sz="3200" dirty="0"/>
            </a:br>
            <a:r>
              <a:rPr lang="tr-TR" sz="3200" dirty="0"/>
              <a:t>Sıcaklık</a:t>
            </a:r>
          </a:p>
        </p:txBody>
      </p:sp>
      <p:pic>
        <p:nvPicPr>
          <p:cNvPr id="5" name="Resim 4">
            <a:extLst>
              <a:ext uri="{FF2B5EF4-FFF2-40B4-BE49-F238E27FC236}">
                <a16:creationId xmlns:a16="http://schemas.microsoft.com/office/drawing/2014/main" xmlns="" id="{94363EDD-4CCD-46EA-895F-DCA34A87BB3E}"/>
              </a:ext>
            </a:extLst>
          </p:cNvPr>
          <p:cNvPicPr>
            <a:picLocks noChangeAspect="1"/>
          </p:cNvPicPr>
          <p:nvPr/>
        </p:nvPicPr>
        <p:blipFill>
          <a:blip r:embed="rId2"/>
          <a:stretch>
            <a:fillRect/>
          </a:stretch>
        </p:blipFill>
        <p:spPr>
          <a:xfrm>
            <a:off x="2373146" y="4096554"/>
            <a:ext cx="3507329" cy="2614479"/>
          </a:xfrm>
          <a:prstGeom prst="rect">
            <a:avLst/>
          </a:prstGeom>
        </p:spPr>
      </p:pic>
      <p:pic>
        <p:nvPicPr>
          <p:cNvPr id="6" name="Resim 5">
            <a:extLst>
              <a:ext uri="{FF2B5EF4-FFF2-40B4-BE49-F238E27FC236}">
                <a16:creationId xmlns:a16="http://schemas.microsoft.com/office/drawing/2014/main" xmlns="" id="{169BC967-4874-4630-A27E-37B5B1B6000A}"/>
              </a:ext>
            </a:extLst>
          </p:cNvPr>
          <p:cNvPicPr>
            <a:picLocks noChangeAspect="1"/>
          </p:cNvPicPr>
          <p:nvPr/>
        </p:nvPicPr>
        <p:blipFill>
          <a:blip r:embed="rId3"/>
          <a:stretch>
            <a:fillRect/>
          </a:stretch>
        </p:blipFill>
        <p:spPr>
          <a:xfrm>
            <a:off x="6308351" y="4091811"/>
            <a:ext cx="3507328" cy="2632026"/>
          </a:xfrm>
          <a:prstGeom prst="rect">
            <a:avLst/>
          </a:prstGeom>
        </p:spPr>
      </p:pic>
    </p:spTree>
    <p:extLst>
      <p:ext uri="{BB962C8B-B14F-4D97-AF65-F5344CB8AC3E}">
        <p14:creationId xmlns:p14="http://schemas.microsoft.com/office/powerpoint/2010/main" val="423743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xmlns="" id="{EBD0D4F4-57E6-4DC0-ADE7-1573CBB23F3A}"/>
              </a:ext>
            </a:extLst>
          </p:cNvPr>
          <p:cNvSpPr/>
          <p:nvPr/>
        </p:nvSpPr>
        <p:spPr>
          <a:xfrm>
            <a:off x="1053852" y="797510"/>
            <a:ext cx="10729192" cy="5632311"/>
          </a:xfrm>
          <a:prstGeom prst="rect">
            <a:avLst/>
          </a:prstGeom>
        </p:spPr>
        <p:txBody>
          <a:bodyPr wrap="square">
            <a:spAutoFit/>
          </a:bodyPr>
          <a:lstStyle/>
          <a:p>
            <a:r>
              <a:rPr lang="tr-TR" dirty="0"/>
              <a:t/>
            </a:r>
            <a:br>
              <a:rPr lang="tr-TR" dirty="0"/>
            </a:br>
            <a:r>
              <a:rPr lang="tr-TR" sz="2800" dirty="0"/>
              <a:t>Kök kanal sistemine kolayca girilmelidir.</a:t>
            </a:r>
            <a:br>
              <a:rPr lang="tr-TR" sz="2800" dirty="0"/>
            </a:br>
            <a:r>
              <a:rPr lang="tr-TR" sz="2800" dirty="0"/>
              <a:t>Kanalı, hem </a:t>
            </a:r>
            <a:r>
              <a:rPr lang="tr-TR" sz="2800" dirty="0" err="1"/>
              <a:t>apikal</a:t>
            </a:r>
            <a:r>
              <a:rPr lang="tr-TR" sz="2800" dirty="0"/>
              <a:t> olarak hem de yandan kapatmalıdır.</a:t>
            </a:r>
            <a:br>
              <a:rPr lang="tr-TR" sz="2800" dirty="0"/>
            </a:br>
            <a:r>
              <a:rPr lang="tr-TR" sz="2800" dirty="0"/>
              <a:t>Takıldıktan sonra büzülmemelidir.</a:t>
            </a:r>
            <a:br>
              <a:rPr lang="tr-TR" sz="2800" dirty="0"/>
            </a:br>
            <a:r>
              <a:rPr lang="tr-TR" sz="2800" dirty="0"/>
              <a:t>Neme karşı geçirimsiz olmalıdır.</a:t>
            </a:r>
            <a:br>
              <a:rPr lang="tr-TR" sz="2800" dirty="0"/>
            </a:br>
            <a:r>
              <a:rPr lang="tr-TR" sz="2800" dirty="0" err="1"/>
              <a:t>Bakteriyostatik</a:t>
            </a:r>
            <a:r>
              <a:rPr lang="tr-TR" sz="2800" dirty="0"/>
              <a:t> olmalı veya en azından bakteri üremesini desteklememelidir.</a:t>
            </a:r>
            <a:br>
              <a:rPr lang="tr-TR" sz="2800" dirty="0"/>
            </a:br>
            <a:r>
              <a:rPr lang="tr-TR" sz="2800" dirty="0" err="1"/>
              <a:t>Radyopak</a:t>
            </a:r>
            <a:r>
              <a:rPr lang="tr-TR" sz="2800" dirty="0"/>
              <a:t> olmalı.</a:t>
            </a:r>
            <a:br>
              <a:rPr lang="tr-TR" sz="2800" dirty="0"/>
            </a:br>
            <a:r>
              <a:rPr lang="tr-TR" sz="2800" dirty="0"/>
              <a:t>Diş yapısını lekelememelidir.</a:t>
            </a:r>
            <a:br>
              <a:rPr lang="tr-TR" sz="2800" dirty="0"/>
            </a:br>
            <a:r>
              <a:rPr lang="tr-TR" sz="2800" dirty="0" err="1"/>
              <a:t>Periapikal</a:t>
            </a:r>
            <a:r>
              <a:rPr lang="tr-TR" sz="2800" dirty="0"/>
              <a:t> dokuyu tahriş etmemelidir.</a:t>
            </a:r>
            <a:br>
              <a:rPr lang="tr-TR" sz="2800" dirty="0"/>
            </a:br>
            <a:r>
              <a:rPr lang="tr-TR" sz="2800" dirty="0"/>
              <a:t>Takılmadan hemen önce steril veya kolay ve hızlı bir şekilde sterilize edilmelidir.</a:t>
            </a:r>
            <a:br>
              <a:rPr lang="tr-TR" sz="2800" dirty="0"/>
            </a:br>
            <a:r>
              <a:rPr lang="tr-TR" sz="2800" dirty="0"/>
              <a:t>Gerekirse kök kanaldan kolayca çıkarılmalıdır</a:t>
            </a:r>
          </a:p>
        </p:txBody>
      </p:sp>
      <p:sp>
        <p:nvSpPr>
          <p:cNvPr id="5" name="Dikdörtgen 4">
            <a:extLst>
              <a:ext uri="{FF2B5EF4-FFF2-40B4-BE49-F238E27FC236}">
                <a16:creationId xmlns:a16="http://schemas.microsoft.com/office/drawing/2014/main" xmlns="" id="{8B0D3718-B957-4657-A5E8-63EE7BF28F20}"/>
              </a:ext>
            </a:extLst>
          </p:cNvPr>
          <p:cNvSpPr/>
          <p:nvPr/>
        </p:nvSpPr>
        <p:spPr>
          <a:xfrm>
            <a:off x="1053852" y="335845"/>
            <a:ext cx="10441160" cy="523220"/>
          </a:xfrm>
          <a:prstGeom prst="rect">
            <a:avLst/>
          </a:prstGeom>
        </p:spPr>
        <p:txBody>
          <a:bodyPr wrap="square">
            <a:spAutoFit/>
          </a:bodyPr>
          <a:lstStyle/>
          <a:p>
            <a:r>
              <a:rPr lang="tr-TR" sz="2800" b="1" dirty="0" err="1">
                <a:solidFill>
                  <a:srgbClr val="FFC000"/>
                </a:solidFill>
              </a:rPr>
              <a:t>Grossman’ın</a:t>
            </a:r>
            <a:r>
              <a:rPr lang="tr-TR" sz="2800" b="1" dirty="0">
                <a:solidFill>
                  <a:srgbClr val="FFC000"/>
                </a:solidFill>
              </a:rPr>
              <a:t> Kök Kanal Dolgu Malzemelerinin İdeal Özellikleri</a:t>
            </a:r>
          </a:p>
        </p:txBody>
      </p:sp>
    </p:spTree>
    <p:extLst>
      <p:ext uri="{BB962C8B-B14F-4D97-AF65-F5344CB8AC3E}">
        <p14:creationId xmlns:p14="http://schemas.microsoft.com/office/powerpoint/2010/main" val="311404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xmlns="" id="{658BDCD6-EE89-4193-9968-3ADA1840DF35}"/>
              </a:ext>
            </a:extLst>
          </p:cNvPr>
          <p:cNvGraphicFramePr>
            <a:graphicFrameLocks noGrp="1"/>
          </p:cNvGraphicFramePr>
          <p:nvPr>
            <p:extLst>
              <p:ext uri="{D42A27DB-BD31-4B8C-83A1-F6EECF244321}">
                <p14:modId xmlns:p14="http://schemas.microsoft.com/office/powerpoint/2010/main" val="501284173"/>
              </p:ext>
            </p:extLst>
          </p:nvPr>
        </p:nvGraphicFramePr>
        <p:xfrm>
          <a:off x="189756" y="188641"/>
          <a:ext cx="11809312" cy="6433250"/>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xmlns="" val="1501249410"/>
                    </a:ext>
                  </a:extLst>
                </a:gridCol>
                <a:gridCol w="1800200">
                  <a:extLst>
                    <a:ext uri="{9D8B030D-6E8A-4147-A177-3AD203B41FA5}">
                      <a16:colId xmlns:a16="http://schemas.microsoft.com/office/drawing/2014/main" xmlns="" val="1027976553"/>
                    </a:ext>
                  </a:extLst>
                </a:gridCol>
                <a:gridCol w="2808312">
                  <a:extLst>
                    <a:ext uri="{9D8B030D-6E8A-4147-A177-3AD203B41FA5}">
                      <a16:colId xmlns:a16="http://schemas.microsoft.com/office/drawing/2014/main" xmlns="" val="3422269939"/>
                    </a:ext>
                  </a:extLst>
                </a:gridCol>
                <a:gridCol w="5472608">
                  <a:extLst>
                    <a:ext uri="{9D8B030D-6E8A-4147-A177-3AD203B41FA5}">
                      <a16:colId xmlns:a16="http://schemas.microsoft.com/office/drawing/2014/main" xmlns="" val="2813201525"/>
                    </a:ext>
                  </a:extLst>
                </a:gridCol>
              </a:tblGrid>
              <a:tr h="337250">
                <a:tc>
                  <a:txBody>
                    <a:bodyPr/>
                    <a:lstStyle/>
                    <a:p>
                      <a:pPr algn="ctr"/>
                      <a:r>
                        <a:rPr lang="en-US" sz="1400" b="1" i="0" u="none" strike="noStrike" kern="1200" baseline="0" dirty="0">
                          <a:solidFill>
                            <a:schemeClr val="lt1"/>
                          </a:solidFill>
                          <a:latin typeface="+mn-lt"/>
                          <a:ea typeface="+mn-ea"/>
                          <a:cs typeface="+mn-cs"/>
                        </a:rPr>
                        <a:t>Type of the sealer</a:t>
                      </a:r>
                      <a:endParaRPr lang="tr-TR" sz="1400" dirty="0"/>
                    </a:p>
                  </a:txBody>
                  <a:tcPr anchor="ctr"/>
                </a:tc>
                <a:tc>
                  <a:txBody>
                    <a:bodyPr/>
                    <a:lstStyle/>
                    <a:p>
                      <a:pPr algn="ctr"/>
                      <a:r>
                        <a:rPr lang="en-US" sz="1400" b="1" i="0" u="none" strike="noStrike" kern="1200" baseline="0" dirty="0">
                          <a:solidFill>
                            <a:schemeClr val="lt1"/>
                          </a:solidFill>
                          <a:latin typeface="+mn-lt"/>
                          <a:ea typeface="+mn-ea"/>
                          <a:cs typeface="+mn-cs"/>
                        </a:rPr>
                        <a:t>Example</a:t>
                      </a:r>
                      <a:endParaRPr lang="tr-TR" sz="1400" dirty="0"/>
                    </a:p>
                  </a:txBody>
                  <a:tcPr anchor="ctr"/>
                </a:tc>
                <a:tc>
                  <a:txBody>
                    <a:bodyPr/>
                    <a:lstStyle/>
                    <a:p>
                      <a:pPr algn="ctr"/>
                      <a:r>
                        <a:rPr lang="en-US" sz="1400" b="1" i="0" u="none" strike="noStrike" kern="1200" baseline="0" dirty="0">
                          <a:solidFill>
                            <a:schemeClr val="lt1"/>
                          </a:solidFill>
                          <a:latin typeface="+mn-lt"/>
                          <a:ea typeface="+mn-ea"/>
                          <a:cs typeface="+mn-cs"/>
                        </a:rPr>
                        <a:t>Pros</a:t>
                      </a:r>
                      <a:endParaRPr lang="tr-TR" sz="1400" dirty="0"/>
                    </a:p>
                  </a:txBody>
                  <a:tcPr anchor="ctr"/>
                </a:tc>
                <a:tc>
                  <a:txBody>
                    <a:bodyPr/>
                    <a:lstStyle/>
                    <a:p>
                      <a:pPr algn="ctr"/>
                      <a:r>
                        <a:rPr lang="en-US" sz="1400" b="1" i="0" u="none" strike="noStrike" kern="1200" baseline="0" dirty="0">
                          <a:solidFill>
                            <a:schemeClr val="lt1"/>
                          </a:solidFill>
                          <a:latin typeface="+mn-lt"/>
                          <a:ea typeface="+mn-ea"/>
                          <a:cs typeface="+mn-cs"/>
                        </a:rPr>
                        <a:t>Cons</a:t>
                      </a:r>
                      <a:endParaRPr lang="tr-TR" sz="1400" dirty="0"/>
                    </a:p>
                  </a:txBody>
                  <a:tcPr anchor="ctr"/>
                </a:tc>
                <a:extLst>
                  <a:ext uri="{0D108BD9-81ED-4DB2-BD59-A6C34878D82A}">
                    <a16:rowId xmlns:a16="http://schemas.microsoft.com/office/drawing/2014/main" xmlns="" val="2694719356"/>
                  </a:ext>
                </a:extLst>
              </a:tr>
              <a:tr h="1240628">
                <a:tc>
                  <a:txBody>
                    <a:bodyPr/>
                    <a:lstStyle/>
                    <a:p>
                      <a:pPr algn="ctr"/>
                      <a:r>
                        <a:rPr lang="tr-TR" sz="1400" b="0" i="0" u="none" strike="noStrike" kern="1200" baseline="0" dirty="0" err="1">
                          <a:solidFill>
                            <a:schemeClr val="dk1"/>
                          </a:solidFill>
                          <a:latin typeface="+mn-lt"/>
                          <a:ea typeface="+mn-ea"/>
                          <a:cs typeface="+mn-cs"/>
                        </a:rPr>
                        <a:t>Zinc</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oxide</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and</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eugenol</a:t>
                      </a:r>
                      <a:endParaRPr lang="tr-TR" sz="1400" b="0" i="0" u="none" strike="noStrike" kern="1200" baseline="0" dirty="0">
                        <a:solidFill>
                          <a:schemeClr val="dk1"/>
                        </a:solidFill>
                        <a:latin typeface="+mn-lt"/>
                        <a:ea typeface="+mn-ea"/>
                        <a:cs typeface="+mn-cs"/>
                      </a:endParaRPr>
                    </a:p>
                  </a:txBody>
                  <a:tcPr anchor="ctr"/>
                </a:tc>
                <a:tc>
                  <a:txBody>
                    <a:bodyPr/>
                    <a:lstStyle/>
                    <a:p>
                      <a:pPr algn="ctr"/>
                      <a:r>
                        <a:rPr lang="tr-TR" sz="1400" b="0" i="0" u="none" strike="noStrike" kern="1200" baseline="0" dirty="0" err="1">
                          <a:solidFill>
                            <a:schemeClr val="dk1"/>
                          </a:solidFill>
                          <a:latin typeface="+mn-lt"/>
                          <a:ea typeface="+mn-ea"/>
                          <a:cs typeface="+mn-cs"/>
                        </a:rPr>
                        <a:t>Pulp</a:t>
                      </a:r>
                      <a:r>
                        <a:rPr lang="tr-TR" sz="1400" b="0" i="0" u="none" strike="noStrike" kern="1200" baseline="0" dirty="0">
                          <a:solidFill>
                            <a:schemeClr val="dk1"/>
                          </a:solidFill>
                          <a:latin typeface="+mn-lt"/>
                          <a:ea typeface="+mn-ea"/>
                          <a:cs typeface="+mn-cs"/>
                        </a:rPr>
                        <a:t> Canal</a:t>
                      </a:r>
                    </a:p>
                    <a:p>
                      <a:pPr algn="ctr"/>
                      <a:r>
                        <a:rPr lang="tr-TR" sz="1400" b="0" i="0" u="none" strike="noStrike" kern="1200" baseline="0" dirty="0" err="1">
                          <a:solidFill>
                            <a:schemeClr val="dk1"/>
                          </a:solidFill>
                          <a:latin typeface="+mn-lt"/>
                          <a:ea typeface="+mn-ea"/>
                          <a:cs typeface="+mn-cs"/>
                        </a:rPr>
                        <a:t>Sealer</a:t>
                      </a:r>
                      <a:endParaRPr lang="tr-TR" sz="1400" b="0" i="0" u="none" strike="noStrike" kern="1200" baseline="0" dirty="0">
                        <a:solidFill>
                          <a:schemeClr val="dk1"/>
                        </a:solidFill>
                        <a:latin typeface="+mn-lt"/>
                        <a:ea typeface="+mn-ea"/>
                        <a:cs typeface="+mn-cs"/>
                      </a:endParaRPr>
                    </a:p>
                    <a:p>
                      <a:pPr algn="ctr"/>
                      <a:r>
                        <a:rPr lang="tr-TR" sz="1400" b="0" i="1" u="none" strike="noStrike" kern="1200" baseline="0" dirty="0">
                          <a:solidFill>
                            <a:schemeClr val="dk1"/>
                          </a:solidFill>
                          <a:latin typeface="+mn-lt"/>
                          <a:ea typeface="+mn-ea"/>
                          <a:cs typeface="+mn-cs"/>
                        </a:rPr>
                        <a:t>EWT</a:t>
                      </a:r>
                    </a:p>
                    <a:p>
                      <a:pPr algn="ctr"/>
                      <a:r>
                        <a:rPr lang="tr-TR" sz="1400" b="0" i="1" u="none" strike="noStrike" kern="1200" baseline="0" dirty="0" err="1">
                          <a:solidFill>
                            <a:schemeClr val="dk1"/>
                          </a:solidFill>
                          <a:latin typeface="+mn-lt"/>
                          <a:ea typeface="+mn-ea"/>
                          <a:cs typeface="+mn-cs"/>
                        </a:rPr>
                        <a:t>Roth’s</a:t>
                      </a:r>
                      <a:r>
                        <a:rPr lang="tr-TR" sz="1400" b="0" i="1" u="none" strike="noStrike" kern="1200" baseline="0" dirty="0">
                          <a:solidFill>
                            <a:schemeClr val="dk1"/>
                          </a:solidFill>
                          <a:latin typeface="+mn-lt"/>
                          <a:ea typeface="+mn-ea"/>
                          <a:cs typeface="+mn-cs"/>
                        </a:rPr>
                        <a:t> </a:t>
                      </a:r>
                      <a:r>
                        <a:rPr lang="tr-TR" sz="1400" b="0" i="1" u="none" strike="noStrike" kern="1200" baseline="0" dirty="0" err="1">
                          <a:solidFill>
                            <a:schemeClr val="dk1"/>
                          </a:solidFill>
                          <a:latin typeface="+mn-lt"/>
                          <a:ea typeface="+mn-ea"/>
                          <a:cs typeface="+mn-cs"/>
                        </a:rPr>
                        <a:t>Sealer</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Tubli-Seal</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Wach’s</a:t>
                      </a:r>
                      <a:r>
                        <a:rPr lang="tr-TR" sz="1400" b="0" i="1" u="none" strike="noStrike" kern="1200" baseline="0" dirty="0">
                          <a:solidFill>
                            <a:schemeClr val="dk1"/>
                          </a:solidFill>
                          <a:latin typeface="+mn-lt"/>
                          <a:ea typeface="+mn-ea"/>
                          <a:cs typeface="+mn-cs"/>
                        </a:rPr>
                        <a:t> </a:t>
                      </a:r>
                      <a:r>
                        <a:rPr lang="tr-TR" sz="1400" b="0" i="1" u="none" strike="noStrike" kern="1200" baseline="0" dirty="0" err="1">
                          <a:solidFill>
                            <a:schemeClr val="dk1"/>
                          </a:solidFill>
                          <a:latin typeface="+mn-lt"/>
                          <a:ea typeface="+mn-ea"/>
                          <a:cs typeface="+mn-cs"/>
                        </a:rPr>
                        <a:t>Sealer</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Long</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history</a:t>
                      </a:r>
                      <a:r>
                        <a:rPr lang="tr-TR" sz="1400" b="0" i="0" u="none" strike="noStrike" kern="1200" baseline="0" dirty="0">
                          <a:solidFill>
                            <a:schemeClr val="dk1"/>
                          </a:solidFill>
                          <a:latin typeface="+mn-lt"/>
                          <a:ea typeface="+mn-ea"/>
                          <a:cs typeface="+mn-cs"/>
                        </a:rPr>
                        <a:t> of </a:t>
                      </a:r>
                      <a:r>
                        <a:rPr lang="tr-TR" sz="1400" b="0" i="0" u="none" strike="noStrike" kern="1200" baseline="0" dirty="0" err="1">
                          <a:solidFill>
                            <a:schemeClr val="dk1"/>
                          </a:solidFill>
                          <a:latin typeface="+mn-lt"/>
                          <a:ea typeface="+mn-ea"/>
                          <a:cs typeface="+mn-cs"/>
                        </a:rPr>
                        <a:t>use</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Will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absorb</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if</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extruded</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Slow</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setting</a:t>
                      </a:r>
                      <a:r>
                        <a:rPr lang="tr-TR" sz="1400" b="0" i="0" u="none" strike="noStrike" kern="1200" baseline="0" dirty="0">
                          <a:solidFill>
                            <a:schemeClr val="dk1"/>
                          </a:solidFill>
                          <a:latin typeface="+mn-lt"/>
                          <a:ea typeface="+mn-ea"/>
                          <a:cs typeface="+mn-cs"/>
                        </a:rPr>
                        <a:t> time</a:t>
                      </a:r>
                    </a:p>
                    <a:p>
                      <a:pPr algn="ctr"/>
                      <a:r>
                        <a:rPr lang="tr-TR" sz="1400" b="0" i="0" u="none" strike="noStrike" kern="1200" baseline="0" dirty="0" err="1">
                          <a:solidFill>
                            <a:schemeClr val="dk1"/>
                          </a:solidFill>
                          <a:latin typeface="+mn-lt"/>
                          <a:ea typeface="+mn-ea"/>
                          <a:cs typeface="+mn-cs"/>
                        </a:rPr>
                        <a:t>Antimicrobial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effect</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Radio-opaque</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Shrinkage</a:t>
                      </a:r>
                      <a:r>
                        <a:rPr lang="tr-TR" sz="1400" b="0" i="0" u="none" strike="noStrike" kern="1200" baseline="0" dirty="0">
                          <a:solidFill>
                            <a:schemeClr val="dk1"/>
                          </a:solidFill>
                          <a:latin typeface="+mn-lt"/>
                          <a:ea typeface="+mn-ea"/>
                          <a:cs typeface="+mn-cs"/>
                        </a:rPr>
                        <a:t> on </a:t>
                      </a:r>
                      <a:r>
                        <a:rPr lang="tr-TR" sz="1400" b="0" i="0" u="none" strike="noStrike" kern="1200" baseline="0" dirty="0" err="1">
                          <a:solidFill>
                            <a:schemeClr val="dk1"/>
                          </a:solidFill>
                          <a:latin typeface="+mn-lt"/>
                          <a:ea typeface="+mn-ea"/>
                          <a:cs typeface="+mn-cs"/>
                        </a:rPr>
                        <a:t>setting</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Soluble</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a:solidFill>
                            <a:schemeClr val="dk1"/>
                          </a:solidFill>
                          <a:latin typeface="+mn-lt"/>
                          <a:ea typeface="+mn-ea"/>
                          <a:cs typeface="+mn-cs"/>
                        </a:rPr>
                        <a:t>Can </a:t>
                      </a:r>
                      <a:r>
                        <a:rPr lang="tr-TR" sz="1400" b="0" i="0" u="none" strike="noStrike" kern="1200" baseline="0" dirty="0" err="1">
                          <a:solidFill>
                            <a:schemeClr val="dk1"/>
                          </a:solidFill>
                          <a:latin typeface="+mn-lt"/>
                          <a:ea typeface="+mn-ea"/>
                          <a:cs typeface="+mn-cs"/>
                        </a:rPr>
                        <a:t>stain</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tooth</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structure</a:t>
                      </a:r>
                      <a:endParaRPr lang="tr-TR" sz="1400" b="0" i="0" u="none" strike="noStrike" kern="1200" baseline="0" dirty="0">
                        <a:solidFill>
                          <a:schemeClr val="dk1"/>
                        </a:solidFill>
                        <a:latin typeface="+mn-lt"/>
                        <a:ea typeface="+mn-ea"/>
                        <a:cs typeface="+mn-cs"/>
                      </a:endParaRPr>
                    </a:p>
                    <a:p>
                      <a:pPr algn="ctr"/>
                      <a:r>
                        <a:rPr lang="en-US" sz="1400" b="0" i="0" u="none" strike="noStrike" kern="1200" baseline="0" dirty="0">
                          <a:solidFill>
                            <a:schemeClr val="dk1"/>
                          </a:solidFill>
                          <a:latin typeface="+mn-lt"/>
                          <a:ea typeface="+mn-ea"/>
                          <a:cs typeface="+mn-cs"/>
                        </a:rPr>
                        <a:t>May negatively affect bonding of core materials</a:t>
                      </a:r>
                      <a:endParaRPr lang="tr-TR" sz="1400" dirty="0">
                        <a:latin typeface="+mn-lt"/>
                      </a:endParaRPr>
                    </a:p>
                  </a:txBody>
                  <a:tcPr anchor="ctr"/>
                </a:tc>
                <a:extLst>
                  <a:ext uri="{0D108BD9-81ED-4DB2-BD59-A6C34878D82A}">
                    <a16:rowId xmlns:a16="http://schemas.microsoft.com/office/drawing/2014/main" xmlns="" val="846216599"/>
                  </a:ext>
                </a:extLst>
              </a:tr>
              <a:tr h="661668">
                <a:tc>
                  <a:txBody>
                    <a:bodyPr/>
                    <a:lstStyle/>
                    <a:p>
                      <a:pPr algn="ctr"/>
                      <a:r>
                        <a:rPr lang="tr-TR" sz="1400" b="0" i="0" u="none" strike="noStrike" kern="1200" baseline="0" dirty="0" err="1">
                          <a:solidFill>
                            <a:schemeClr val="dk1"/>
                          </a:solidFill>
                          <a:latin typeface="+mn-lt"/>
                          <a:ea typeface="+mn-ea"/>
                          <a:cs typeface="+mn-cs"/>
                        </a:rPr>
                        <a:t>Calcium</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hydroxide</a:t>
                      </a:r>
                      <a:endParaRPr lang="tr-TR" sz="1400" dirty="0">
                        <a:latin typeface="+mn-lt"/>
                      </a:endParaRPr>
                    </a:p>
                  </a:txBody>
                  <a:tcPr anchor="ctr"/>
                </a:tc>
                <a:tc>
                  <a:txBody>
                    <a:bodyPr/>
                    <a:lstStyle/>
                    <a:p>
                      <a:pPr algn="ctr"/>
                      <a:r>
                        <a:rPr lang="tr-TR" sz="1400" b="0" i="1" u="none" strike="noStrike" kern="1200" baseline="0" dirty="0" err="1">
                          <a:solidFill>
                            <a:schemeClr val="dk1"/>
                          </a:solidFill>
                          <a:latin typeface="+mn-lt"/>
                          <a:ea typeface="+mn-ea"/>
                          <a:cs typeface="+mn-cs"/>
                        </a:rPr>
                        <a:t>Apexit</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Apexit</a:t>
                      </a:r>
                      <a:r>
                        <a:rPr lang="tr-TR" sz="1400" b="0" i="1" u="none" strike="noStrike" kern="1200" baseline="0" dirty="0">
                          <a:solidFill>
                            <a:schemeClr val="dk1"/>
                          </a:solidFill>
                          <a:latin typeface="+mn-lt"/>
                          <a:ea typeface="+mn-ea"/>
                          <a:cs typeface="+mn-cs"/>
                        </a:rPr>
                        <a:t> Plus</a:t>
                      </a:r>
                    </a:p>
                    <a:p>
                      <a:pPr algn="ctr"/>
                      <a:r>
                        <a:rPr lang="tr-TR" sz="1400" b="0" i="1" u="none" strike="noStrike" kern="1200" baseline="0" dirty="0" err="1">
                          <a:solidFill>
                            <a:schemeClr val="dk1"/>
                          </a:solidFill>
                          <a:latin typeface="+mn-lt"/>
                          <a:ea typeface="+mn-ea"/>
                          <a:cs typeface="+mn-cs"/>
                        </a:rPr>
                        <a:t>Sealapex</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Antimicrobial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effect</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unproven</a:t>
                      </a:r>
                      <a:r>
                        <a:rPr lang="tr-TR" sz="1400" b="0" i="0" u="none" strike="noStrike" kern="1200" baseline="0" dirty="0">
                          <a:solidFill>
                            <a:schemeClr val="dk1"/>
                          </a:solidFill>
                          <a:latin typeface="+mn-lt"/>
                          <a:ea typeface="+mn-ea"/>
                          <a:cs typeface="+mn-cs"/>
                        </a:rPr>
                        <a:t>)</a:t>
                      </a:r>
                    </a:p>
                    <a:p>
                      <a:pPr algn="ctr"/>
                      <a:r>
                        <a:rPr lang="tr-TR" sz="1400" b="0" i="0" u="none" strike="noStrike" kern="1200" baseline="0" dirty="0" err="1">
                          <a:solidFill>
                            <a:schemeClr val="dk1"/>
                          </a:solidFill>
                          <a:latin typeface="+mn-lt"/>
                          <a:ea typeface="+mn-ea"/>
                          <a:cs typeface="+mn-cs"/>
                        </a:rPr>
                        <a:t>Radio-opaque</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Soluble</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a:solidFill>
                            <a:schemeClr val="dk1"/>
                          </a:solidFill>
                          <a:latin typeface="+mn-lt"/>
                          <a:ea typeface="+mn-ea"/>
                          <a:cs typeface="+mn-cs"/>
                        </a:rPr>
                        <a:t>May </a:t>
                      </a:r>
                      <a:r>
                        <a:rPr lang="tr-TR" sz="1400" b="0" i="0" u="none" strike="noStrike" kern="1200" baseline="0" dirty="0" err="1">
                          <a:solidFill>
                            <a:schemeClr val="dk1"/>
                          </a:solidFill>
                          <a:latin typeface="+mn-lt"/>
                          <a:ea typeface="+mn-ea"/>
                          <a:cs typeface="+mn-cs"/>
                        </a:rPr>
                        <a:t>weaken</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dentine</a:t>
                      </a:r>
                      <a:endParaRPr lang="tr-TR" sz="1400" dirty="0">
                        <a:latin typeface="+mn-lt"/>
                      </a:endParaRPr>
                    </a:p>
                  </a:txBody>
                  <a:tcPr anchor="ctr"/>
                </a:tc>
                <a:extLst>
                  <a:ext uri="{0D108BD9-81ED-4DB2-BD59-A6C34878D82A}">
                    <a16:rowId xmlns:a16="http://schemas.microsoft.com/office/drawing/2014/main" xmlns="" val="131343352"/>
                  </a:ext>
                </a:extLst>
              </a:tr>
              <a:tr h="468682">
                <a:tc>
                  <a:txBody>
                    <a:bodyPr/>
                    <a:lstStyle/>
                    <a:p>
                      <a:pPr algn="ctr"/>
                      <a:r>
                        <a:rPr lang="tr-TR" sz="1400" b="0" i="0" u="none" strike="noStrike" kern="1200" baseline="0" dirty="0" err="1">
                          <a:solidFill>
                            <a:schemeClr val="dk1"/>
                          </a:solidFill>
                          <a:latin typeface="+mn-lt"/>
                          <a:ea typeface="+mn-ea"/>
                          <a:cs typeface="+mn-cs"/>
                        </a:rPr>
                        <a:t>Glass</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ionomer</a:t>
                      </a:r>
                      <a:endParaRPr lang="tr-TR" sz="1400" dirty="0">
                        <a:latin typeface="+mn-lt"/>
                      </a:endParaRPr>
                    </a:p>
                  </a:txBody>
                  <a:tcPr anchor="ctr"/>
                </a:tc>
                <a:tc>
                  <a:txBody>
                    <a:bodyPr/>
                    <a:lstStyle/>
                    <a:p>
                      <a:pPr algn="ctr"/>
                      <a:r>
                        <a:rPr lang="tr-TR" sz="1400" b="0" i="1" u="none" strike="noStrike" kern="1200" baseline="0" dirty="0" err="1">
                          <a:solidFill>
                            <a:schemeClr val="dk1"/>
                          </a:solidFill>
                          <a:latin typeface="+mn-lt"/>
                          <a:ea typeface="+mn-ea"/>
                          <a:cs typeface="+mn-cs"/>
                        </a:rPr>
                        <a:t>Activ</a:t>
                      </a:r>
                      <a:r>
                        <a:rPr lang="tr-TR" sz="1400" b="0" i="1" u="none" strike="noStrike" kern="1200" baseline="0" dirty="0">
                          <a:solidFill>
                            <a:schemeClr val="dk1"/>
                          </a:solidFill>
                          <a:latin typeface="+mn-lt"/>
                          <a:ea typeface="+mn-ea"/>
                          <a:cs typeface="+mn-cs"/>
                        </a:rPr>
                        <a:t> GP</a:t>
                      </a:r>
                    </a:p>
                    <a:p>
                      <a:pPr algn="ctr"/>
                      <a:r>
                        <a:rPr lang="tr-TR" sz="1400" b="0" i="1" u="none" strike="noStrike" kern="1200" baseline="0" dirty="0" err="1">
                          <a:solidFill>
                            <a:schemeClr val="dk1"/>
                          </a:solidFill>
                          <a:latin typeface="+mn-lt"/>
                          <a:ea typeface="+mn-ea"/>
                          <a:cs typeface="+mn-cs"/>
                        </a:rPr>
                        <a:t>Ketac-Endo</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Dentine-bonding</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properties</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a:solidFill>
                            <a:schemeClr val="dk1"/>
                          </a:solidFill>
                          <a:latin typeface="+mn-lt"/>
                          <a:ea typeface="+mn-ea"/>
                          <a:cs typeface="+mn-cs"/>
                        </a:rPr>
                        <a:t>No </a:t>
                      </a:r>
                      <a:r>
                        <a:rPr lang="tr-TR" sz="1400" b="0" i="0" u="none" strike="noStrike" kern="1200" baseline="0" dirty="0" err="1">
                          <a:solidFill>
                            <a:schemeClr val="dk1"/>
                          </a:solidFill>
                          <a:latin typeface="+mn-lt"/>
                          <a:ea typeface="+mn-ea"/>
                          <a:cs typeface="+mn-cs"/>
                        </a:rPr>
                        <a:t>antimicrobial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properties</a:t>
                      </a:r>
                      <a:endParaRPr lang="tr-TR" sz="1400" dirty="0">
                        <a:latin typeface="+mn-lt"/>
                      </a:endParaRPr>
                    </a:p>
                  </a:txBody>
                  <a:tcPr anchor="ctr"/>
                </a:tc>
                <a:tc>
                  <a:txBody>
                    <a:bodyPr/>
                    <a:lstStyle/>
                    <a:p>
                      <a:pPr algn="ctr"/>
                      <a:r>
                        <a:rPr lang="en-US" sz="1400" b="0" i="0" u="none" strike="noStrike" kern="1200" baseline="0" dirty="0">
                          <a:solidFill>
                            <a:schemeClr val="dk1"/>
                          </a:solidFill>
                          <a:latin typeface="+mn-lt"/>
                          <a:ea typeface="+mn-ea"/>
                          <a:cs typeface="+mn-cs"/>
                        </a:rPr>
                        <a:t>Hard to remove in retreatment</a:t>
                      </a:r>
                    </a:p>
                    <a:p>
                      <a:pPr algn="ctr"/>
                      <a:r>
                        <a:rPr lang="tr-TR" sz="1400" b="0" i="0" u="none" strike="noStrike" kern="1200" baseline="0" dirty="0">
                          <a:solidFill>
                            <a:schemeClr val="dk1"/>
                          </a:solidFill>
                          <a:latin typeface="+mn-lt"/>
                          <a:ea typeface="+mn-ea"/>
                          <a:cs typeface="+mn-cs"/>
                        </a:rPr>
                        <a:t>Minimal </a:t>
                      </a:r>
                      <a:r>
                        <a:rPr lang="tr-TR" sz="1400" b="0" i="0" u="none" strike="noStrike" kern="1200" baseline="0" dirty="0" err="1">
                          <a:solidFill>
                            <a:schemeClr val="dk1"/>
                          </a:solidFill>
                          <a:latin typeface="+mn-lt"/>
                          <a:ea typeface="+mn-ea"/>
                          <a:cs typeface="+mn-cs"/>
                        </a:rPr>
                        <a:t>antimicrobial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effect</a:t>
                      </a:r>
                      <a:endParaRPr lang="tr-TR" sz="1400" dirty="0">
                        <a:latin typeface="+mn-lt"/>
                      </a:endParaRPr>
                    </a:p>
                  </a:txBody>
                  <a:tcPr anchor="ctr"/>
                </a:tc>
                <a:extLst>
                  <a:ext uri="{0D108BD9-81ED-4DB2-BD59-A6C34878D82A}">
                    <a16:rowId xmlns:a16="http://schemas.microsoft.com/office/drawing/2014/main" xmlns="" val="2600583038"/>
                  </a:ext>
                </a:extLst>
              </a:tr>
              <a:tr h="1240628">
                <a:tc>
                  <a:txBody>
                    <a:bodyPr/>
                    <a:lstStyle/>
                    <a:p>
                      <a:pPr algn="ctr"/>
                      <a:r>
                        <a:rPr lang="tr-TR" sz="1400" b="0" i="0" u="none" strike="noStrike" kern="1200" baseline="0" dirty="0" err="1">
                          <a:solidFill>
                            <a:schemeClr val="dk1"/>
                          </a:solidFill>
                          <a:latin typeface="+mn-lt"/>
                          <a:ea typeface="+mn-ea"/>
                          <a:cs typeface="+mn-cs"/>
                        </a:rPr>
                        <a:t>Resin</a:t>
                      </a:r>
                      <a:endParaRPr lang="tr-TR" sz="1400" dirty="0">
                        <a:latin typeface="+mn-lt"/>
                      </a:endParaRPr>
                    </a:p>
                  </a:txBody>
                  <a:tcPr anchor="ctr"/>
                </a:tc>
                <a:tc>
                  <a:txBody>
                    <a:bodyPr/>
                    <a:lstStyle/>
                    <a:p>
                      <a:pPr algn="ctr"/>
                      <a:r>
                        <a:rPr lang="tr-TR" sz="1400" b="0" i="1" u="none" strike="noStrike" kern="1200" baseline="0" dirty="0">
                          <a:solidFill>
                            <a:schemeClr val="dk1"/>
                          </a:solidFill>
                          <a:latin typeface="+mn-lt"/>
                          <a:ea typeface="+mn-ea"/>
                          <a:cs typeface="+mn-cs"/>
                        </a:rPr>
                        <a:t>AH-26</a:t>
                      </a:r>
                    </a:p>
                    <a:p>
                      <a:pPr algn="ctr"/>
                      <a:r>
                        <a:rPr lang="tr-TR" sz="1400" b="0" i="1" u="none" strike="noStrike" kern="1200" baseline="0" dirty="0">
                          <a:solidFill>
                            <a:schemeClr val="dk1"/>
                          </a:solidFill>
                          <a:latin typeface="+mn-lt"/>
                          <a:ea typeface="+mn-ea"/>
                          <a:cs typeface="+mn-cs"/>
                        </a:rPr>
                        <a:t>AH Plus</a:t>
                      </a:r>
                    </a:p>
                    <a:p>
                      <a:pPr algn="ctr"/>
                      <a:r>
                        <a:rPr lang="tr-TR" sz="1400" b="0" i="1" u="none" strike="noStrike" kern="1200" baseline="0" dirty="0" err="1">
                          <a:solidFill>
                            <a:schemeClr val="dk1"/>
                          </a:solidFill>
                          <a:latin typeface="+mn-lt"/>
                          <a:ea typeface="+mn-ea"/>
                          <a:cs typeface="+mn-cs"/>
                        </a:rPr>
                        <a:t>Diaket</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EndoREZ</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Epiphany</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RealSeal</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Long</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history</a:t>
                      </a:r>
                      <a:r>
                        <a:rPr lang="tr-TR" sz="1400" b="0" i="0" u="none" strike="noStrike" kern="1200" baseline="0" dirty="0">
                          <a:solidFill>
                            <a:schemeClr val="dk1"/>
                          </a:solidFill>
                          <a:latin typeface="+mn-lt"/>
                          <a:ea typeface="+mn-ea"/>
                          <a:cs typeface="+mn-cs"/>
                        </a:rPr>
                        <a:t> of </a:t>
                      </a:r>
                      <a:r>
                        <a:rPr lang="tr-TR" sz="1400" b="0" i="0" u="none" strike="noStrike" kern="1200" baseline="0" dirty="0" err="1">
                          <a:solidFill>
                            <a:schemeClr val="dk1"/>
                          </a:solidFill>
                          <a:latin typeface="+mn-lt"/>
                          <a:ea typeface="+mn-ea"/>
                          <a:cs typeface="+mn-cs"/>
                        </a:rPr>
                        <a:t>use</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Adhere</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to</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the</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wall</a:t>
                      </a:r>
                      <a:endParaRPr lang="tr-TR" sz="1400" b="0" i="0" u="none" strike="noStrike" kern="1200" baseline="0" dirty="0">
                        <a:solidFill>
                          <a:schemeClr val="dk1"/>
                        </a:solidFill>
                        <a:latin typeface="+mn-lt"/>
                        <a:ea typeface="+mn-ea"/>
                        <a:cs typeface="+mn-cs"/>
                      </a:endParaRPr>
                    </a:p>
                    <a:p>
                      <a:pPr algn="ctr"/>
                      <a:r>
                        <a:rPr lang="en-US" sz="1400" b="0" i="0" u="none" strike="noStrike" kern="1200" baseline="0" dirty="0">
                          <a:solidFill>
                            <a:schemeClr val="dk1"/>
                          </a:solidFill>
                          <a:latin typeface="+mn-lt"/>
                          <a:ea typeface="+mn-ea"/>
                          <a:cs typeface="+mn-cs"/>
                        </a:rPr>
                        <a:t>Some can adhere to the core</a:t>
                      </a:r>
                    </a:p>
                    <a:p>
                      <a:pPr algn="ctr"/>
                      <a:r>
                        <a:rPr lang="tr-TR" sz="1400" b="0" i="0" u="none" strike="noStrike" kern="1200" baseline="0" dirty="0">
                          <a:solidFill>
                            <a:schemeClr val="dk1"/>
                          </a:solidFill>
                          <a:latin typeface="+mn-lt"/>
                          <a:ea typeface="+mn-ea"/>
                          <a:cs typeface="+mn-cs"/>
                        </a:rPr>
                        <a:t>Do not </a:t>
                      </a:r>
                      <a:r>
                        <a:rPr lang="tr-TR" sz="1400" b="0" i="0" u="none" strike="noStrike" kern="1200" baseline="0" dirty="0" err="1">
                          <a:solidFill>
                            <a:schemeClr val="dk1"/>
                          </a:solidFill>
                          <a:latin typeface="+mn-lt"/>
                          <a:ea typeface="+mn-ea"/>
                          <a:cs typeface="+mn-cs"/>
                        </a:rPr>
                        <a:t>contain</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eugenol</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Slow</a:t>
                      </a:r>
                      <a:r>
                        <a:rPr lang="tr-TR" sz="1400" b="0" i="0" u="none" strike="noStrike" kern="1200" baseline="0" dirty="0">
                          <a:solidFill>
                            <a:schemeClr val="dk1"/>
                          </a:solidFill>
                          <a:latin typeface="+mn-lt"/>
                          <a:ea typeface="+mn-ea"/>
                          <a:cs typeface="+mn-cs"/>
                        </a:rPr>
                        <a:t> set</a:t>
                      </a:r>
                      <a:endParaRPr lang="tr-TR" sz="1400" dirty="0">
                        <a:latin typeface="+mn-lt"/>
                      </a:endParaRPr>
                    </a:p>
                  </a:txBody>
                  <a:tcPr anchor="ctr"/>
                </a:tc>
                <a:tc>
                  <a:txBody>
                    <a:bodyPr/>
                    <a:lstStyle/>
                    <a:p>
                      <a:pPr algn="ctr"/>
                      <a:r>
                        <a:rPr lang="en-US" sz="1400" b="0" i="0" u="none" strike="noStrike" kern="1200" baseline="0" dirty="0">
                          <a:solidFill>
                            <a:schemeClr val="dk1"/>
                          </a:solidFill>
                          <a:latin typeface="+mn-lt"/>
                          <a:ea typeface="+mn-ea"/>
                          <a:cs typeface="+mn-cs"/>
                        </a:rPr>
                        <a:t>Some release formaldehyde when setting</a:t>
                      </a:r>
                    </a:p>
                    <a:p>
                      <a:pPr algn="ctr"/>
                      <a:r>
                        <a:rPr lang="en-US" sz="1400" b="0" i="0" u="none" strike="noStrike" kern="1200" baseline="0" dirty="0">
                          <a:solidFill>
                            <a:schemeClr val="dk1"/>
                          </a:solidFill>
                          <a:latin typeface="+mn-lt"/>
                          <a:ea typeface="+mn-ea"/>
                          <a:cs typeface="+mn-cs"/>
                        </a:rPr>
                        <a:t>Chlorhexidine as an </a:t>
                      </a:r>
                      <a:r>
                        <a:rPr lang="en-US" sz="1400" b="0" i="0" u="none" strike="noStrike" kern="1200" baseline="0" dirty="0" err="1">
                          <a:solidFill>
                            <a:schemeClr val="dk1"/>
                          </a:solidFill>
                          <a:latin typeface="+mn-lt"/>
                          <a:ea typeface="+mn-ea"/>
                          <a:cs typeface="+mn-cs"/>
                        </a:rPr>
                        <a:t>irrigant</a:t>
                      </a:r>
                      <a:r>
                        <a:rPr lang="en-US" sz="1400" b="0" i="0" u="none" strike="noStrike" kern="1200" baseline="0" dirty="0">
                          <a:solidFill>
                            <a:schemeClr val="dk1"/>
                          </a:solidFill>
                          <a:latin typeface="+mn-lt"/>
                          <a:ea typeface="+mn-ea"/>
                          <a:cs typeface="+mn-cs"/>
                        </a:rPr>
                        <a:t> can reduce their bond strength</a:t>
                      </a:r>
                    </a:p>
                    <a:p>
                      <a:pPr algn="ctr"/>
                      <a:r>
                        <a:rPr lang="en-US" sz="1400" b="0" i="0" u="none" strike="noStrike" kern="1200" baseline="0" dirty="0">
                          <a:solidFill>
                            <a:schemeClr val="dk1"/>
                          </a:solidFill>
                          <a:latin typeface="+mn-lt"/>
                          <a:ea typeface="+mn-ea"/>
                          <a:cs typeface="+mn-cs"/>
                        </a:rPr>
                        <a:t>May not bond any more effectively than conventional</a:t>
                      </a:r>
                    </a:p>
                    <a:p>
                      <a:pPr algn="ctr"/>
                      <a:r>
                        <a:rPr lang="tr-TR" sz="1400" b="0" i="0" u="none" strike="noStrike" kern="1200" baseline="0" dirty="0" err="1">
                          <a:solidFill>
                            <a:schemeClr val="dk1"/>
                          </a:solidFill>
                          <a:latin typeface="+mn-lt"/>
                          <a:ea typeface="+mn-ea"/>
                          <a:cs typeface="+mn-cs"/>
                        </a:rPr>
                        <a:t>sealers</a:t>
                      </a:r>
                      <a:endParaRPr lang="tr-TR" sz="1400" dirty="0">
                        <a:latin typeface="+mn-lt"/>
                      </a:endParaRPr>
                    </a:p>
                  </a:txBody>
                  <a:tcPr anchor="ctr"/>
                </a:tc>
                <a:extLst>
                  <a:ext uri="{0D108BD9-81ED-4DB2-BD59-A6C34878D82A}">
                    <a16:rowId xmlns:a16="http://schemas.microsoft.com/office/drawing/2014/main" xmlns="" val="3980333223"/>
                  </a:ext>
                </a:extLst>
              </a:tr>
              <a:tr h="1047641">
                <a:tc>
                  <a:txBody>
                    <a:bodyPr/>
                    <a:lstStyle/>
                    <a:p>
                      <a:pPr algn="ctr"/>
                      <a:r>
                        <a:rPr lang="tr-TR" sz="1400" b="0" i="0" u="none" strike="noStrike" kern="1200" baseline="0" dirty="0" err="1">
                          <a:solidFill>
                            <a:schemeClr val="dk1"/>
                          </a:solidFill>
                          <a:latin typeface="+mn-lt"/>
                          <a:ea typeface="+mn-ea"/>
                          <a:cs typeface="+mn-cs"/>
                        </a:rPr>
                        <a:t>Silicone</a:t>
                      </a:r>
                      <a:endParaRPr lang="tr-TR" sz="1400" dirty="0">
                        <a:latin typeface="+mn-lt"/>
                      </a:endParaRPr>
                    </a:p>
                  </a:txBody>
                  <a:tcPr anchor="ctr"/>
                </a:tc>
                <a:tc>
                  <a:txBody>
                    <a:bodyPr/>
                    <a:lstStyle/>
                    <a:p>
                      <a:pPr algn="ctr"/>
                      <a:r>
                        <a:rPr lang="tr-TR" sz="1400" b="0" i="1" u="none" strike="noStrike" kern="1200" baseline="0" dirty="0" err="1">
                          <a:solidFill>
                            <a:schemeClr val="dk1"/>
                          </a:solidFill>
                          <a:latin typeface="+mn-lt"/>
                          <a:ea typeface="+mn-ea"/>
                          <a:cs typeface="+mn-cs"/>
                        </a:rPr>
                        <a:t>GuttaFlow</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RoekoSeal</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Triturated</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Long</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working</a:t>
                      </a:r>
                      <a:r>
                        <a:rPr lang="tr-TR" sz="1400" b="0" i="0" u="none" strike="noStrike" kern="1200" baseline="0" dirty="0">
                          <a:solidFill>
                            <a:schemeClr val="dk1"/>
                          </a:solidFill>
                          <a:latin typeface="+mn-lt"/>
                          <a:ea typeface="+mn-ea"/>
                          <a:cs typeface="+mn-cs"/>
                        </a:rPr>
                        <a:t> time</a:t>
                      </a:r>
                    </a:p>
                    <a:p>
                      <a:pPr algn="ctr"/>
                      <a:r>
                        <a:rPr lang="tr-TR" sz="1400" b="0" i="0" u="none" strike="noStrike" kern="1200" baseline="0" dirty="0" err="1">
                          <a:solidFill>
                            <a:schemeClr val="dk1"/>
                          </a:solidFill>
                          <a:latin typeface="+mn-lt"/>
                          <a:ea typeface="+mn-ea"/>
                          <a:cs typeface="+mn-cs"/>
                        </a:rPr>
                        <a:t>Fills</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canal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irregularities</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with</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consistency</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Biocompatible</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Expand</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slightly</a:t>
                      </a:r>
                      <a:r>
                        <a:rPr lang="tr-TR" sz="1400" b="0" i="0" u="none" strike="noStrike" kern="1200" baseline="0" dirty="0">
                          <a:solidFill>
                            <a:schemeClr val="dk1"/>
                          </a:solidFill>
                          <a:latin typeface="+mn-lt"/>
                          <a:ea typeface="+mn-ea"/>
                          <a:cs typeface="+mn-cs"/>
                        </a:rPr>
                        <a:t> on </a:t>
                      </a:r>
                      <a:r>
                        <a:rPr lang="tr-TR" sz="1400" b="0" i="0" u="none" strike="noStrike" kern="1200" baseline="0" dirty="0" err="1">
                          <a:solidFill>
                            <a:schemeClr val="dk1"/>
                          </a:solidFill>
                          <a:latin typeface="+mn-lt"/>
                          <a:ea typeface="+mn-ea"/>
                          <a:cs typeface="+mn-cs"/>
                        </a:rPr>
                        <a:t>setting</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Setting</a:t>
                      </a:r>
                      <a:r>
                        <a:rPr lang="tr-TR" sz="1400" b="0" i="0" u="none" strike="noStrike" kern="1200" baseline="0" dirty="0">
                          <a:solidFill>
                            <a:schemeClr val="dk1"/>
                          </a:solidFill>
                          <a:latin typeface="+mn-lt"/>
                          <a:ea typeface="+mn-ea"/>
                          <a:cs typeface="+mn-cs"/>
                        </a:rPr>
                        <a:t> time is </a:t>
                      </a:r>
                      <a:r>
                        <a:rPr lang="tr-TR" sz="1400" b="0" i="0" u="none" strike="noStrike" kern="1200" baseline="0" dirty="0" err="1">
                          <a:solidFill>
                            <a:schemeClr val="dk1"/>
                          </a:solidFill>
                          <a:latin typeface="+mn-lt"/>
                          <a:ea typeface="+mn-ea"/>
                          <a:cs typeface="+mn-cs"/>
                        </a:rPr>
                        <a:t>inconsistent</a:t>
                      </a:r>
                      <a:endParaRPr lang="tr-TR" sz="1400" b="0" i="0" u="none" strike="noStrike" kern="1200" baseline="0" dirty="0">
                        <a:solidFill>
                          <a:schemeClr val="dk1"/>
                        </a:solidFill>
                        <a:latin typeface="+mn-lt"/>
                        <a:ea typeface="+mn-ea"/>
                        <a:cs typeface="+mn-cs"/>
                      </a:endParaRPr>
                    </a:p>
                    <a:p>
                      <a:pPr algn="ctr"/>
                      <a:r>
                        <a:rPr lang="en-US" sz="1400" b="0" i="0" u="none" strike="noStrike" kern="1200" baseline="0" dirty="0">
                          <a:solidFill>
                            <a:schemeClr val="dk1"/>
                          </a:solidFill>
                          <a:latin typeface="+mn-lt"/>
                          <a:ea typeface="+mn-ea"/>
                          <a:cs typeface="+mn-cs"/>
                        </a:rPr>
                        <a:t>Setting time gets delayed by sodium hypochlorite</a:t>
                      </a:r>
                      <a:endParaRPr lang="tr-TR" sz="1400" dirty="0">
                        <a:latin typeface="+mn-lt"/>
                      </a:endParaRPr>
                    </a:p>
                  </a:txBody>
                  <a:tcPr anchor="ctr"/>
                </a:tc>
                <a:extLst>
                  <a:ext uri="{0D108BD9-81ED-4DB2-BD59-A6C34878D82A}">
                    <a16:rowId xmlns:a16="http://schemas.microsoft.com/office/drawing/2014/main" xmlns="" val="2579254354"/>
                  </a:ext>
                </a:extLst>
              </a:tr>
              <a:tr h="854655">
                <a:tc>
                  <a:txBody>
                    <a:bodyPr/>
                    <a:lstStyle/>
                    <a:p>
                      <a:pPr algn="ctr"/>
                      <a:r>
                        <a:rPr lang="tr-TR" sz="1400" b="0" i="0" u="none" strike="noStrike" baseline="0" dirty="0" err="1">
                          <a:latin typeface="+mn-lt"/>
                        </a:rPr>
                        <a:t>Bioceramic</a:t>
                      </a:r>
                      <a:endParaRPr lang="tr-TR" sz="1400" dirty="0">
                        <a:latin typeface="+mn-lt"/>
                      </a:endParaRPr>
                    </a:p>
                  </a:txBody>
                  <a:tcPr anchor="ctr"/>
                </a:tc>
                <a:tc>
                  <a:txBody>
                    <a:bodyPr/>
                    <a:lstStyle/>
                    <a:p>
                      <a:pPr algn="ctr"/>
                      <a:r>
                        <a:rPr lang="tr-TR" sz="1400" b="0" i="1" u="none" strike="noStrike" kern="1200" baseline="0" dirty="0" err="1">
                          <a:solidFill>
                            <a:schemeClr val="dk1"/>
                          </a:solidFill>
                          <a:latin typeface="+mn-lt"/>
                          <a:ea typeface="+mn-ea"/>
                          <a:cs typeface="+mn-cs"/>
                        </a:rPr>
                        <a:t>SmartSeal</a:t>
                      </a:r>
                      <a:endParaRPr lang="tr-TR" sz="1400" b="0" i="1" u="none" strike="noStrike" kern="1200" baseline="0" dirty="0">
                        <a:solidFill>
                          <a:schemeClr val="dk1"/>
                        </a:solidFill>
                        <a:latin typeface="+mn-lt"/>
                        <a:ea typeface="+mn-ea"/>
                        <a:cs typeface="+mn-cs"/>
                      </a:endParaRPr>
                    </a:p>
                    <a:p>
                      <a:pPr algn="ctr"/>
                      <a:r>
                        <a:rPr lang="tr-TR" sz="1400" b="0" i="1" u="none" strike="noStrike" kern="1200" baseline="0" dirty="0" err="1">
                          <a:solidFill>
                            <a:schemeClr val="dk1"/>
                          </a:solidFill>
                          <a:latin typeface="+mn-lt"/>
                          <a:ea typeface="+mn-ea"/>
                          <a:cs typeface="+mn-cs"/>
                        </a:rPr>
                        <a:t>SmartPaste</a:t>
                      </a:r>
                      <a:r>
                        <a:rPr lang="tr-TR" sz="1400" b="0" i="1" u="none" strike="noStrike" kern="1200" baseline="0" dirty="0">
                          <a:solidFill>
                            <a:schemeClr val="dk1"/>
                          </a:solidFill>
                          <a:latin typeface="+mn-lt"/>
                          <a:ea typeface="+mn-ea"/>
                          <a:cs typeface="+mn-cs"/>
                        </a:rPr>
                        <a:t> </a:t>
                      </a:r>
                      <a:r>
                        <a:rPr lang="tr-TR" sz="1400" b="0" i="1" u="none" strike="noStrike" kern="1200" baseline="0" dirty="0" err="1">
                          <a:solidFill>
                            <a:schemeClr val="dk1"/>
                          </a:solidFill>
                          <a:latin typeface="+mn-lt"/>
                          <a:ea typeface="+mn-ea"/>
                          <a:cs typeface="+mn-cs"/>
                        </a:rPr>
                        <a:t>Bio</a:t>
                      </a:r>
                      <a:endParaRPr lang="tr-TR" sz="1400" dirty="0">
                        <a:latin typeface="+mn-lt"/>
                      </a:endParaRPr>
                    </a:p>
                  </a:txBody>
                  <a:tcPr anchor="ctr"/>
                </a:tc>
                <a:tc>
                  <a:txBody>
                    <a:bodyPr/>
                    <a:lstStyle/>
                    <a:p>
                      <a:pPr algn="ctr"/>
                      <a:r>
                        <a:rPr lang="tr-TR" sz="1400" b="0" i="0" u="none" strike="noStrike" kern="1200" baseline="0" dirty="0" err="1">
                          <a:solidFill>
                            <a:schemeClr val="dk1"/>
                          </a:solidFill>
                          <a:latin typeface="+mn-lt"/>
                          <a:ea typeface="+mn-ea"/>
                          <a:cs typeface="+mn-cs"/>
                        </a:rPr>
                        <a:t>Hydrophilic</a:t>
                      </a:r>
                      <a:endParaRPr lang="tr-TR" sz="1400" b="0" i="0" u="none" strike="noStrike" kern="1200" baseline="0" dirty="0">
                        <a:solidFill>
                          <a:schemeClr val="dk1"/>
                        </a:solidFill>
                        <a:latin typeface="+mn-lt"/>
                        <a:ea typeface="+mn-ea"/>
                        <a:cs typeface="+mn-cs"/>
                      </a:endParaRPr>
                    </a:p>
                    <a:p>
                      <a:pPr algn="ctr"/>
                      <a:r>
                        <a:rPr lang="en-US" sz="1400" b="0" i="0" u="none" strike="noStrike" kern="1200" baseline="0" dirty="0">
                          <a:solidFill>
                            <a:schemeClr val="dk1"/>
                          </a:solidFill>
                          <a:latin typeface="+mn-lt"/>
                          <a:ea typeface="+mn-ea"/>
                          <a:cs typeface="+mn-cs"/>
                        </a:rPr>
                        <a:t>Does not shrink on setting</a:t>
                      </a:r>
                    </a:p>
                    <a:p>
                      <a:pPr algn="ctr"/>
                      <a:r>
                        <a:rPr lang="tr-TR" sz="1400" b="0" i="0" u="none" strike="noStrike" kern="1200" baseline="0" dirty="0" err="1">
                          <a:solidFill>
                            <a:schemeClr val="dk1"/>
                          </a:solidFill>
                          <a:latin typeface="+mn-lt"/>
                          <a:ea typeface="+mn-ea"/>
                          <a:cs typeface="+mn-cs"/>
                        </a:rPr>
                        <a:t>Biocompatible</a:t>
                      </a:r>
                      <a:endParaRPr lang="tr-TR" sz="1400" b="0" i="0" u="none" strike="noStrike" kern="1200" baseline="0" dirty="0">
                        <a:solidFill>
                          <a:schemeClr val="dk1"/>
                        </a:solidFill>
                        <a:latin typeface="+mn-lt"/>
                        <a:ea typeface="+mn-ea"/>
                        <a:cs typeface="+mn-cs"/>
                      </a:endParaRPr>
                    </a:p>
                    <a:p>
                      <a:pPr algn="ctr"/>
                      <a:r>
                        <a:rPr lang="tr-TR" sz="1400" b="0" i="0" u="none" strike="noStrike" kern="1200" baseline="0" dirty="0" err="1">
                          <a:solidFill>
                            <a:schemeClr val="dk1"/>
                          </a:solidFill>
                          <a:latin typeface="+mn-lt"/>
                          <a:ea typeface="+mn-ea"/>
                          <a:cs typeface="+mn-cs"/>
                        </a:rPr>
                        <a:t>Antimicrobial</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properties</a:t>
                      </a:r>
                      <a:endParaRPr lang="tr-TR" sz="1400" dirty="0">
                        <a:latin typeface="+mn-lt"/>
                      </a:endParaRPr>
                    </a:p>
                  </a:txBody>
                  <a:tcPr anchor="ctr"/>
                </a:tc>
                <a:tc>
                  <a:txBody>
                    <a:bodyPr/>
                    <a:lstStyle/>
                    <a:p>
                      <a:pPr algn="ctr"/>
                      <a:r>
                        <a:rPr lang="tr-TR" sz="1400" b="0" i="0" u="none" strike="noStrike" kern="1200" baseline="0" dirty="0">
                          <a:solidFill>
                            <a:schemeClr val="dk1"/>
                          </a:solidFill>
                          <a:latin typeface="+mn-lt"/>
                          <a:ea typeface="+mn-ea"/>
                          <a:cs typeface="+mn-cs"/>
                        </a:rPr>
                        <a:t>Minimal </a:t>
                      </a:r>
                      <a:r>
                        <a:rPr lang="tr-TR" sz="1400" b="0" i="0" u="none" strike="noStrike" kern="1200" baseline="0" dirty="0" err="1">
                          <a:solidFill>
                            <a:schemeClr val="dk1"/>
                          </a:solidFill>
                          <a:latin typeface="+mn-lt"/>
                          <a:ea typeface="+mn-ea"/>
                          <a:cs typeface="+mn-cs"/>
                        </a:rPr>
                        <a:t>supporting</a:t>
                      </a:r>
                      <a:r>
                        <a:rPr lang="tr-TR" sz="1400" b="0" i="0" u="none" strike="noStrike" kern="1200" baseline="0" dirty="0">
                          <a:solidFill>
                            <a:schemeClr val="dk1"/>
                          </a:solidFill>
                          <a:latin typeface="+mn-lt"/>
                          <a:ea typeface="+mn-ea"/>
                          <a:cs typeface="+mn-cs"/>
                        </a:rPr>
                        <a:t> </a:t>
                      </a:r>
                      <a:r>
                        <a:rPr lang="tr-TR" sz="1400" b="0" i="0" u="none" strike="noStrike" kern="1200" baseline="0" dirty="0" err="1">
                          <a:solidFill>
                            <a:schemeClr val="dk1"/>
                          </a:solidFill>
                          <a:latin typeface="+mn-lt"/>
                          <a:ea typeface="+mn-ea"/>
                          <a:cs typeface="+mn-cs"/>
                        </a:rPr>
                        <a:t>clinical</a:t>
                      </a:r>
                      <a:r>
                        <a:rPr lang="tr-TR" sz="1400" b="0" i="0" u="none" strike="noStrike" kern="1200" baseline="0" dirty="0">
                          <a:solidFill>
                            <a:schemeClr val="dk1"/>
                          </a:solidFill>
                          <a:latin typeface="+mn-lt"/>
                          <a:ea typeface="+mn-ea"/>
                          <a:cs typeface="+mn-cs"/>
                        </a:rPr>
                        <a:t> data</a:t>
                      </a:r>
                    </a:p>
                    <a:p>
                      <a:pPr algn="ctr"/>
                      <a:r>
                        <a:rPr lang="en-US" sz="1400" b="0" i="0" u="none" strike="noStrike" kern="1200" baseline="0" dirty="0">
                          <a:solidFill>
                            <a:schemeClr val="dk1"/>
                          </a:solidFill>
                          <a:latin typeface="+mn-lt"/>
                          <a:ea typeface="+mn-ea"/>
                          <a:cs typeface="+mn-cs"/>
                        </a:rPr>
                        <a:t>Questions raised over ease of removal for retreatment</a:t>
                      </a:r>
                      <a:endParaRPr lang="tr-TR" sz="1400" dirty="0">
                        <a:latin typeface="+mn-lt"/>
                      </a:endParaRPr>
                    </a:p>
                  </a:txBody>
                  <a:tcPr anchor="ctr"/>
                </a:tc>
                <a:extLst>
                  <a:ext uri="{0D108BD9-81ED-4DB2-BD59-A6C34878D82A}">
                    <a16:rowId xmlns:a16="http://schemas.microsoft.com/office/drawing/2014/main" xmlns="" val="2170038442"/>
                  </a:ext>
                </a:extLst>
              </a:tr>
            </a:tbl>
          </a:graphicData>
        </a:graphic>
      </p:graphicFrame>
    </p:spTree>
    <p:extLst>
      <p:ext uri="{BB962C8B-B14F-4D97-AF65-F5344CB8AC3E}">
        <p14:creationId xmlns:p14="http://schemas.microsoft.com/office/powerpoint/2010/main" val="321411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805A60F-DC64-4BE6-B1F5-D1BDBF274A6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02525442-A801-4AAA-9F1C-EAA8415A746F}"/>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26444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89F6701E-CDC1-4B24-BCA2-A251CC0F4C6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196CF577-59AB-46A0-937F-1A33276D1D5A}"/>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77974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knik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xmlns="" name="TF02787990.potx" id="{BDB9CD5E-36EC-45F3-B87D-6D062B8A3823}" vid="{51682E2F-7C85-4D6F-AD40-072EFC83910D}"/>
    </a:ext>
  </a:extLst>
</a:theme>
</file>

<file path=ppt/theme/theme2.xml><?xml version="1.0" encoding="utf-8"?>
<a:theme xmlns:a="http://schemas.openxmlformats.org/drawingml/2006/main" name="Office Teması">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eması">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0C67BEE-D13F-4BD2-98A5-34D8A0977F68}">
  <ds:schemaRefs>
    <ds:schemaRef ds:uri="http://schemas.microsoft.com/office/infopath/2007/PartnerControls"/>
    <ds:schemaRef ds:uri="http://purl.org/dc/elements/1.1/"/>
    <ds:schemaRef ds:uri="http://purl.org/dc/terms/"/>
    <ds:schemaRef ds:uri="4873beb7-5857-4685-be1f-d57550cc96cc"/>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36F65B-1B07-41EE-A0E8-BC6EF3855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tf02787990 (1)</Template>
  <TotalTime>2886</TotalTime>
  <Words>8588</Words>
  <Application>Microsoft Office PowerPoint</Application>
  <PresentationFormat>Özel</PresentationFormat>
  <Paragraphs>1119</Paragraphs>
  <Slides>196</Slides>
  <Notes>1</Notes>
  <HiddenSlides>0</HiddenSlides>
  <MMClips>1</MMClips>
  <ScaleCrop>false</ScaleCrop>
  <HeadingPairs>
    <vt:vector size="4" baseType="variant">
      <vt:variant>
        <vt:lpstr>Tema</vt:lpstr>
      </vt:variant>
      <vt:variant>
        <vt:i4>1</vt:i4>
      </vt:variant>
      <vt:variant>
        <vt:lpstr>Slayt Başlıkları</vt:lpstr>
      </vt:variant>
      <vt:variant>
        <vt:i4>196</vt:i4>
      </vt:variant>
    </vt:vector>
  </HeadingPairs>
  <TitlesOfParts>
    <vt:vector size="197" baseType="lpstr">
      <vt:lpstr>Teknik 16x9</vt:lpstr>
      <vt:lpstr>SİSTEMİK HASTALIKLARDA  ENDODONTİK YAKLAŞIMLAR </vt:lpstr>
      <vt:lpstr>PowerPoint Sunusu</vt:lpstr>
      <vt:lpstr>Ateroskleroz nedir?</vt:lpstr>
      <vt:lpstr>Aterosklerozun nedenleri nelerdir?</vt:lpstr>
      <vt:lpstr>Ateroskleroz hangi organlara zarar verebilir?  Belirtileri nelerdir ?</vt:lpstr>
      <vt:lpstr>Ateroskleroz hangi organlara zarar verebilir?  Belirtileri nelerdir ?</vt:lpstr>
      <vt:lpstr>Ateroskleroz hangi organlara zarar verebilir?  Belirtileri nelerdir ?</vt:lpstr>
      <vt:lpstr>Ateroskleroz hangi organlara zarar verebilir?  Belirtileri nelerdir ?</vt:lpstr>
      <vt:lpstr>Ateroskleroz hangi organlara zarar verebilir?  Belirtileri nelerdir ?</vt:lpstr>
      <vt:lpstr>Ateroskleroz hangi organlara zarar verebilir?  Belirtileri nelerdir ?</vt:lpstr>
      <vt:lpstr>PowerPoint Sunusu</vt:lpstr>
      <vt:lpstr>Ateroskleroz hangi organlara zarar verebilir?  Belirtileri nelerdir ?</vt:lpstr>
      <vt:lpstr>Ateroskleroz hangi organlara zarar verebilir?  Belirtileri nelerdir ?</vt:lpstr>
      <vt:lpstr>Damar sertliği tedavisi nasıldır ?</vt:lpstr>
      <vt:lpstr>DİŞ HEKİMİ YAKLAŞIMI</vt:lpstr>
      <vt:lpstr>DİŞ HEKİMİ YAKLAŞIMI</vt:lpstr>
      <vt:lpstr>DİŞ HEKİMİ YAKLAŞIMI</vt:lpstr>
      <vt:lpstr>DİŞ HEKİMİ YAKLAŞIMI</vt:lpstr>
      <vt:lpstr>KALP YETMEZLİĞİ NEDİR ?</vt:lpstr>
      <vt:lpstr>KALP YETMEZLİĞİNİN NEDENLERİ NELERDİR?</vt:lpstr>
      <vt:lpstr>KALP YETMEZLİĞİ RİSK FAKTÖRLERİ NELERDİR ?</vt:lpstr>
      <vt:lpstr>KALP YETMEZLİĞİNİN BELİRTİLERİ NELERDİR ?</vt:lpstr>
      <vt:lpstr>KALP YETMEZLİĞİNDE DİŞ HEKİMİ YAKLAŞIMI !!!</vt:lpstr>
      <vt:lpstr>KALP YETMEZLİĞİNDE DİŞ HEKİMİ YAKLAŞIMI !!!</vt:lpstr>
      <vt:lpstr>Aritmi Nedir?</vt:lpstr>
      <vt:lpstr>Aritmi Nedir?</vt:lpstr>
      <vt:lpstr>Aritmi Nedir?</vt:lpstr>
      <vt:lpstr>ARİTMİLERDE DİŞ HEKİMİ YAKLAŞIMI !!!</vt:lpstr>
      <vt:lpstr>Hipertansiyon Nedir?</vt:lpstr>
      <vt:lpstr>PowerPoint Sunusu</vt:lpstr>
      <vt:lpstr>PowerPoint Sunusu</vt:lpstr>
      <vt:lpstr>Hipertansiyon nedenleri nelerdir?</vt:lpstr>
      <vt:lpstr>Hipertansiyon belirtileri nelerdir?</vt:lpstr>
      <vt:lpstr>HİPERTANSİYON VAKALARINDA DİŞ HEKİMİ YAKLAŞIMI !!!</vt:lpstr>
      <vt:lpstr>ENDOKARDİT</vt:lpstr>
      <vt:lpstr>ENDOKARDİT</vt:lpstr>
      <vt:lpstr>ENDOKARDİT OLAN HASTALARIN  MUAYENESİNDE NELER BULUNUR?</vt:lpstr>
      <vt:lpstr>ENDOKARDİT OLAN HASTALARIN  MUAYENESİNDE NELER BULUNUR?</vt:lpstr>
      <vt:lpstr>ENDOKARDİT TEDAVİ EDİLMEZSE NE OLUR?</vt:lpstr>
      <vt:lpstr>HİPERTANSİYON VAKALARINDA DİŞ HEKİMİ YAKLAŞIMI !!!</vt:lpstr>
      <vt:lpstr>Kanın yapısı ve görevleri nelerdir?</vt:lpstr>
      <vt:lpstr>Hematolojik hastalıklar (kan hastalıkları) nelerdir?</vt:lpstr>
      <vt:lpstr>PowerPoint Sunusu</vt:lpstr>
      <vt:lpstr>Hematolojik hastalıkların belirtileri nelerdir?</vt:lpstr>
      <vt:lpstr>Kan Hastalıklarının Teşhisinde Kullanılan  Başlıca Yöntemler Nelerdir ?</vt:lpstr>
      <vt:lpstr>KAN HASTALIĞI OLAN VAKALARDA DİŞ HEKİMİ YAKLAŞIMI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ENDOKRİN BEZLER VE HORMONLARIN ÖZELLİKLERİ</vt:lpstr>
      <vt:lpstr>ENDOKRİN BEZLERİ VE HORMONLARIN ÖZELLİKLERİ</vt:lpstr>
      <vt:lpstr>ENDOKRİN BEZLERİ VE HORMONLARIN ÖZELLİKLERİ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ENDOKRİN BEZLERİ VE HORMONLARI</vt:lpstr>
      <vt:lpstr>PowerPoint Sunusu</vt:lpstr>
      <vt:lpstr>ENDOKRİN BEZLERİ VE HORMONLARI</vt:lpstr>
      <vt:lpstr>ENDOKRİN BEZLERİ VE HORMONLARI</vt:lpstr>
      <vt:lpstr>ENDOKRİN BEZLERİ VE HORMONLARI</vt:lpstr>
      <vt:lpstr>ENDOKRİN BEZLERİ VE HORMONLARI</vt:lpstr>
      <vt:lpstr>ENDOKRİN BEZLERİ VE HORMONLARI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KALP YETMEZLİĞİ NEDİR ?</vt:lpstr>
      <vt:lpstr>PowerPoint Sunusu</vt:lpstr>
      <vt:lpstr>PowerPoint Sunusu</vt:lpstr>
      <vt:lpstr>PowerPoint Sunusu</vt:lpstr>
      <vt:lpstr>Bakteriyel Endokardit:</vt:lpstr>
      <vt:lpstr>Romatizmal kalp hastalıkları: </vt:lpstr>
      <vt:lpstr>Akut eklem romatizması </vt:lpstr>
      <vt:lpstr>Kalp damar hastalıklarının cerrahi tedavisi: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Başlık Düzeni</dc:title>
  <dc:creator>hp</dc:creator>
  <cp:lastModifiedBy>hp</cp:lastModifiedBy>
  <cp:revision>290</cp:revision>
  <dcterms:created xsi:type="dcterms:W3CDTF">2018-06-02T14:52:05Z</dcterms:created>
  <dcterms:modified xsi:type="dcterms:W3CDTF">2020-02-21T11:37:52Z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